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7.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8.jpeg" ContentType="image/jpeg"/>
  <Override PartName="/ppt/notesSlides/notesSlide1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whatsmyip.org" TargetMode="Externa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 Id="rId3" Type="http://schemas.openxmlformats.org/officeDocument/2006/relationships/hyperlink" Target="http://google.com" TargetMode="External"/><Relationship Id="rId4" Type="http://schemas.openxmlformats.org/officeDocument/2006/relationships/hyperlink" Target="http://facebook.com"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s://hu.wikipedia.org/wiki/OSI-modell" TargetMode="Externa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s://hu.wikipedia.org/wiki/Logical_Link_Control" TargetMode="Externa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defRPr sz="1200"/>
            </a:pPr>
            <a:r>
              <a:t>A hálózati topológiákat két különböző osztályba csoportosíthatjuk:</a:t>
            </a:r>
          </a:p>
          <a:p>
            <a:pPr>
              <a:defRPr sz="1200"/>
            </a:pPr>
          </a:p>
          <a:p>
            <a:pPr>
              <a:defRPr sz="1200"/>
            </a:pPr>
            <a:r>
              <a:t>Fizikai:</a:t>
            </a:r>
          </a:p>
          <a:p>
            <a:pPr marL="148166" indent="-148166">
              <a:buSzPct val="75000"/>
              <a:buChar char="-"/>
              <a:defRPr sz="1200"/>
            </a:pPr>
            <a:r>
              <a:t>Ahogy a hálózat fizikailag kinéz</a:t>
            </a:r>
          </a:p>
          <a:p>
            <a:pPr marL="148166" indent="-148166">
              <a:buSzPct val="75000"/>
              <a:buChar char="-"/>
              <a:defRPr sz="1200"/>
            </a:pPr>
            <a:r>
              <a:t>ahogy össze vannak dugva a kábelek</a:t>
            </a:r>
          </a:p>
          <a:p>
            <a:pPr>
              <a:defRPr sz="1200"/>
            </a:pPr>
          </a:p>
          <a:p>
            <a:pPr>
              <a:defRPr sz="1200"/>
            </a:pPr>
            <a:r>
              <a:t>Logikai:</a:t>
            </a:r>
          </a:p>
          <a:p>
            <a:pPr marL="148166" indent="-148166">
              <a:buSzPct val="75000"/>
              <a:buChar char="-"/>
              <a:defRPr sz="1200"/>
            </a:pPr>
            <a:r>
              <a:t>Ahogy az adat valójában áramlik a hálózatban</a:t>
            </a:r>
          </a:p>
          <a:p>
            <a:pPr>
              <a:defRPr sz="1200"/>
            </a:pPr>
          </a:p>
          <a:p>
            <a:pPr>
              <a:defRPr sz="1200"/>
            </a:pPr>
            <a:r>
              <a:t>A fizikai és a logikai topológia gyakran eltérő, az adat nem úgy és nem abba az irányba áramlik mint ahogy azt várnánk.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defRPr sz="1200"/>
            </a:pPr>
            <a:r>
              <a:t>A különböző hálózati eszközök különböző OSI rétegben működnek. Erre nézünk néhány példát:</a:t>
            </a:r>
          </a:p>
          <a:p>
            <a:pPr>
              <a:defRPr sz="1200"/>
            </a:pPr>
          </a:p>
          <a:p>
            <a:pPr marL="211666" indent="-211666">
              <a:buSzPct val="100000"/>
              <a:buAutoNum type="arabicPeriod" startAt="1"/>
              <a:defRPr sz="1200"/>
            </a:pPr>
            <a:r>
              <a:t>Hub: fizikai rétegben működik, amit egyik portján kap, azt az összesen kiküldi, nem törődik semmivel. (régebbi hub-ok még annyira sem képesek hogy azt az üzenetet amit egy adott porton megkaptak, ugyanazon a porton már ne küldjék vissza, van hogy azon is visszaküldik!)</a:t>
            </a:r>
          </a:p>
          <a:p>
            <a:pPr marL="148166" indent="-148166">
              <a:buSzPct val="75000"/>
              <a:buChar char="-"/>
              <a:defRPr sz="1200"/>
            </a:pPr>
            <a:r>
              <a:t>Ez nagyon nem hatékony mert minden rákötött eszköznek fel kell dolgoznia egy csomó fölösleges információt, ezért régóta nem használnak hub-okat semmilyen hálózatban.</a:t>
            </a:r>
          </a:p>
          <a:p>
            <a:pPr marL="148166" indent="-148166">
              <a:buSzPct val="75000"/>
              <a:buChar char="-"/>
              <a:defRPr sz="1200"/>
            </a:pPr>
            <a:r>
              <a:t>Ha meglátsz egy HUB-ot, dobd ki. </a:t>
            </a:r>
          </a:p>
          <a:p>
            <a:pPr>
              <a:defRPr sz="1200"/>
            </a:pPr>
          </a:p>
          <a:p>
            <a:pPr>
              <a:defRPr sz="1200"/>
            </a:pPr>
            <a:r>
              <a:t>2. A Data link (adatkapcsolati) rétegen az alábbi eszközök működnek:</a:t>
            </a:r>
          </a:p>
          <a:p>
            <a:pPr>
              <a:defRPr sz="1200"/>
            </a:pPr>
            <a:r>
              <a:t>- NIC (network interface card): ennek is van fizikai része ugyan, (van rajta csatlakozó be lehet dugni, stb) ezért L1-be is beleillik de ennek az eszköznek már van MAC addresse (fizikai címe) ez a cím a layer2-őn létezik.</a:t>
            </a:r>
          </a:p>
          <a:p>
            <a:pPr marL="148166" indent="-148166">
              <a:buSzPct val="75000"/>
              <a:buChar char="-"/>
              <a:defRPr sz="1200"/>
            </a:pPr>
            <a:r>
              <a:t>Bridge: két nagyobb hálózatot kapcsol össze, jól működtek, elszegmentálták a hálózatot, de nemvoltak elég gyorsak, és nem volt rajtuk annyi port ezért a bridge-ek is már elavult eszköznek tekinthetők. </a:t>
            </a:r>
          </a:p>
          <a:p>
            <a:pPr marL="148166" indent="-148166">
              <a:buSzPct val="75000"/>
              <a:buChar char="-"/>
              <a:defRPr sz="1200"/>
            </a:pPr>
            <a:r>
              <a:t>Switch: Sok port, nagyobb sebesség. Ha a switch portjaira rákötök számítógépeket, a switch-en történő kommunikáció nem zavarja az érintetlen gépeket, mert a switch megtanulja a rá kapcsolt eszközök MAC addressét, és csak azon a porton küldi ki az üzeneteket amelyeken kell. (tehát két gép tud Unicast párbeszédet folytatni, csak egymással kommunikálnak, a többi ezközt nem zavarják, pedig ugyanarra az eszközre vannak rákötve)</a:t>
            </a:r>
          </a:p>
          <a:p>
            <a:pPr>
              <a:defRPr sz="1200"/>
            </a:pPr>
          </a:p>
          <a:p>
            <a:pPr>
              <a:defRPr sz="1200"/>
            </a:pPr>
            <a:r>
              <a:t>Ami fontos, hogy a hub és a switch ugyanúgy néznek ki: doboz rajta rj45-ös csatlakozási aljzatokkal(vagy épp mással, de ez a leggyakoribb) viszont a hub buta, az nem csinál semmit csak széttolja minden portján amit kapott, a switch csak azon a portján küldi ki az üzenetet amelyikre kell (belenéz az üzenetbe kiolvassa a MAC address-t és csak a címzettnek továbbítja)</a:t>
            </a:r>
          </a:p>
          <a:p>
            <a:pPr>
              <a:defRPr sz="1200"/>
            </a:pPr>
          </a:p>
          <a:p>
            <a:pPr>
              <a:defRPr sz="1200"/>
            </a:pPr>
            <a:r>
              <a:t>A switch-nek tehát 3 fukciója van:</a:t>
            </a:r>
          </a:p>
          <a:p>
            <a:pPr>
              <a:defRPr sz="1200"/>
            </a:pPr>
            <a:r>
              <a:t>1. Filter (csak oda kuldi ki ahova kell)</a:t>
            </a:r>
          </a:p>
          <a:p>
            <a:pPr>
              <a:defRPr sz="1200"/>
            </a:pPr>
            <a:r>
              <a:t>2. Flood (send it everywhere, ha nemtudja hova kell küldeni az üzenetet akkor persze képes arra hogy mindenkinek szétküldje, de ez nem hibás műkődés hanem tulajdonsága)</a:t>
            </a:r>
          </a:p>
          <a:p>
            <a:pPr>
              <a:defRPr sz="1200"/>
            </a:pPr>
            <a:r>
              <a:t>3. Forward  (ha mar tudja hova kuldje, oda kuldi az üzenetet)</a:t>
            </a:r>
          </a:p>
          <a:p>
            <a:pPr>
              <a:defRPr sz="1200"/>
            </a:pPr>
          </a:p>
          <a:p>
            <a:pPr>
              <a:defRPr sz="1200"/>
            </a:pPr>
            <a:r>
              <a:t>A layer2-ben FRAME-nek hivjak (SRC and DST MAC) az adatot amit tovabbitunk.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defRPr sz="1200"/>
            </a:pPr>
            <a:r>
              <a:t>A router már az osi 3. Rétegén működik (network layer) mert a Layer2-ben MAC address van csak, a Layer3-ban már IP cím  is van, a router pedig látja az üzenetben az IP címeket is. </a:t>
            </a:r>
          </a:p>
          <a:p>
            <a:pPr>
              <a:defRPr sz="1200"/>
            </a:pPr>
          </a:p>
          <a:p>
            <a:pPr>
              <a:defRPr sz="1200"/>
            </a:pPr>
            <a:r>
              <a:t>A router arra való hogy IP hálózatokat kössön össze. Egy otthoni környezetben a routernek kettő darab IP címe van, egy LAN és egy WAN ip címe, tehát két hálózatot köt össze egymással (a te otthoni helyi hálózatodat köti össze az internettel)</a:t>
            </a:r>
          </a:p>
          <a:p>
            <a:pPr>
              <a:defRPr sz="1200"/>
            </a:pPr>
          </a:p>
          <a:p>
            <a:pPr>
              <a:defRPr sz="1200"/>
            </a:pPr>
            <a:r>
              <a:t>Ha megnézed a windowsban az ipconfig parancsot akkor látni fogod hogy van egy olyan sor benne hogy: default gateway (alapértelmezett átjáró) Ez a routerednek a LAN ip címe kell hogy legyen. A te számítógépednek (ha más hálózatokkal is akar kommunikálni) tudnia kell a saját hálózatából kifelé vezetű utat (ez a router ip címe) enélkül csak a saját hálózatán belül lévő gépekkel tud kommunikálni.</a:t>
            </a:r>
          </a:p>
          <a:p>
            <a:pPr>
              <a:defRPr sz="1200"/>
            </a:pPr>
          </a:p>
          <a:p>
            <a:pPr>
              <a:defRPr sz="1200"/>
            </a:pPr>
            <a:r>
              <a:t>Tehát ha a számítógéped küldeni akar egy csomagot egy olyan hálózatba ami nem a sajátja akkor azt egyszerűen elküldi a default gateway felé, és az majd gondoskodik róla (ha jól van beállítva) hogy elküldje a megfelelő helyre</a:t>
            </a:r>
          </a:p>
          <a:p>
            <a:pPr>
              <a:defRPr sz="1200"/>
            </a:pPr>
          </a:p>
          <a:p>
            <a:pPr>
              <a:defRPr sz="1200"/>
            </a:pPr>
            <a:r>
              <a:t>A default gateway tehát amit az ipconfig parancsban látsz, az a router LAN oldalán lévő IP cím. A WAN oldalán a routernek egy másik IP cím van, a külső IP cím, ezt pl úgy tudod megtudni hogy felmész a  </a:t>
            </a:r>
            <a:r>
              <a:rPr u="sng">
                <a:hlinkClick r:id="rId3" invalidUrl="" action="" tgtFrame="" tooltip="" history="1" highlightClick="0" endSnd="0"/>
              </a:rPr>
              <a:t>whatsmyip.org</a:t>
            </a:r>
            <a:r>
              <a:t> weboldalra és megnézed mi a te külső ip címed (az kiírja)</a:t>
            </a:r>
          </a:p>
          <a:p>
            <a:pPr>
              <a:defRPr sz="1200"/>
            </a:pPr>
          </a:p>
          <a:p>
            <a:pPr>
              <a:defRPr sz="1200"/>
            </a:pPr>
            <a:r>
              <a:t>A router átfordítja az IP címet és onnantól kezdve hogy kiment az internetre már csak a külső IP cím van a Packetben. </a:t>
            </a:r>
          </a:p>
          <a:p>
            <a:pPr>
              <a:defRPr sz="1200"/>
            </a:pPr>
          </a:p>
          <a:p>
            <a:pPr>
              <a:defRPr sz="1200"/>
            </a:pPr>
            <a:r>
              <a:t>A routernek a LAN oldalán lévő IP címet simán át lehet írni (át lehet konfigurálni a hálózatot hogy más alhálózatban működjön), mert ezek Logikai címek, nem fizikai címek nincsenek beégetve, Admin átkonfigurálhatja őket. </a:t>
            </a:r>
          </a:p>
          <a:p>
            <a:pPr>
              <a:defRPr sz="1200"/>
            </a:pPr>
            <a:r>
              <a:t>A router WAN oldalán lévő IP címet is át lehet állítani, de azt általában nem mi, hanem az internet szolgáltató állítja/osztja ki nekünk, ha átírjuk valami másra akkor nem lesz internetünk…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defRPr sz="1200"/>
            </a:pPr>
            <a:r>
              <a:t>Ha két gépet összekötünk UTP kábellel és az IP címeiket beállítjuk úgy hogy a network része az IP címnek egyező legyen, a host része pedig különböző legyen, akkor a két gép fog tudni egymással kommunikálni.</a:t>
            </a:r>
          </a:p>
          <a:p>
            <a:pPr>
              <a:defRPr sz="1200"/>
            </a:pPr>
          </a:p>
          <a:p>
            <a:pPr>
              <a:defRPr sz="1200"/>
            </a:pPr>
            <a:r>
              <a:t>Ha az IP címek network része nem egyezik akkor a két gép nem fog tudni egymással kommunikálni. Ekkor van szükség routerre, A routernek két csatlakozó pontja van, egyikre beállítjuk az egyik networköt, másik portjára pedig a másikat, és a router elvégzi a továbbítást. </a:t>
            </a:r>
          </a:p>
          <a:p>
            <a:pPr>
              <a:defRPr sz="1200"/>
            </a:pPr>
          </a:p>
          <a:p>
            <a:pPr>
              <a:defRPr sz="1200"/>
            </a:pPr>
            <a:r>
              <a:t>A router minden esetben ilyen kis körrel van jelezve, és benne nyilak. A switch hasonlóan néz ki de téglalap alakú és a nyilak máshogy állnak. Ez szabványos jelölés mindenhol ezt használjuk routerek, switchek jelölésére.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defRPr sz="1200"/>
            </a:pPr>
            <a:r>
              <a:t>Az IP üzenetek típusai:</a:t>
            </a:r>
          </a:p>
          <a:p>
            <a:pPr marL="211666" indent="-211666">
              <a:buSzPct val="100000"/>
              <a:buAutoNum type="arabicPeriod" startAt="1"/>
              <a:defRPr sz="1200"/>
            </a:pPr>
            <a:r>
              <a:t>Unicast üzenet: Ha valaki egyértelműen egy másikhoz beszél és azt nem hallja senki.</a:t>
            </a:r>
          </a:p>
          <a:p>
            <a:pPr>
              <a:defRPr sz="1200"/>
            </a:pPr>
            <a:r>
              <a:t>Az IPv4 cím 4 részből áll mind a négy rész 255ig mehet max. Egyedileg azonosít a hálózatban egy eszközt.</a:t>
            </a:r>
          </a:p>
          <a:p>
            <a:pPr>
              <a:defRPr sz="1200"/>
            </a:pPr>
          </a:p>
          <a:p>
            <a:pPr>
              <a:defRPr sz="12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defRPr sz="1200"/>
            </a:pPr>
            <a:r>
              <a:t>2. Broadcast üzenet</a:t>
            </a:r>
          </a:p>
          <a:p>
            <a:pPr>
              <a:defRPr sz="1200"/>
            </a:pPr>
            <a:r>
              <a:t>Bejön valaki a tanterembe és megszólal, hogy ég a lámpája egy piros szuzukinak: Nem valakinek konkrétan mondja, csak szétszórja az üzenetet a szobában, és mindenki hallja, de nem mindenkit érdekel. Talán senkit, de mindenki hallja, mindenki feldolgozza, az akire tartozik az üzenet az meg majd válaszol. Ez a Brodcast uzenet.</a:t>
            </a:r>
          </a:p>
          <a:p>
            <a:pPr>
              <a:defRPr sz="1200"/>
            </a:pPr>
            <a:r>
              <a:t>Az IP világban minden hálózatban van egy speciális ip cím amit broadcast address-nek hívnak. Ha egy számítógép egy hálózatban az összes másik számítógépnek akar üzenetet küldeni (broadcast üzenetet akar küldeni) akkor nem fog egyessével mindenkit végig címezni hanem egy darab ip címre ír üzenetet, a broadcast ip címre, ezt az üzenetet bárki megkapja a hálózatban akkor beengedi (és feldolgozza) aztán majd a felsőbb rétegek (alkalmazás réteg) eldöntik hogy foglalkoznak e vele vagy nem.</a:t>
            </a:r>
          </a:p>
          <a:p>
            <a:pPr>
              <a:defRPr sz="1200"/>
            </a:pPr>
          </a:p>
          <a:p>
            <a:pPr>
              <a:defRPr sz="1200"/>
            </a:pPr>
            <a:r>
              <a:t>Egy adott hálózaton belül a broadcast message-et úgy lehet kiszámítani hogy megnézünk egy ip címet pl 192.168.1.20 ehhez tartozik egy network mask ip cím is, pl 255.255.255.0 A network mask (elég szerencsétlen neve van mert a maszk szó nem eltakar hanem pont hogy elárul valamit) megmondja hogy egy ip címnek melyik része tartozik a networkhöz és melyik a host-hoz. Pl ha 192.168.1.20 az IP cím és 255.255.255.0 a maszk, akkor az IP cím első három része (a 192.168.1) a hálózathoz tartozik, az utolsó része (a 20) a hosthoz. Erről majd később is lesz szó. </a:t>
            </a:r>
          </a:p>
          <a:p>
            <a:pPr>
              <a:defRPr sz="1200"/>
            </a:pPr>
            <a:r>
              <a:t>A broadcast címet úgy lehet kitalálni hogy megnézzük az IP címet és megnézzük a mask-ot is (ebből kitaláljuk melyik a host része az IP címnek. Ezután a host részét az ip címnek binárisan felírjuk és minden bitet 1-esre állítunk. Az előző példa esetén tehát a broadcast ip cím ebben a hálózatban: 192.168.1.255 ha erre a címre küld valaki üzenetet ebben a hálózatban akkor azt mindenki megkapja. </a:t>
            </a:r>
          </a:p>
          <a:p>
            <a:pPr>
              <a:defRPr sz="1200"/>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a:defRPr sz="1200"/>
            </a:pPr>
            <a:r>
              <a:t>A broadcast üzenet típus felvet egy elég fontos problémát: meddig terjedhet a broadcast üzenet? Ezt nagyon le kell limitálni különben akkora “hangzavar” lenne hogy a gépek nemtudnának egymással kommunikálni…</a:t>
            </a:r>
          </a:p>
          <a:p>
            <a:pPr>
              <a:defRPr sz="1200"/>
            </a:pPr>
          </a:p>
          <a:p>
            <a:pPr>
              <a:defRPr sz="1200"/>
            </a:pPr>
            <a:r>
              <a:t>Ha két PC egy időbe próbál kommunikálni, (pl a switch-re rácsatlakoztatott PC épp küldeni akar valamit, és közbe a switch is akar küldeni valamit a PC felé) akkor felléphet egy ütközés, ilyenkor mindkettő abbahagyja a kommunikációt és véletlen szerű ideig vár, majd újra kezdik a kommunikációt (miliszekundumokról van szó…), ez a collision detection funkció. </a:t>
            </a:r>
          </a:p>
          <a:p>
            <a:pPr>
              <a:defRPr sz="1200"/>
            </a:pPr>
          </a:p>
          <a:p>
            <a:pPr>
              <a:defRPr sz="1200"/>
            </a:pPr>
            <a:r>
              <a:t>Minden esetben amikor egy PC-t rádugunk egy switch-re azt egy ütközési tartománynak mondják, (collision domain) mert a kábelben ami a switchtől a laptopig megy, már két irányba haladhat a jel. Ha a gép beszél, vagy hozzá beszélnek: ütközés lehetséges. </a:t>
            </a:r>
          </a:p>
          <a:p>
            <a:pPr>
              <a:defRPr sz="1200"/>
            </a:pPr>
          </a:p>
          <a:p>
            <a:pPr>
              <a:defRPr sz="1200"/>
            </a:pPr>
            <a:r>
              <a:t>Továbbá, minden helyi hálózatot egy Brodcast Domain-nek hívnak.</a:t>
            </a:r>
          </a:p>
          <a:p>
            <a:pPr>
              <a:defRPr sz="1200"/>
            </a:pPr>
            <a:r>
              <a:t>Ha egy host elkezd sugározni a brodcast mac vagy broadcast IP címre, azt minden gép megkapja abban a broadcast domainben, függetlenül attól hogy érdekli e vagy nem. </a:t>
            </a:r>
          </a:p>
          <a:p>
            <a:pPr>
              <a:defRPr sz="1200"/>
            </a:pPr>
            <a:r>
              <a:t>Tehát minden PC egymás broadcast üzeneteit megkapja a broadcast domain-ben.</a:t>
            </a:r>
          </a:p>
          <a:p>
            <a:pPr>
              <a:defRPr sz="1200"/>
            </a:pPr>
            <a:r>
              <a:t>A broadcast (sugárzást, üzenetszórást jelent)</a:t>
            </a:r>
          </a:p>
          <a:p>
            <a:pPr>
              <a:defRPr sz="1200"/>
            </a:pPr>
          </a:p>
          <a:p>
            <a:pPr>
              <a:defRPr sz="1200"/>
            </a:pPr>
            <a:r>
              <a:t>Mit csinál a router a broadcast üzenettel? Eldobja. Nem küldi tovább. Mert mi történne ha tovább engedné és kijutna az internetre? Borzasztó nagy hangzavar lenne és leterhelődne a hálózat pillanatok alatt.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Shape 347"/>
          <p:cNvSpPr/>
          <p:nvPr>
            <p:ph type="sldImg"/>
          </p:nvPr>
        </p:nvSpPr>
        <p:spPr>
          <a:prstGeom prst="rect">
            <a:avLst/>
          </a:prstGeom>
        </p:spPr>
        <p:txBody>
          <a:bodyPr/>
          <a:lstStyle/>
          <a:p>
            <a:pPr/>
          </a:p>
        </p:txBody>
      </p:sp>
      <p:sp>
        <p:nvSpPr>
          <p:cNvPr id="348" name="Shape 348"/>
          <p:cNvSpPr/>
          <p:nvPr>
            <p:ph type="body" sz="quarter" idx="1"/>
          </p:nvPr>
        </p:nvSpPr>
        <p:spPr>
          <a:prstGeom prst="rect">
            <a:avLst/>
          </a:prstGeom>
        </p:spPr>
        <p:txBody>
          <a:bodyPr/>
          <a:lstStyle/>
          <a:p>
            <a:pPr>
              <a:defRPr sz="1200"/>
            </a:pPr>
          </a:p>
          <a:p>
            <a:pPr>
              <a:defRPr sz="1200"/>
            </a:pPr>
            <a:r>
              <a:t>3.  Multicast</a:t>
            </a:r>
          </a:p>
          <a:p>
            <a:pPr>
              <a:defRPr sz="1200"/>
            </a:pPr>
            <a:r>
              <a:t>Ha egy host direktbe csak néhány másik hosthos beszél.</a:t>
            </a:r>
          </a:p>
          <a:p>
            <a:pPr>
              <a:defRPr sz="1200"/>
            </a:pPr>
            <a:r>
              <a:t>Van egy kisebb csoport a másik nagy csoporton belül, akik részt vesznek a stream-ben.</a:t>
            </a:r>
          </a:p>
          <a:p>
            <a:pPr>
              <a:defRPr sz="1200"/>
            </a:pPr>
            <a:r>
              <a:t>Pl youtube live stream,</a:t>
            </a:r>
          </a:p>
          <a:p>
            <a:pPr>
              <a:defRPr sz="1200"/>
            </a:pPr>
            <a:r>
              <a:t>Az IGMP protokol is multicast üzeneteket csinál. </a:t>
            </a:r>
          </a:p>
          <a:p>
            <a:pPr>
              <a:defRPr sz="1200"/>
            </a:pPr>
            <a:r>
              <a:t>vagy pl: több gépet Hálózaton keresztül telepítünk,frissítünk.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p>
            <a:pPr>
              <a:defRPr sz="1200"/>
            </a:pPr>
            <a:r>
              <a:t>A windows-on belül az IP címeket az ncpa.cpl (network adapterek) panelen lehet beállítani. Itt egy adott network adapterre kattintva a tulajdonságok menüben az IPv4 vagy IPv6os címek konfigurálhatók. Ha ezt a beállítást megnézed akkor több mint valószinű hogy nálad az van beállítva hogy “optain ip address automatically” azaz automatikusan kapj ip címet. Ez azt jelenti hogy a hálózati adaptered amikor csatlakozik egy hálózathoz, akkor küld egy broadcast üzenetet a hálózatba (szétkiabál) hogy van e DHCP szerver a hálózatban. A DHCP szerver felel azért hogy automatikusan IP címet osszon a hálózati adapterednek. Ha jól működik akkor ki fog neked osztani egy IP címet (hozzá egy alhálózati maszkot is persze) egy default gatewayt, és egy vagy két dns szerver IP címet. Ezekkel a hálózati adaptered már képes lez kommunikálni a hálózatban lévő többi eszközzel, és a hálózaton kívüli más hálózatokban lévő eszközökkel is. </a:t>
            </a:r>
          </a:p>
          <a:p>
            <a:pPr>
              <a:defRPr sz="1200"/>
            </a:pPr>
          </a:p>
          <a:p>
            <a:pPr>
              <a:defRPr sz="1200"/>
            </a:pPr>
            <a:r>
              <a:t>DHCP-t természetesen megéri használni mert ha kézzel kéne minden gépnek ip címet állítani belehülyülnénk, viszont a szervereknek, routereknek mindíg statikusan szoktunk IP címet állítani (kézzel).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hape 377"/>
          <p:cNvSpPr/>
          <p:nvPr>
            <p:ph type="sldImg"/>
          </p:nvPr>
        </p:nvSpPr>
        <p:spPr>
          <a:prstGeom prst="rect">
            <a:avLst/>
          </a:prstGeom>
        </p:spPr>
        <p:txBody>
          <a:bodyPr/>
          <a:lstStyle/>
          <a:p>
            <a:pPr/>
          </a:p>
        </p:txBody>
      </p:sp>
      <p:sp>
        <p:nvSpPr>
          <p:cNvPr id="378" name="Shape 378"/>
          <p:cNvSpPr/>
          <p:nvPr>
            <p:ph type="body" sz="quarter" idx="1"/>
          </p:nvPr>
        </p:nvSpPr>
        <p:spPr>
          <a:prstGeom prst="rect">
            <a:avLst/>
          </a:prstGeom>
        </p:spPr>
        <p:txBody>
          <a:bodyPr/>
          <a:lstStyle/>
          <a:p>
            <a:pPr>
              <a:defRPr sz="1200"/>
            </a:pPr>
            <a:r>
              <a:t>Hány telefonszámra emlékszel fejből? (A telefonkönyv pont arra jó hogy ne kelljen megjegyezned)</a:t>
            </a:r>
          </a:p>
          <a:p>
            <a:pPr>
              <a:defRPr sz="1200"/>
            </a:pPr>
            <a:r>
              <a:t>A DNS szolgáltatás pedig azért van, hogy ne kelljen IP címeket megjegyezni, csak neveket (domain neveket) írunk a böngészőbe, és ezt a DNS rendszer feloldja, IP címekre a háttérben.</a:t>
            </a:r>
          </a:p>
          <a:p>
            <a:pPr>
              <a:defRPr sz="1200"/>
            </a:pPr>
            <a:r>
              <a:t>Ha közvetlenül az IP címet írod be a böngészőbe az is működhet, de általában a domain neveket használjuk. A különböző domain nevekhez tartozó IP címeket a számítógéped a DNS szervertől kérdezi le. Minden hálózatban kell lennie egy DNS szervernek valahol, különben nem működne a névfeloldás.</a:t>
            </a:r>
          </a:p>
          <a:p>
            <a:pPr>
              <a:defRPr sz="1200"/>
            </a:pPr>
          </a:p>
          <a:p>
            <a:pPr>
              <a:defRPr sz="1200"/>
            </a:pPr>
            <a:r>
              <a:t>A különböző domain-ekhez tartozó IP címet az nslookup parancsal tudjuk lekérdezni windowson. Pl nslookup </a:t>
            </a:r>
            <a:r>
              <a:rPr u="sng">
                <a:hlinkClick r:id="rId3" invalidUrl="" action="" tgtFrame="" tooltip="" history="1" highlightClick="0" endSnd="0"/>
              </a:rPr>
              <a:t>google.com</a:t>
            </a:r>
            <a:r>
              <a:t> vissza fogja adni hogy a google-nek mi az IP címe.</a:t>
            </a:r>
          </a:p>
          <a:p>
            <a:pPr>
              <a:defRPr sz="1200"/>
            </a:pPr>
            <a:r>
              <a:t>Az ipconfig/displaydns megmutatja a jelenleg a számítógéped által letárold DNS bejegyzéseket. Ez azért létezik mert valahányszor beírod a böngésződbe hogy </a:t>
            </a:r>
            <a:r>
              <a:rPr u="sng">
                <a:hlinkClick r:id="rId4" invalidUrl="" action="" tgtFrame="" tooltip="" history="1" highlightClick="0" endSnd="0"/>
              </a:rPr>
              <a:t>facebook.com</a:t>
            </a:r>
            <a:r>
              <a:t>, a számítógéped nem fogja minden alkalommal lekérdezni annak az IP címét, hanem lekérdezi egyszer, és ezután egy darabi a kapott választ letárolja magának egy helyi (cache) adatbázisban. Azért teszi ezt, hogy gyorsabban tudjon működni és kiszolgálni a felhasználót. </a:t>
            </a:r>
          </a:p>
          <a:p>
            <a:pPr>
              <a:defRPr sz="1200"/>
            </a:pPr>
            <a:r>
              <a:t>Az ipconfig/flushdns parancs ezt a dns cache adatbázist üríti ki a windows-ban. Ha egy régi bejegyzés “beragadt” a windowsba akkor ezzel a paranccsal lehet kiszedni. </a:t>
            </a:r>
          </a:p>
          <a:p>
            <a:pPr>
              <a:defRPr sz="1200"/>
            </a:pPr>
          </a:p>
          <a:p>
            <a:pPr>
              <a:defRPr sz="12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defRPr sz="1200"/>
            </a:pPr>
            <a:r>
              <a:t>Az alábbi hálózati topológiákat különböztetjük meg alakjuk szerint:</a:t>
            </a:r>
          </a:p>
          <a:p>
            <a:pPr>
              <a:defRPr sz="1200"/>
            </a:pPr>
          </a:p>
          <a:p>
            <a:pPr>
              <a:defRPr sz="1200"/>
            </a:pPr>
            <a:r>
              <a:t>Point-to-Point</a:t>
            </a:r>
          </a:p>
          <a:p>
            <a:pPr>
              <a:defRPr sz="1200"/>
            </a:pPr>
            <a:r>
              <a:t>-  két pont össze van kötve</a:t>
            </a:r>
          </a:p>
          <a:p>
            <a:pPr marL="148166" indent="-148166">
              <a:buSzPct val="75000"/>
              <a:buChar char="-"/>
              <a:defRPr sz="1200"/>
            </a:pPr>
            <a:r>
              <a:t>hagyományos telefonkészülékek, </a:t>
            </a:r>
          </a:p>
          <a:p>
            <a:pPr marL="148166" indent="-148166">
              <a:buSzPct val="75000"/>
              <a:buChar char="-"/>
              <a:defRPr sz="1200"/>
            </a:pPr>
            <a:r>
              <a:t>Permanens: (dedikált): akadálytalanul tud kommunikálni a két készülék (PPPoE (?)) </a:t>
            </a:r>
          </a:p>
          <a:p>
            <a:pPr marL="148166" indent="-148166">
              <a:buSzPct val="75000"/>
              <a:buChar char="-"/>
              <a:defRPr sz="1200"/>
            </a:pPr>
            <a:r>
              <a:t>Dinamikusan is kialakítható (áramkör vagy csomagkapcsoló technológiákkal)</a:t>
            </a:r>
          </a:p>
          <a:p>
            <a:pPr>
              <a:defRPr sz="1200"/>
            </a:pPr>
          </a:p>
          <a:p>
            <a:pPr>
              <a:defRPr sz="1200"/>
            </a:pPr>
            <a:r>
              <a:t>Bus</a:t>
            </a:r>
          </a:p>
          <a:p>
            <a:pPr marL="148166" indent="-148166">
              <a:buSzPct val="75000"/>
              <a:buChar char="-"/>
              <a:defRPr sz="1200"/>
            </a:pPr>
            <a:r>
              <a:t>Minden eszköz egy nagy kábelre csatlakozik, (gerincháló), ez a busz</a:t>
            </a:r>
          </a:p>
          <a:p>
            <a:pPr marL="148166" indent="-148166">
              <a:buSzPct val="75000"/>
              <a:buChar char="-"/>
              <a:defRPr sz="1200"/>
            </a:pPr>
            <a:r>
              <a:t>Mindkét irányba megy a kommunikáció, amíg el nem éri a célját. </a:t>
            </a:r>
          </a:p>
          <a:p>
            <a:pPr marL="148166" indent="-148166">
              <a:buSzPct val="75000"/>
              <a:buChar char="-"/>
              <a:defRPr sz="1200"/>
            </a:pPr>
            <a:r>
              <a:t>Ha valakinek nem szól az üzenet, ignorálja, Ha neki szól, elfogadja.</a:t>
            </a:r>
          </a:p>
          <a:p>
            <a:pPr marL="148166" indent="-148166">
              <a:buSzPct val="75000"/>
              <a:buChar char="-"/>
              <a:defRPr sz="1200"/>
            </a:pPr>
            <a:r>
              <a:t>1 fő kábel van, ennek a  hátránya: Single point of failure: ha a kábel elromlik, a  teljes hálózat tönkremegy</a:t>
            </a:r>
          </a:p>
          <a:p>
            <a:pPr marL="148166" indent="-148166">
              <a:buSzPct val="75000"/>
              <a:buChar char="-"/>
              <a:defRPr sz="1200"/>
            </a:pPr>
            <a:r>
              <a:t>Minden adat ami jön egy eszköztől azt az összes fél megkapja folyamatosan</a:t>
            </a:r>
          </a:p>
          <a:p>
            <a:pPr marL="148166" indent="-148166">
              <a:buSzPct val="75000"/>
              <a:buChar char="-"/>
              <a:defRPr sz="1200"/>
            </a:pPr>
            <a:r>
              <a:t>Amikor az elektromos jel eléri a busz végét, a jel visszaverődik, és ez interferenciát okoz. Ilyenkor a kábel végénél meg kell oldani hogy ne verődjön vissza a jel. Ezt a problémát a TERMINÁTOR megoldja :D</a:t>
            </a:r>
          </a:p>
          <a:p>
            <a:pPr>
              <a:defRPr sz="1200"/>
            </a:pPr>
          </a:p>
          <a:p>
            <a:pPr>
              <a:defRPr sz="1200"/>
            </a:pPr>
            <a:r>
              <a:t>Star (csillag topológia)</a:t>
            </a:r>
          </a:p>
          <a:p>
            <a:pPr marL="148166" indent="-148166">
              <a:buSzPct val="75000"/>
              <a:buChar char="-"/>
              <a:defRPr sz="1200"/>
            </a:pPr>
            <a:r>
              <a:t>Minden eszköz egy központi egységhez csatlakozik (ez pl egy hub, router, vagy switch)</a:t>
            </a:r>
          </a:p>
          <a:p>
            <a:pPr marL="148166" indent="-148166">
              <a:buSzPct val="75000"/>
              <a:buChar char="-"/>
              <a:defRPr sz="1200"/>
            </a:pPr>
            <a:r>
              <a:t>Előnye: egyszerű kivitelezni, egyszerű új eszközt csatlakoztatni</a:t>
            </a:r>
          </a:p>
          <a:p>
            <a:pPr marL="148166" indent="-148166">
              <a:buSzPct val="75000"/>
              <a:buChar char="-"/>
              <a:defRPr sz="1200"/>
            </a:pPr>
            <a:r>
              <a:t>Hátránya: Single point of failure: ha a középső eszköz elromlik, a  teljes hálózat tönkremegy</a:t>
            </a:r>
          </a:p>
          <a:p>
            <a:pPr>
              <a:defRPr sz="1200"/>
            </a:pPr>
          </a:p>
          <a:p>
            <a:pPr>
              <a:defRPr sz="1200"/>
            </a:pPr>
            <a:r>
              <a:t>Ring (gyűrű topológia)</a:t>
            </a:r>
          </a:p>
          <a:p>
            <a:pPr>
              <a:defRPr sz="1200"/>
            </a:pPr>
            <a:r>
              <a:t>- Az eszközök körbe vannak kötve (mintha  néhány gyerek kört formálna és megfognák egymás kezét)</a:t>
            </a:r>
          </a:p>
          <a:p>
            <a:pPr marL="148166" indent="-148166">
              <a:buSzPct val="75000"/>
              <a:buChar char="-"/>
              <a:defRPr sz="1200"/>
            </a:pPr>
            <a:r>
              <a:t>Nincs központi szerver minden eszköz szerverként működik és ismétli a jelet amit kap. </a:t>
            </a:r>
          </a:p>
          <a:p>
            <a:pPr marL="148166" indent="-148166">
              <a:buSzPct val="75000"/>
              <a:buChar char="-"/>
              <a:defRPr sz="1200"/>
            </a:pPr>
            <a:r>
              <a:t>A jel csak egy irányba áramlik, minden eszköznek van egy fogadó, és egy küldő egysége</a:t>
            </a:r>
          </a:p>
          <a:p>
            <a:pPr marL="148166" indent="-148166">
              <a:buSzPct val="75000"/>
              <a:buChar char="-"/>
              <a:defRPr sz="1200"/>
            </a:pPr>
            <a:r>
              <a:t>Ha egy eszköz megáll, az egész hálózatban probléma lesz vagy leáll.</a:t>
            </a:r>
          </a:p>
          <a:p>
            <a:pPr>
              <a:defRPr sz="1200"/>
            </a:pPr>
          </a:p>
          <a:p>
            <a:pPr>
              <a:defRPr sz="1200"/>
            </a:pPr>
            <a:r>
              <a:t>Mesh (random helyen elhelyezett pontok random vonalakkal vannak összekötve)</a:t>
            </a:r>
          </a:p>
          <a:p>
            <a:pPr marL="148166" indent="-148166">
              <a:buSzPct val="75000"/>
              <a:buChar char="-"/>
              <a:defRPr sz="1200"/>
            </a:pPr>
            <a:r>
              <a:t>Két féle lehet: full mesh, vagy részleges (partially connected) mesh</a:t>
            </a:r>
          </a:p>
          <a:p>
            <a:pPr marL="148166" indent="-148166">
              <a:buSzPct val="75000"/>
              <a:buChar char="-"/>
              <a:defRPr sz="1200"/>
            </a:pPr>
            <a:r>
              <a:t>Full mesh: mindenki mindennel kapcsolatban van, ez elég drága kivitelezés, a képlet adja meg h hány connection-re van szükségünk</a:t>
            </a:r>
          </a:p>
          <a:p>
            <a:pPr marL="148166" indent="-148166">
              <a:buSzPct val="75000"/>
              <a:buChar char="-"/>
              <a:defRPr sz="1200"/>
            </a:pPr>
            <a:r>
              <a:t>Egy 2 eszközböl álló hálózat is full mesh-nek mondható</a:t>
            </a:r>
          </a:p>
          <a:p>
            <a:pPr marL="148166" indent="-148166">
              <a:buSzPct val="75000"/>
              <a:buChar char="-"/>
              <a:defRPr sz="1200"/>
            </a:pPr>
            <a:r>
              <a:t>Részlegesen összekapcsolt mesh: csak néhány helyen kapcsolódnak egymáshoz a node-ok, ezzel sok költséget megspórolunk.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defRPr sz="1200"/>
            </a:pPr>
            <a:r>
              <a:t>A hálózati kábelek közül sok típusú létezik de a leggyakoribb az UTP kábel, v Ethernet kábel. Ennek a végpontját (csatlakozóját) RJ45-nek hívjük, (ethernet) ennek a kisebb változata az RJ11 (telefon kábelek esetén)</a:t>
            </a:r>
          </a:p>
          <a:p>
            <a:pPr>
              <a:defRPr sz="1200"/>
            </a:pPr>
          </a:p>
          <a:p>
            <a:pPr>
              <a:defRPr sz="1200"/>
            </a:pPr>
            <a:r>
              <a:t>UTP kábelek közül két féle típust különböztetünk meg: </a:t>
            </a:r>
          </a:p>
          <a:p>
            <a:pPr marL="211666" indent="-211666">
              <a:buSzPct val="100000"/>
              <a:buAutoNum type="arabicPeriod" startAt="1"/>
              <a:defRPr sz="1200"/>
            </a:pPr>
            <a:r>
              <a:t>Patch kábel: különböző eszközöket kapcsolja össze (kivéve PC-router)</a:t>
            </a:r>
          </a:p>
          <a:p>
            <a:pPr marL="211666" indent="-211666">
              <a:buSzPct val="100000"/>
              <a:buAutoNum type="arabicPeriod" startAt="1"/>
              <a:defRPr sz="1200"/>
            </a:pPr>
            <a:r>
              <a:t>Crossover kábel (kereszt kábel) Azonos eszközökbe</a:t>
            </a:r>
          </a:p>
          <a:p>
            <a:pPr>
              <a:defRPr sz="1200"/>
            </a:pPr>
          </a:p>
          <a:p>
            <a:pPr>
              <a:defRPr sz="1200"/>
            </a:pPr>
            <a:r>
              <a:t>Ha két ember beszélget két csövön keresztül, ami az egyik szájához van rakva az a másik füléhez kell hogy érkezzen és fordítva (keresztbe = keresztkábel)</a:t>
            </a:r>
          </a:p>
          <a:p>
            <a:pPr>
              <a:defRPr sz="1200"/>
            </a:pPr>
            <a:r>
              <a:t>Amikor egy switch-re rá van kötve egy kábel, az a kábel nem közvetlenül a switch-el kommunikál, tehát nincs szükség keresztbe kötni a csatornákat ezért ott patch kábel kell (straight trough)</a:t>
            </a:r>
          </a:p>
          <a:p>
            <a:pPr>
              <a:defRPr sz="1200"/>
            </a:pPr>
          </a:p>
          <a:p>
            <a:pPr>
              <a:defRPr sz="1200"/>
            </a:pPr>
            <a:r>
              <a:t>A mai eszközök már támogatják az Auto MDI-X technológiát, ami lehetővé teszi hogy mindkét kábel típus bármilyen összeköttetésben működjön (ráadásul elég ha az egyik eszköz tudja ezt a technológiát), ezért a keresztkábelekre mai eszközökön már nincs szükség.</a:t>
            </a:r>
          </a:p>
          <a:p>
            <a:pPr>
              <a:defRPr sz="12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defRPr sz="1200"/>
            </a:pPr>
            <a:r>
              <a:t>A packet tracer szaggatott vonallal jelöli a kereszt kábelt, és egyenes vonallal a patch kábelt. Gyakran eltalálja magától a patcket tracer (a villám ikonnal) hogy milyen kábelre van szükség amikor összekötsz két eszközt, de előfordul hogy nem sikerül neki ezért erre oda kell figyelni. </a:t>
            </a:r>
          </a:p>
          <a:p>
            <a:pPr>
              <a:defRPr sz="1200"/>
            </a:pPr>
          </a:p>
          <a:p>
            <a:pPr>
              <a:defRPr sz="1200"/>
            </a:pPr>
            <a:r>
              <a:t>router to router: crossover</a:t>
            </a:r>
          </a:p>
          <a:p>
            <a:pPr>
              <a:defRPr sz="1200"/>
            </a:pPr>
            <a:r>
              <a:t>PC to PC : crossover</a:t>
            </a:r>
          </a:p>
          <a:p>
            <a:pPr>
              <a:defRPr sz="1200"/>
            </a:pPr>
            <a:r>
              <a:t>switch to switch: crossover</a:t>
            </a:r>
          </a:p>
          <a:p>
            <a:pPr>
              <a:defRPr sz="1200"/>
            </a:pPr>
            <a:r>
              <a:t>PC to router: crossover</a:t>
            </a:r>
          </a:p>
          <a:p>
            <a:pPr>
              <a:defRPr sz="1200"/>
            </a:pPr>
          </a:p>
          <a:p>
            <a:pPr>
              <a:defRPr sz="1200"/>
            </a:pPr>
            <a:r>
              <a:t>PC to switch, Router to switch, PC to Hub: straight-through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defRPr sz="1200"/>
            </a:pPr>
            <a:r>
              <a:t>Amikor még nem volt internet, ki kellett találni modellt a hálózati kommunikációra, ez volt az OSI rétegmodell. </a:t>
            </a:r>
          </a:p>
          <a:p>
            <a:pPr>
              <a:defRPr sz="1200"/>
            </a:pPr>
            <a:r>
              <a:t>Az OSI egy elméleti modell ami általánosan leírja ezt a kommunikációt, technológiától, és a belső felépítésétől függetlenül.</a:t>
            </a:r>
          </a:p>
          <a:p>
            <a:pPr>
              <a:defRPr sz="1200"/>
            </a:pPr>
            <a:r>
              <a:t>7 rétegre(layerre) bontoták ezt a modellt, mert így könnyebb megérteni és leírni az egyes rétegek feladatát. </a:t>
            </a:r>
          </a:p>
          <a:p>
            <a:pPr>
              <a:defRPr sz="1200"/>
            </a:pPr>
            <a:r>
              <a:t>Név, vagy szám alapján is szoktak a layer-ekre utalni (pl L2 switch, L3 switch) </a:t>
            </a:r>
          </a:p>
          <a:p>
            <a:pPr>
              <a:defRPr sz="1200"/>
            </a:pPr>
          </a:p>
          <a:p>
            <a:pPr>
              <a:defRPr sz="1200"/>
            </a:pPr>
            <a:r>
              <a:t>Van néhány mondat aminek a kezdőbetűiből könnyű megjegyezni a 7 darab réteget. például:</a:t>
            </a:r>
          </a:p>
          <a:p>
            <a:pPr>
              <a:defRPr sz="1200"/>
            </a:pPr>
            <a:r>
              <a:t>Please Do Not Tell Sales People Anything</a:t>
            </a:r>
          </a:p>
          <a:p>
            <a:pPr>
              <a:defRPr sz="1200"/>
            </a:pPr>
            <a:r>
              <a:t>Physical, DataLink, Network, Transport, Session, Presentation, Application</a:t>
            </a:r>
          </a:p>
          <a:p>
            <a:pPr>
              <a:defRPr sz="1200"/>
            </a:pPr>
            <a:r>
              <a:rPr u="sng">
                <a:hlinkClick r:id="rId3" invalidUrl="" action="" tgtFrame="" tooltip="" history="1" highlightClick="0" endSnd="0"/>
              </a:rPr>
              <a:t>https://hu.wikipedia.org/wiki/OSI-modell</a:t>
            </a:r>
          </a:p>
          <a:p>
            <a:pPr>
              <a:defRPr sz="1200"/>
            </a:pPr>
          </a:p>
          <a:p>
            <a:pPr>
              <a:defRPr sz="1200"/>
            </a:pPr>
          </a:p>
          <a:p>
            <a:pPr>
              <a:defRPr sz="12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marL="211666" indent="-211666">
              <a:buSzPct val="100000"/>
              <a:buAutoNum type="arabicPeriod" startAt="1"/>
              <a:defRPr sz="1200"/>
            </a:pPr>
            <a:r>
              <a:t>Fizikai réteg: Minden amit meg tudsz fogni, kábelek, switch-ek, a hálózati kártya, a kábelben menő elektromos jelet is jelenti (nullák egyesek)</a:t>
            </a:r>
          </a:p>
          <a:p>
            <a:pPr marL="148166" indent="-148166">
              <a:buSzPct val="75000"/>
              <a:buChar char="-"/>
              <a:defRPr sz="1200"/>
            </a:pPr>
            <a:r>
              <a:t>Csatlakozó típusok, kábel típusok, CAT5, CAT5E, CAT6, (milyen gyors kell hogy legyen és le legyen e árnyékolva) nem csak ethernet persze hanem bármi más</a:t>
            </a:r>
          </a:p>
          <a:p>
            <a:pPr marL="148166" indent="-148166">
              <a:buSzPct val="75000"/>
              <a:buChar char="-"/>
              <a:defRPr sz="1200"/>
            </a:pPr>
            <a:r>
              <a:t>Rádió jelek (frekvenciák)</a:t>
            </a:r>
          </a:p>
          <a:p>
            <a:pPr marL="148166" indent="-148166">
              <a:buSzPct val="75000"/>
              <a:buChar char="-"/>
              <a:defRPr sz="1200"/>
            </a:pPr>
            <a:r>
              <a:t>Műholdak antennái</a:t>
            </a:r>
          </a:p>
          <a:p>
            <a:pPr marL="148166" indent="-148166">
              <a:buSzPct val="75000"/>
              <a:buChar char="-"/>
              <a:defRPr sz="1200"/>
            </a:pPr>
            <a:r>
              <a:t>Hálózati kártya fizikai értelemben (elektronika)</a:t>
            </a:r>
          </a:p>
          <a:p>
            <a:pPr>
              <a:defRPr sz="1200"/>
            </a:pPr>
            <a:r>
              <a:t>- stb, ez mind a fizikai réteg világa</a:t>
            </a:r>
          </a:p>
          <a:p>
            <a:pPr>
              <a:defRPr sz="1200"/>
            </a:pPr>
          </a:p>
          <a:p>
            <a:pPr>
              <a:defRPr sz="1200"/>
            </a:pPr>
            <a:r>
              <a:t>2. Adatkapcsolati réteg (két alrétegre bontható)</a:t>
            </a:r>
          </a:p>
          <a:p>
            <a:pPr>
              <a:defRPr sz="1200"/>
            </a:pPr>
            <a:r>
              <a:t>- Ez az a réteg ahol a MAC addresst (fizikai cím) találjuk (ipconfig/all kiirja az adott hálózati eszköz mac címét), ez a fizikai címe az eszközöknek, ha egy eszközt átviszünk egy másik helységbe, lehet hogy más IP címet kap (mert pl a DHCP mást oszt ki neki) de a MAC address ugyanaz lesz mert az bele van égetve gyárilag a hálózati kártyába.</a:t>
            </a:r>
          </a:p>
          <a:p>
            <a:pPr>
              <a:defRPr sz="1200"/>
            </a:pPr>
            <a:r>
              <a:t>Mac címekből 281 billió lehetséges kombináció van. (2^48) ha feltételezzük hogy 10 billió ember él a földön akkor is 10000 mac cím jut egy emberre. Van elég. </a:t>
            </a:r>
          </a:p>
          <a:p>
            <a:pPr>
              <a:defRPr sz="1200"/>
            </a:pPr>
          </a:p>
          <a:p>
            <a:pPr>
              <a:defRPr sz="1200"/>
            </a:pPr>
            <a:r>
              <a:t>- Illetve ez az a réteg ahol az adatot felkészítik arra (olyan formátumra hozzák) ami már képes lesz a fizikai rétegen jelként továbbítódni. </a:t>
            </a:r>
          </a:p>
          <a:p>
            <a:pPr>
              <a:defRPr sz="1200"/>
            </a:pPr>
            <a:r>
              <a:rPr u="sng">
                <a:hlinkClick r:id="rId3" invalidUrl="" action="" tgtFrame="" tooltip="" history="1" highlightClick="0" endSnd="0"/>
              </a:rPr>
              <a:t>https://hu.wikipedia.org/wiki/Logical_Link_Control</a:t>
            </a:r>
            <a:r>
              <a:t> </a:t>
            </a:r>
          </a:p>
          <a:p>
            <a:pPr>
              <a:defRPr sz="1200"/>
            </a:pPr>
          </a:p>
          <a:p>
            <a:pPr>
              <a:defRPr sz="1200"/>
            </a:pPr>
            <a:r>
              <a:t>3. Hálózati réteg, itt jelenik meg az IP cím. (logikai címzés), ezt a címet már mi (vagy az adminisztrátor, vagy a DHCP szerver) állítjuk be. Ez a réteg teszi lehetővé hogy a router-ek az IP cím alapján más és más útvonalakra küldjék az üzenetet.</a:t>
            </a:r>
          </a:p>
          <a:p>
            <a:pPr>
              <a:defRPr sz="1200"/>
            </a:pPr>
            <a:r>
              <a:t>Az adatok feldarabolása, és összerakása (lehetséges hogy egy üzenet darabjai különböző útvonalakon mennek) is ennek a rétegnek a feladata. </a:t>
            </a:r>
          </a:p>
          <a:p>
            <a:pPr>
              <a:defRPr sz="1200"/>
            </a:pPr>
            <a:r>
              <a:t>Hiba jelentés küldése ha valami probléma van (ezen a rétegen már megtörténhet ilyen is</a:t>
            </a:r>
          </a:p>
          <a:p>
            <a:pPr>
              <a:defRPr sz="1200"/>
            </a:pPr>
            <a:r>
              <a:t>IPv4 címkekből 4 milliárd lehetséges variáció létezik, (2^32) ez kevés, ezért jöttek be az IPv6-os címek. (későbbi előadásokon lesz szó IPv6-ról 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defRPr sz="1200"/>
            </a:pPr>
            <a:r>
              <a:t>4. Transport (szállítási réteg)</a:t>
            </a:r>
          </a:p>
          <a:p>
            <a:pPr>
              <a:defRPr sz="1200"/>
            </a:pPr>
            <a:r>
              <a:t>Ebbe a rétegbe tartozik a TCP vagy az UDP protokoll. </a:t>
            </a:r>
          </a:p>
          <a:p>
            <a:pPr>
              <a:defRPr sz="1200"/>
            </a:pPr>
            <a:r>
              <a:t>Ez a réteg A megbízhatóságért felel.</a:t>
            </a:r>
          </a:p>
          <a:p>
            <a:pPr>
              <a:defRPr sz="1200"/>
            </a:pPr>
            <a:r>
              <a:t>Ha TCP-t használunk akkor kell hogy megbízható legyen az átvitel. Ebben az esetben a protokoll gondoskodik arról hogy újra küldje a csomagot és ellenőrzi hogy az a csomag épségben megérkezett e. Megbízható kapcsolatnál ez nagyon fontos (pl banki utalás)</a:t>
            </a:r>
          </a:p>
          <a:p>
            <a:pPr>
              <a:defRPr sz="1200"/>
            </a:pPr>
            <a:r>
              <a:t>Ha UDP-t használunk akkor nem győződünk meg róla hogy a csomag biztonsággal átért e, csak “best try” átküldjük, megcímezzük, legjobb tudásunk szerint, de nemde nincs ellenőrizve hogy az adott üzenet darab épségben átért e (pl video, audio stream esetén nem nagy probléma ha egykét bit elcsúszik…)</a:t>
            </a:r>
          </a:p>
          <a:p>
            <a:pPr>
              <a:defRPr sz="1200"/>
            </a:pPr>
          </a:p>
          <a:p>
            <a:pPr>
              <a:defRPr sz="1200"/>
            </a:pPr>
            <a:r>
              <a:t>5. Réteg: Viszonylati, Együttműködési réteg (csak hülye fordítás van) Session layer.</a:t>
            </a:r>
          </a:p>
          <a:p>
            <a:pPr>
              <a:defRPr sz="1200"/>
            </a:pPr>
            <a:r>
              <a:t>Böngészőbe ha megnyitod kétszer ugyanazt a weboldalt akkor ha az egyiken elnavigálsz nem a másik tab fog változni. Ez a réteg biztosítja hogy az alkalmazások tudjanak egymással kommunikálni. (SESSION)</a:t>
            </a:r>
          </a:p>
          <a:p>
            <a:pPr>
              <a:defRPr sz="1200"/>
            </a:pPr>
            <a:r>
              <a:t>Windows-on a netstat -ao parancs A különböző session-öket mutatja, A gép tudja hogy melyik session melyik alkalmazáshoz tartozik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defRPr sz="1200"/>
            </a:pPr>
            <a:r>
              <a:t>6. Megjelenítési réteg (presentation layer)</a:t>
            </a:r>
          </a:p>
          <a:p>
            <a:pPr>
              <a:defRPr sz="1200"/>
            </a:pPr>
            <a:r>
              <a:t>Ha átküldök pl egy txt fájlt valakinek vagy egy JPG file-t vagy valami más formátumot akkor ezt valahogy dekódolni kell valaminek: át kell alakítania ember által olvashatóvá, ez a réteg gondoskodik róla hogy az adat megfelelő módon jelenjen meg a felhasználónak. </a:t>
            </a:r>
          </a:p>
          <a:p>
            <a:pPr>
              <a:defRPr sz="1200"/>
            </a:pPr>
            <a:r>
              <a:t>pl a windowsban más a sorvége jel mint a unix-ban. Ha entert ütsz egy linux operációs rendszeren akkor másmilyen bináris adat tárolódik le a gépedre, mint amikor windows-on nyomsz entert.</a:t>
            </a:r>
          </a:p>
          <a:p>
            <a:pPr>
              <a:defRPr sz="1200"/>
            </a:pPr>
            <a:r>
              <a:t>win: 0d0a</a:t>
            </a:r>
          </a:p>
          <a:p>
            <a:pPr>
              <a:defRPr sz="1200"/>
            </a:pPr>
            <a:r>
              <a:t>unix: 0a</a:t>
            </a:r>
          </a:p>
          <a:p>
            <a:pPr>
              <a:defRPr sz="1200"/>
            </a:pPr>
            <a:r>
              <a:t>Mégis, ha egy emailt elküld egy windows-os ember egy linuxosnak akkor mindkét fél jól látja hol vannak a sortörések, mert a presentation layer gondoskodik ezek helyes megjelenítéséről. </a:t>
            </a:r>
          </a:p>
          <a:p>
            <a:pPr>
              <a:defRPr sz="1200"/>
            </a:pPr>
            <a:r>
              <a:t>(persze ezt a konverziót valójában a TCP/IP hálózatban az alkalmazási réteg végzi) de az OSI modellben ez külön van kezelve. (amúgy a tcp-ip-ben az 5,6,7 rétegek mind az Alkalmazási rétegben vannak))</a:t>
            </a:r>
          </a:p>
          <a:p>
            <a:pPr>
              <a:defRPr sz="1200"/>
            </a:pPr>
          </a:p>
          <a:p>
            <a:pPr>
              <a:defRPr sz="1200"/>
            </a:pPr>
            <a:r>
              <a:t>Vagy ha a kommunikáció titkosítva van akkor a titkosítás és megfejtés is ennek a rétegnek a feladata. (A titkosított üzenet megjelenítését megfejtésnek hívjuk nem pedig visszafejtés -nek az feltörést jelentene, de nem ez a megfelelő szó a titkosítás fordítottjára hanem a megfejtés)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defRPr sz="1200"/>
            </a:pPr>
            <a:r>
              <a:t>7. Alkalmazási réteg</a:t>
            </a:r>
          </a:p>
          <a:p>
            <a:pPr>
              <a:defRPr sz="1200"/>
            </a:pPr>
            <a:r>
              <a:t>Különböző szolgáltatások amelyek különböző célra lettek kitalálva (pl HTTP, webre, FTP, fájlcserélésre, SMTP, levélküldésre, IMAP.: levél olvasásra) Ezek az alkalmazási rétegben működnek. Az alkalmazások közötti kommunikációt bíztosítja ez a réteg. Ez nem pontosan az alkalmazást (szoftvert) jelenti ebben a kontextusban, hanem a különböző hálózati kommunikációk alkalmazását, gyakorlatba helyezését. </a:t>
            </a:r>
          </a:p>
          <a:p>
            <a:pPr>
              <a:defRPr sz="1200"/>
            </a:pPr>
            <a:r>
              <a:t>Például: hogyan kommunikáljon egymással két olyan szoftver amelyik fáljt akar cserélni. (ez lehet két nagyon különböző szoftver is) vagy levelet akar küldeni. </a:t>
            </a:r>
          </a:p>
          <a:p>
            <a:pPr>
              <a:defRPr sz="1200"/>
            </a:pPr>
            <a:r>
              <a:t>(nem alkalmazáS réteg hanem alkalmazás</a:t>
            </a:r>
            <a:r>
              <a:rPr b="1"/>
              <a:t>i </a:t>
            </a:r>
            <a:r>
              <a:t>réteg)</a:t>
            </a:r>
          </a:p>
          <a:p>
            <a:pPr>
              <a:defRPr sz="1200"/>
            </a:pPr>
            <a:r>
              <a:t>Kicsit zavaró mert ugyanaz a szó, de másra kell gondolni…</a:t>
            </a:r>
          </a:p>
          <a:p>
            <a:pPr>
              <a:defRPr sz="12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812800" y="0"/>
            <a:ext cx="15232066" cy="10160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652272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717800" y="635000"/>
            <a:ext cx="12357100" cy="8238067"/>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533900" y="2603500"/>
            <a:ext cx="942975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6947"/>
            <a:ext cx="6057901" cy="4040705"/>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6747"/>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76100" cy="798406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gif"/><Relationship Id="rId4" Type="http://schemas.openxmlformats.org/officeDocument/2006/relationships/image" Target="../media/image3.jpeg"/><Relationship Id="rId5" Type="http://schemas.openxmlformats.org/officeDocument/2006/relationships/image" Target="../media/image1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jpeg"/><Relationship Id="rId9" Type="http://schemas.openxmlformats.org/officeDocument/2006/relationships/image" Target="../media/image6.jpeg"/><Relationship Id="rId10" Type="http://schemas.openxmlformats.org/officeDocument/2006/relationships/image" Target="../media/image14.png"/><Relationship Id="rId11"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jpeg"/><Relationship Id="rId4" Type="http://schemas.openxmlformats.org/officeDocument/2006/relationships/image" Target="../media/image3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google.com" TargetMode="External"/><Relationship Id="rId4" Type="http://schemas.openxmlformats.org/officeDocument/2006/relationships/image" Target="../media/image38.png"/><Relationship Id="rId5" Type="http://schemas.openxmlformats.org/officeDocument/2006/relationships/image" Target="../media/image3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n.wikipedia.org/wiki/OSI_model" TargetMode="External"/><Relationship Id="rId3" Type="http://schemas.openxmlformats.org/officeDocument/2006/relationships/hyperlink" Target="https://en.wikipedia.org/wiki/Carrier_sense_multiple_access_with_collision_detection" TargetMode="External"/><Relationship Id="rId4" Type="http://schemas.openxmlformats.org/officeDocument/2006/relationships/hyperlink" Target="https://en.wikipedia.org/wiki/Ethernet_crossover_cable" TargetMode="External"/><Relationship Id="rId5" Type="http://schemas.openxmlformats.org/officeDocument/2006/relationships/hyperlink" Target="https://en.wikipedia.org/wiki/Patch_cable" TargetMode="External"/><Relationship Id="rId6" Type="http://schemas.openxmlformats.org/officeDocument/2006/relationships/hyperlink" Target="https://en.wikipedia.org/wiki/Network_topology" TargetMode="External"/><Relationship Id="rId7" Type="http://schemas.openxmlformats.org/officeDocument/2006/relationships/hyperlink" Target="https://en.wikipedia.org/wiki/Router_%28computing%29" TargetMode="External"/><Relationship Id="rId8" Type="http://schemas.openxmlformats.org/officeDocument/2006/relationships/hyperlink" Target="https://en.wikipedia.org/wiki/Network_switch"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gif"/><Relationship Id="rId4" Type="http://schemas.openxmlformats.org/officeDocument/2006/relationships/image" Target="../media/image1.jpeg"/><Relationship Id="rId5"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Hálózatok 1."/>
          <p:cNvSpPr txBox="1"/>
          <p:nvPr>
            <p:ph type="ctrTitle"/>
          </p:nvPr>
        </p:nvSpPr>
        <p:spPr>
          <a:prstGeom prst="rect">
            <a:avLst/>
          </a:prstGeom>
        </p:spPr>
        <p:txBody>
          <a:bodyPr/>
          <a:lstStyle/>
          <a:p>
            <a:pPr/>
            <a:r>
              <a:t>Hálózatok 1.</a:t>
            </a:r>
          </a:p>
        </p:txBody>
      </p:sp>
      <p:sp>
        <p:nvSpPr>
          <p:cNvPr id="120" name="Lengyel Zsolt"/>
          <p:cNvSpPr txBox="1"/>
          <p:nvPr>
            <p:ph type="subTitle" sz="quarter" idx="1"/>
          </p:nvPr>
        </p:nvSpPr>
        <p:spPr>
          <a:prstGeom prst="rect">
            <a:avLst/>
          </a:prstGeom>
        </p:spPr>
        <p:txBody>
          <a:bodyPr/>
          <a:lstStyle/>
          <a:p>
            <a:pPr/>
            <a:r>
              <a:t>Lengyel Zsolt</a:t>
            </a:r>
          </a:p>
        </p:txBody>
      </p:sp>
      <p:sp>
        <p:nvSpPr>
          <p:cNvPr id="121" name="Networking alapok, OSI, IPv4 Címek típusai, DNS"/>
          <p:cNvSpPr txBox="1"/>
          <p:nvPr/>
        </p:nvSpPr>
        <p:spPr>
          <a:xfrm>
            <a:off x="1557005" y="6993220"/>
            <a:ext cx="101745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Networking alapok, OSI, IPv4 Címek típusai, DNS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OSI - Open Systems Interconnection"/>
          <p:cNvSpPr txBox="1"/>
          <p:nvPr>
            <p:ph type="title"/>
          </p:nvPr>
        </p:nvSpPr>
        <p:spPr>
          <a:prstGeom prst="rect">
            <a:avLst/>
          </a:prstGeom>
        </p:spPr>
        <p:txBody>
          <a:bodyPr/>
          <a:lstStyle>
            <a:lvl1pPr defTabSz="490727">
              <a:defRPr sz="6719"/>
            </a:lvl1pPr>
          </a:lstStyle>
          <a:p>
            <a:pPr/>
            <a:r>
              <a:t>OSI - Open Systems Interconnection</a:t>
            </a:r>
          </a:p>
        </p:txBody>
      </p:sp>
      <p:graphicFrame>
        <p:nvGraphicFramePr>
          <p:cNvPr id="212" name="Table"/>
          <p:cNvGraphicFramePr/>
          <p:nvPr/>
        </p:nvGraphicFramePr>
        <p:xfrm>
          <a:off x="1293527" y="2738686"/>
          <a:ext cx="3506654" cy="663407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3493952"/>
              </a:tblGrid>
              <a:tr h="945909">
                <a:tc>
                  <a:txBody>
                    <a:bodyPr/>
                    <a:lstStyle/>
                    <a:p>
                      <a:pPr algn="l" defTabSz="914400"/>
                      <a:r>
                        <a:rPr sz="2600"/>
                        <a:t>7. Application</a:t>
                      </a:r>
                    </a:p>
                  </a:txBody>
                  <a:tcPr marL="50800" marR="50800" marT="50800" marB="50800" anchor="ctr" anchorCtr="0" horzOverflow="overflow"/>
                </a:tc>
              </a:tr>
              <a:tr h="945909">
                <a:tc>
                  <a:txBody>
                    <a:bodyPr/>
                    <a:lstStyle/>
                    <a:p>
                      <a:pPr algn="l" defTabSz="914400"/>
                      <a:r>
                        <a:rPr sz="2600"/>
                        <a:t>6. Presentation</a:t>
                      </a:r>
                    </a:p>
                  </a:txBody>
                  <a:tcPr marL="50800" marR="50800" marT="50800" marB="50800" anchor="ctr" anchorCtr="0" horzOverflow="overflow"/>
                </a:tc>
              </a:tr>
              <a:tr h="945909">
                <a:tc>
                  <a:txBody>
                    <a:bodyPr/>
                    <a:lstStyle/>
                    <a:p>
                      <a:pPr algn="l" defTabSz="914400"/>
                      <a:r>
                        <a:rPr sz="2600"/>
                        <a:t>5. Session</a:t>
                      </a:r>
                    </a:p>
                  </a:txBody>
                  <a:tcPr marL="50800" marR="50800" marT="50800" marB="50800" anchor="ctr" anchorCtr="0" horzOverflow="overflow"/>
                </a:tc>
              </a:tr>
              <a:tr h="945909">
                <a:tc>
                  <a:txBody>
                    <a:bodyPr/>
                    <a:lstStyle/>
                    <a:p>
                      <a:pPr algn="l" defTabSz="914400"/>
                      <a:r>
                        <a:rPr sz="2600"/>
                        <a:t>4. Transport</a:t>
                      </a:r>
                    </a:p>
                  </a:txBody>
                  <a:tcPr marL="50800" marR="50800" marT="50800" marB="50800" anchor="ctr" anchorCtr="0" horzOverflow="overflow"/>
                </a:tc>
              </a:tr>
              <a:tr h="945909">
                <a:tc>
                  <a:txBody>
                    <a:bodyPr/>
                    <a:lstStyle/>
                    <a:p>
                      <a:pPr algn="l" defTabSz="914400"/>
                      <a:r>
                        <a:rPr sz="2600"/>
                        <a:t>3. Network</a:t>
                      </a:r>
                    </a:p>
                  </a:txBody>
                  <a:tcPr marL="50800" marR="50800" marT="50800" marB="50800" anchor="ctr" anchorCtr="0" horzOverflow="overflow"/>
                </a:tc>
              </a:tr>
              <a:tr h="945909">
                <a:tc>
                  <a:txBody>
                    <a:bodyPr/>
                    <a:lstStyle/>
                    <a:p>
                      <a:pPr algn="l" defTabSz="914400"/>
                      <a:r>
                        <a:rPr sz="2600"/>
                        <a:t>2. Data Link</a:t>
                      </a:r>
                    </a:p>
                  </a:txBody>
                  <a:tcPr marL="50800" marR="50800" marT="50800" marB="50800" anchor="ctr" anchorCtr="0" horzOverflow="overflow"/>
                </a:tc>
              </a:tr>
              <a:tr h="945909">
                <a:tc>
                  <a:txBody>
                    <a:bodyPr/>
                    <a:lstStyle/>
                    <a:p>
                      <a:pPr algn="l" defTabSz="914400"/>
                      <a:r>
                        <a:rPr sz="2600"/>
                        <a:t>1. Physical</a:t>
                      </a:r>
                    </a:p>
                  </a:txBody>
                  <a:tcPr marL="50800" marR="50800" marT="50800" marB="50800" anchor="ctr" anchorCtr="0" horzOverflow="overflow"/>
                </a:tc>
              </a:tr>
            </a:tbl>
          </a:graphicData>
        </a:graphic>
      </p:graphicFrame>
      <p:sp>
        <p:nvSpPr>
          <p:cNvPr id="213" name="HTTP, FTP, SMTP, IMAP …"/>
          <p:cNvSpPr txBox="1"/>
          <p:nvPr/>
        </p:nvSpPr>
        <p:spPr>
          <a:xfrm>
            <a:off x="5737302" y="2838233"/>
            <a:ext cx="547588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 FTP, SMTP, IMAP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3"/>
                                        </p:tgtEl>
                                        <p:attrNameLst>
                                          <p:attrName>style.visibility</p:attrName>
                                        </p:attrNameLst>
                                      </p:cBhvr>
                                      <p:to>
                                        <p:strVal val="visible"/>
                                      </p:to>
                                    </p:set>
                                    <p:animEffect filter="dissolve" transition="in">
                                      <p:cBhvr>
                                        <p:cTn id="7" dur="3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OSI - Open Systems Interconnection"/>
          <p:cNvSpPr txBox="1"/>
          <p:nvPr>
            <p:ph type="title"/>
          </p:nvPr>
        </p:nvSpPr>
        <p:spPr>
          <a:prstGeom prst="rect">
            <a:avLst/>
          </a:prstGeom>
        </p:spPr>
        <p:txBody>
          <a:bodyPr/>
          <a:lstStyle>
            <a:lvl1pPr defTabSz="490727">
              <a:defRPr sz="6719"/>
            </a:lvl1pPr>
          </a:lstStyle>
          <a:p>
            <a:pPr/>
            <a:r>
              <a:t>OSI - Open Systems Interconnection</a:t>
            </a:r>
          </a:p>
        </p:txBody>
      </p:sp>
      <p:graphicFrame>
        <p:nvGraphicFramePr>
          <p:cNvPr id="218" name="Table"/>
          <p:cNvGraphicFramePr/>
          <p:nvPr/>
        </p:nvGraphicFramePr>
        <p:xfrm>
          <a:off x="519139" y="2891616"/>
          <a:ext cx="2547888" cy="662137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2535186"/>
              </a:tblGrid>
              <a:tr h="2207123">
                <a:tc>
                  <a:txBody>
                    <a:bodyPr/>
                    <a:lstStyle/>
                    <a:p>
                      <a:pPr algn="l" defTabSz="914400"/>
                      <a:r>
                        <a:rPr sz="2600"/>
                        <a:t>3. Network</a:t>
                      </a:r>
                    </a:p>
                  </a:txBody>
                  <a:tcPr marL="50800" marR="50800" marT="50800" marB="50800" anchor="ctr" anchorCtr="0" horzOverflow="overflow"/>
                </a:tc>
              </a:tr>
              <a:tr h="2207123">
                <a:tc>
                  <a:txBody>
                    <a:bodyPr/>
                    <a:lstStyle/>
                    <a:p>
                      <a:pPr algn="l" defTabSz="914400"/>
                      <a:r>
                        <a:rPr sz="2600"/>
                        <a:t>2. Data Link</a:t>
                      </a:r>
                    </a:p>
                  </a:txBody>
                  <a:tcPr marL="50800" marR="50800" marT="50800" marB="50800" anchor="ctr" anchorCtr="0" horzOverflow="overflow"/>
                </a:tc>
              </a:tr>
              <a:tr h="2207123">
                <a:tc>
                  <a:txBody>
                    <a:bodyPr/>
                    <a:lstStyle/>
                    <a:p>
                      <a:pPr algn="l" defTabSz="914400"/>
                      <a:r>
                        <a:rPr sz="2600"/>
                        <a:t>1. Physical</a:t>
                      </a:r>
                    </a:p>
                  </a:txBody>
                  <a:tcPr marL="50800" marR="50800" marT="50800" marB="50800" anchor="ctr" anchorCtr="0" horzOverflow="overflow"/>
                </a:tc>
              </a:tr>
            </a:tbl>
          </a:graphicData>
        </a:graphic>
      </p:graphicFrame>
      <p:pic>
        <p:nvPicPr>
          <p:cNvPr id="219" name="netgear-hub.gif" descr="netgear-hub.gif"/>
          <p:cNvPicPr>
            <a:picLocks noChangeAspect="1"/>
          </p:cNvPicPr>
          <p:nvPr/>
        </p:nvPicPr>
        <p:blipFill>
          <a:blip r:embed="rId3">
            <a:extLst/>
          </a:blip>
          <a:stretch>
            <a:fillRect/>
          </a:stretch>
        </p:blipFill>
        <p:spPr>
          <a:xfrm>
            <a:off x="4201041" y="8099294"/>
            <a:ext cx="1544215" cy="1281699"/>
          </a:xfrm>
          <a:prstGeom prst="rect">
            <a:avLst/>
          </a:prstGeom>
          <a:ln w="12700">
            <a:miter lim="400000"/>
          </a:ln>
        </p:spPr>
      </p:pic>
      <p:pic>
        <p:nvPicPr>
          <p:cNvPr id="220" name="NIC-FA312.jpg" descr="NIC-FA312.jpg"/>
          <p:cNvPicPr>
            <a:picLocks noChangeAspect="1"/>
          </p:cNvPicPr>
          <p:nvPr/>
        </p:nvPicPr>
        <p:blipFill>
          <a:blip r:embed="rId4">
            <a:extLst/>
          </a:blip>
          <a:stretch>
            <a:fillRect/>
          </a:stretch>
        </p:blipFill>
        <p:spPr>
          <a:xfrm>
            <a:off x="9561017" y="6009837"/>
            <a:ext cx="3345559" cy="2159001"/>
          </a:xfrm>
          <a:prstGeom prst="rect">
            <a:avLst/>
          </a:prstGeom>
          <a:ln w="12700">
            <a:miter lim="400000"/>
          </a:ln>
        </p:spPr>
      </p:pic>
      <p:sp>
        <p:nvSpPr>
          <p:cNvPr id="221" name="HUB"/>
          <p:cNvSpPr txBox="1"/>
          <p:nvPr/>
        </p:nvSpPr>
        <p:spPr>
          <a:xfrm>
            <a:off x="3217963" y="8261390"/>
            <a:ext cx="10794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HUB</a:t>
            </a:r>
          </a:p>
        </p:txBody>
      </p:sp>
      <p:sp>
        <p:nvSpPr>
          <p:cNvPr id="222" name="NIC"/>
          <p:cNvSpPr txBox="1"/>
          <p:nvPr/>
        </p:nvSpPr>
        <p:spPr>
          <a:xfrm>
            <a:off x="8298948" y="6929362"/>
            <a:ext cx="90160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NIC</a:t>
            </a:r>
          </a:p>
        </p:txBody>
      </p:sp>
      <p:sp>
        <p:nvSpPr>
          <p:cNvPr id="223" name="Switch"/>
          <p:cNvSpPr txBox="1"/>
          <p:nvPr/>
        </p:nvSpPr>
        <p:spPr>
          <a:xfrm>
            <a:off x="4146826" y="4622572"/>
            <a:ext cx="14607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Switch</a:t>
            </a:r>
          </a:p>
        </p:txBody>
      </p:sp>
      <p:sp>
        <p:nvSpPr>
          <p:cNvPr id="224" name="Bridge"/>
          <p:cNvSpPr txBox="1"/>
          <p:nvPr/>
        </p:nvSpPr>
        <p:spPr>
          <a:xfrm>
            <a:off x="4643962" y="6067033"/>
            <a:ext cx="14859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Bridge</a:t>
            </a:r>
          </a:p>
        </p:txBody>
      </p:sp>
      <p:pic>
        <p:nvPicPr>
          <p:cNvPr id="225" name="DES105B1Image LSide.png" descr="DES105B1Image LSide.png"/>
          <p:cNvPicPr>
            <a:picLocks noChangeAspect="1"/>
          </p:cNvPicPr>
          <p:nvPr/>
        </p:nvPicPr>
        <p:blipFill>
          <a:blip r:embed="rId5">
            <a:extLst/>
          </a:blip>
          <a:stretch>
            <a:fillRect/>
          </a:stretch>
        </p:blipFill>
        <p:spPr>
          <a:xfrm>
            <a:off x="4884225" y="2227016"/>
            <a:ext cx="4365254" cy="2455456"/>
          </a:xfrm>
          <a:prstGeom prst="rect">
            <a:avLst/>
          </a:prstGeom>
          <a:ln w="12700">
            <a:miter lim="400000"/>
          </a:ln>
        </p:spPr>
      </p:pic>
      <p:pic>
        <p:nvPicPr>
          <p:cNvPr id="226" name="BFB 024 006.jpg" descr="BFB 024 006.jpg"/>
          <p:cNvPicPr>
            <a:picLocks noChangeAspect="1"/>
          </p:cNvPicPr>
          <p:nvPr/>
        </p:nvPicPr>
        <p:blipFill>
          <a:blip r:embed="rId6">
            <a:extLst/>
          </a:blip>
          <a:stretch>
            <a:fillRect/>
          </a:stretch>
        </p:blipFill>
        <p:spPr>
          <a:xfrm>
            <a:off x="10156728" y="3400263"/>
            <a:ext cx="2547888" cy="1870010"/>
          </a:xfrm>
          <a:prstGeom prst="rect">
            <a:avLst/>
          </a:prstGeom>
          <a:ln w="12700">
            <a:miter lim="400000"/>
          </a:ln>
        </p:spPr>
      </p:pic>
      <p:pic>
        <p:nvPicPr>
          <p:cNvPr id="227" name="31FVGESCRBL.jpg" descr="31FVGESCRBL.jpg"/>
          <p:cNvPicPr>
            <a:picLocks noChangeAspect="1"/>
          </p:cNvPicPr>
          <p:nvPr/>
        </p:nvPicPr>
        <p:blipFill>
          <a:blip r:embed="rId7">
            <a:extLst/>
          </a:blip>
          <a:stretch>
            <a:fillRect/>
          </a:stretch>
        </p:blipFill>
        <p:spPr>
          <a:xfrm>
            <a:off x="6403983" y="4658814"/>
            <a:ext cx="3461143" cy="2055920"/>
          </a:xfrm>
          <a:prstGeom prst="rect">
            <a:avLst/>
          </a:prstGeom>
          <a:ln w="12700">
            <a:miter lim="400000"/>
          </a:ln>
        </p:spPr>
      </p:pic>
      <p:sp>
        <p:nvSpPr>
          <p:cNvPr id="228" name="Line"/>
          <p:cNvSpPr/>
          <p:nvPr/>
        </p:nvSpPr>
        <p:spPr>
          <a:xfrm flipV="1">
            <a:off x="3054567" y="2850667"/>
            <a:ext cx="2188833" cy="2233096"/>
          </a:xfrm>
          <a:prstGeom prst="line">
            <a:avLst/>
          </a:prstGeom>
          <a:ln w="25400">
            <a:solidFill>
              <a:srgbClr val="000000"/>
            </a:solidFill>
            <a:miter lim="400000"/>
          </a:ln>
        </p:spPr>
        <p:txBody>
          <a:bodyPr lIns="50800" tIns="50800" rIns="50800" bIns="50800" anchor="ctr"/>
          <a:lstStyle/>
          <a:p>
            <a:pPr>
              <a:defRPr sz="2400"/>
            </a:pPr>
          </a:p>
        </p:txBody>
      </p:sp>
      <p:sp>
        <p:nvSpPr>
          <p:cNvPr id="229" name="Line"/>
          <p:cNvSpPr/>
          <p:nvPr/>
        </p:nvSpPr>
        <p:spPr>
          <a:xfrm>
            <a:off x="3067538" y="7301952"/>
            <a:ext cx="9387380" cy="1092498"/>
          </a:xfrm>
          <a:prstGeom prst="line">
            <a:avLst/>
          </a:prstGeom>
          <a:ln w="25400">
            <a:solidFill>
              <a:srgbClr val="000000"/>
            </a:solidFill>
            <a:miter lim="400000"/>
          </a:ln>
        </p:spPr>
        <p:txBody>
          <a:bodyPr lIns="50800" tIns="50800" rIns="50800" bIns="50800" anchor="ctr"/>
          <a:lstStyle/>
          <a:p>
            <a:pPr>
              <a:defRPr sz="2400"/>
            </a:pPr>
          </a:p>
        </p:txBody>
      </p:sp>
      <p:pic>
        <p:nvPicPr>
          <p:cNvPr id="230" name="UTP-Patch-Cable.jpg" descr="UTP-Patch-Cable.jpg"/>
          <p:cNvPicPr>
            <a:picLocks noChangeAspect="1"/>
          </p:cNvPicPr>
          <p:nvPr/>
        </p:nvPicPr>
        <p:blipFill>
          <a:blip r:embed="rId8">
            <a:extLst/>
          </a:blip>
          <a:stretch>
            <a:fillRect/>
          </a:stretch>
        </p:blipFill>
        <p:spPr>
          <a:xfrm>
            <a:off x="5676089" y="7906786"/>
            <a:ext cx="1747054" cy="982411"/>
          </a:xfrm>
          <a:prstGeom prst="rect">
            <a:avLst/>
          </a:prstGeom>
          <a:ln w="12700">
            <a:miter lim="400000"/>
          </a:ln>
        </p:spPr>
      </p:pic>
      <p:grpSp>
        <p:nvGrpSpPr>
          <p:cNvPr id="234" name="Group"/>
          <p:cNvGrpSpPr/>
          <p:nvPr/>
        </p:nvGrpSpPr>
        <p:grpSpPr>
          <a:xfrm>
            <a:off x="7156252" y="8225124"/>
            <a:ext cx="4308723" cy="1415863"/>
            <a:chOff x="0" y="0"/>
            <a:chExt cx="4308722" cy="1415862"/>
          </a:xfrm>
        </p:grpSpPr>
        <p:pic>
          <p:nvPicPr>
            <p:cNvPr id="231" name="Image" descr="Image"/>
            <p:cNvPicPr>
              <a:picLocks noChangeAspect="1"/>
            </p:cNvPicPr>
            <p:nvPr/>
          </p:nvPicPr>
          <p:blipFill>
            <a:blip r:embed="rId9">
              <a:extLst/>
            </a:blip>
            <a:stretch>
              <a:fillRect/>
            </a:stretch>
          </p:blipFill>
          <p:spPr>
            <a:xfrm>
              <a:off x="0" y="35262"/>
              <a:ext cx="1216600" cy="1216601"/>
            </a:xfrm>
            <a:prstGeom prst="rect">
              <a:avLst/>
            </a:prstGeom>
            <a:ln w="12700" cap="flat">
              <a:noFill/>
              <a:miter lim="400000"/>
            </a:ln>
            <a:effectLst/>
          </p:spPr>
        </p:pic>
        <p:pic>
          <p:nvPicPr>
            <p:cNvPr id="232" name="Image" descr="Image"/>
            <p:cNvPicPr>
              <a:picLocks noChangeAspect="1"/>
            </p:cNvPicPr>
            <p:nvPr/>
          </p:nvPicPr>
          <p:blipFill>
            <a:blip r:embed="rId10">
              <a:extLst/>
            </a:blip>
            <a:stretch>
              <a:fillRect/>
            </a:stretch>
          </p:blipFill>
          <p:spPr>
            <a:xfrm>
              <a:off x="1642623" y="0"/>
              <a:ext cx="1287128" cy="1287127"/>
            </a:xfrm>
            <a:prstGeom prst="rect">
              <a:avLst/>
            </a:prstGeom>
            <a:ln w="12700" cap="flat">
              <a:noFill/>
              <a:miter lim="400000"/>
            </a:ln>
            <a:effectLst/>
          </p:spPr>
        </p:pic>
        <p:pic>
          <p:nvPicPr>
            <p:cNvPr id="233" name="Image" descr="Image"/>
            <p:cNvPicPr>
              <a:picLocks noChangeAspect="1"/>
            </p:cNvPicPr>
            <p:nvPr/>
          </p:nvPicPr>
          <p:blipFill>
            <a:blip r:embed="rId11">
              <a:extLst/>
            </a:blip>
            <a:stretch>
              <a:fillRect/>
            </a:stretch>
          </p:blipFill>
          <p:spPr>
            <a:xfrm>
              <a:off x="2971982" y="79123"/>
              <a:ext cx="1336741" cy="133674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9"/>
                                        </p:tgtEl>
                                        <p:attrNameLst>
                                          <p:attrName>style.visibility</p:attrName>
                                        </p:attrNameLst>
                                      </p:cBhvr>
                                      <p:to>
                                        <p:strVal val="visible"/>
                                      </p:to>
                                    </p:set>
                                    <p:animEffect filter="dissolve" transition="in">
                                      <p:cBhvr>
                                        <p:cTn id="7" dur="199"/>
                                        <p:tgtEl>
                                          <p:spTgt spid="219"/>
                                        </p:tgtEl>
                                      </p:cBhvr>
                                    </p:animEffect>
                                  </p:childTnLst>
                                </p:cTn>
                              </p:par>
                            </p:childTnLst>
                          </p:cTn>
                        </p:par>
                        <p:par>
                          <p:cTn id="8" fill="hold">
                            <p:stCondLst>
                              <p:cond delay="199"/>
                            </p:stCondLst>
                            <p:childTnLst>
                              <p:par>
                                <p:cTn id="9" presetClass="entr" nodeType="afterEffect" presetID="9" grpId="2" fill="hold">
                                  <p:stCondLst>
                                    <p:cond delay="0"/>
                                  </p:stCondLst>
                                  <p:iterate type="el" backwards="0">
                                    <p:tmAbs val="0"/>
                                  </p:iterate>
                                  <p:childTnLst>
                                    <p:set>
                                      <p:cBhvr>
                                        <p:cTn id="10" fill="hold"/>
                                        <p:tgtEl>
                                          <p:spTgt spid="221"/>
                                        </p:tgtEl>
                                        <p:attrNameLst>
                                          <p:attrName>style.visibility</p:attrName>
                                        </p:attrNameLst>
                                      </p:cBhvr>
                                      <p:to>
                                        <p:strVal val="visible"/>
                                      </p:to>
                                    </p:set>
                                    <p:animEffect filter="dissolve" transition="in">
                                      <p:cBhvr>
                                        <p:cTn id="11" dur="199"/>
                                        <p:tgtEl>
                                          <p:spTgt spid="221"/>
                                        </p:tgtEl>
                                      </p:cBhvr>
                                    </p:animEffect>
                                  </p:childTnLst>
                                </p:cTn>
                              </p:par>
                            </p:childTnLst>
                          </p:cTn>
                        </p:par>
                        <p:par>
                          <p:cTn id="12" fill="hold">
                            <p:stCondLst>
                              <p:cond delay="398"/>
                            </p:stCondLst>
                            <p:childTnLst>
                              <p:par>
                                <p:cTn id="13" presetClass="entr" nodeType="afterEffect" presetID="9" grpId="3" fill="hold">
                                  <p:stCondLst>
                                    <p:cond delay="0"/>
                                  </p:stCondLst>
                                  <p:iterate type="el" backwards="0">
                                    <p:tmAbs val="0"/>
                                  </p:iterate>
                                  <p:childTnLst>
                                    <p:set>
                                      <p:cBhvr>
                                        <p:cTn id="14" fill="hold"/>
                                        <p:tgtEl>
                                          <p:spTgt spid="230"/>
                                        </p:tgtEl>
                                        <p:attrNameLst>
                                          <p:attrName>style.visibility</p:attrName>
                                        </p:attrNameLst>
                                      </p:cBhvr>
                                      <p:to>
                                        <p:strVal val="visible"/>
                                      </p:to>
                                    </p:set>
                                    <p:animEffect filter="dissolve" transition="in">
                                      <p:cBhvr>
                                        <p:cTn id="15" dur="1000"/>
                                        <p:tgtEl>
                                          <p:spTgt spid="230"/>
                                        </p:tgtEl>
                                      </p:cBhvr>
                                    </p:animEffect>
                                  </p:childTnLst>
                                </p:cTn>
                              </p:par>
                            </p:childTnLst>
                          </p:cTn>
                        </p:par>
                        <p:par>
                          <p:cTn id="16" fill="hold">
                            <p:stCondLst>
                              <p:cond delay="1398"/>
                            </p:stCondLst>
                            <p:childTnLst>
                              <p:par>
                                <p:cTn id="17" presetClass="entr" nodeType="afterEffect" presetID="9" grpId="4" fill="hold">
                                  <p:stCondLst>
                                    <p:cond delay="0"/>
                                  </p:stCondLst>
                                  <p:iterate type="el" backwards="0">
                                    <p:tmAbs val="0"/>
                                  </p:iterate>
                                  <p:childTnLst>
                                    <p:set>
                                      <p:cBhvr>
                                        <p:cTn id="18" fill="hold"/>
                                        <p:tgtEl>
                                          <p:spTgt spid="234"/>
                                        </p:tgtEl>
                                        <p:attrNameLst>
                                          <p:attrName>style.visibility</p:attrName>
                                        </p:attrNameLst>
                                      </p:cBhvr>
                                      <p:to>
                                        <p:strVal val="visible"/>
                                      </p:to>
                                    </p:set>
                                    <p:animEffect filter="dissolve" transition="in">
                                      <p:cBhvr>
                                        <p:cTn id="19" dur="199"/>
                                        <p:tgtEl>
                                          <p:spTgt spid="234"/>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5" fill="hold">
                                  <p:stCondLst>
                                    <p:cond delay="0"/>
                                  </p:stCondLst>
                                  <p:iterate type="el" backwards="0">
                                    <p:tmAbs val="0"/>
                                  </p:iterate>
                                  <p:childTnLst>
                                    <p:set>
                                      <p:cBhvr>
                                        <p:cTn id="23" fill="hold"/>
                                        <p:tgtEl>
                                          <p:spTgt spid="228"/>
                                        </p:tgtEl>
                                        <p:attrNameLst>
                                          <p:attrName>style.visibility</p:attrName>
                                        </p:attrNameLst>
                                      </p:cBhvr>
                                      <p:to>
                                        <p:strVal val="visible"/>
                                      </p:to>
                                    </p:set>
                                    <p:animEffect filter="dissolve" transition="in">
                                      <p:cBhvr>
                                        <p:cTn id="24" dur="199"/>
                                        <p:tgtEl>
                                          <p:spTgt spid="228"/>
                                        </p:tgtEl>
                                      </p:cBhvr>
                                    </p:animEffect>
                                  </p:childTnLst>
                                </p:cTn>
                              </p:par>
                            </p:childTnLst>
                          </p:cTn>
                        </p:par>
                        <p:par>
                          <p:cTn id="25" fill="hold">
                            <p:stCondLst>
                              <p:cond delay="199"/>
                            </p:stCondLst>
                            <p:childTnLst>
                              <p:par>
                                <p:cTn id="26" presetClass="entr" nodeType="afterEffect" presetID="9" grpId="6" fill="hold">
                                  <p:stCondLst>
                                    <p:cond delay="0"/>
                                  </p:stCondLst>
                                  <p:iterate type="el" backwards="0">
                                    <p:tmAbs val="0"/>
                                  </p:iterate>
                                  <p:childTnLst>
                                    <p:set>
                                      <p:cBhvr>
                                        <p:cTn id="27" fill="hold"/>
                                        <p:tgtEl>
                                          <p:spTgt spid="229"/>
                                        </p:tgtEl>
                                        <p:attrNameLst>
                                          <p:attrName>style.visibility</p:attrName>
                                        </p:attrNameLst>
                                      </p:cBhvr>
                                      <p:to>
                                        <p:strVal val="visible"/>
                                      </p:to>
                                    </p:set>
                                    <p:animEffect filter="dissolve" transition="in">
                                      <p:cBhvr>
                                        <p:cTn id="28" dur="199"/>
                                        <p:tgtEl>
                                          <p:spTgt spid="229"/>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7" fill="hold">
                                  <p:stCondLst>
                                    <p:cond delay="0"/>
                                  </p:stCondLst>
                                  <p:iterate type="el" backwards="0">
                                    <p:tmAbs val="0"/>
                                  </p:iterate>
                                  <p:childTnLst>
                                    <p:set>
                                      <p:cBhvr>
                                        <p:cTn id="32" fill="hold"/>
                                        <p:tgtEl>
                                          <p:spTgt spid="220"/>
                                        </p:tgtEl>
                                        <p:attrNameLst>
                                          <p:attrName>style.visibility</p:attrName>
                                        </p:attrNameLst>
                                      </p:cBhvr>
                                      <p:to>
                                        <p:strVal val="visible"/>
                                      </p:to>
                                    </p:set>
                                    <p:animEffect filter="dissolve" transition="in">
                                      <p:cBhvr>
                                        <p:cTn id="33" dur="199"/>
                                        <p:tgtEl>
                                          <p:spTgt spid="220"/>
                                        </p:tgtEl>
                                      </p:cBhvr>
                                    </p:animEffect>
                                  </p:childTnLst>
                                </p:cTn>
                              </p:par>
                            </p:childTnLst>
                          </p:cTn>
                        </p:par>
                        <p:par>
                          <p:cTn id="34" fill="hold">
                            <p:stCondLst>
                              <p:cond delay="199"/>
                            </p:stCondLst>
                            <p:childTnLst>
                              <p:par>
                                <p:cTn id="35" presetClass="entr" nodeType="afterEffect" presetID="9" grpId="8" fill="hold">
                                  <p:stCondLst>
                                    <p:cond delay="0"/>
                                  </p:stCondLst>
                                  <p:iterate type="el" backwards="0">
                                    <p:tmAbs val="0"/>
                                  </p:iterate>
                                  <p:childTnLst>
                                    <p:set>
                                      <p:cBhvr>
                                        <p:cTn id="36" fill="hold"/>
                                        <p:tgtEl>
                                          <p:spTgt spid="222"/>
                                        </p:tgtEl>
                                        <p:attrNameLst>
                                          <p:attrName>style.visibility</p:attrName>
                                        </p:attrNameLst>
                                      </p:cBhvr>
                                      <p:to>
                                        <p:strVal val="visible"/>
                                      </p:to>
                                    </p:set>
                                    <p:animEffect filter="dissolve" transition="in">
                                      <p:cBhvr>
                                        <p:cTn id="37" dur="199"/>
                                        <p:tgtEl>
                                          <p:spTgt spid="22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9" fill="hold">
                                  <p:stCondLst>
                                    <p:cond delay="0"/>
                                  </p:stCondLst>
                                  <p:iterate type="el" backwards="0">
                                    <p:tmAbs val="0"/>
                                  </p:iterate>
                                  <p:childTnLst>
                                    <p:set>
                                      <p:cBhvr>
                                        <p:cTn id="41" fill="hold"/>
                                        <p:tgtEl>
                                          <p:spTgt spid="227"/>
                                        </p:tgtEl>
                                        <p:attrNameLst>
                                          <p:attrName>style.visibility</p:attrName>
                                        </p:attrNameLst>
                                      </p:cBhvr>
                                      <p:to>
                                        <p:strVal val="visible"/>
                                      </p:to>
                                    </p:set>
                                    <p:animEffect filter="dissolve" transition="in">
                                      <p:cBhvr>
                                        <p:cTn id="42" dur="199"/>
                                        <p:tgtEl>
                                          <p:spTgt spid="227"/>
                                        </p:tgtEl>
                                      </p:cBhvr>
                                    </p:animEffect>
                                  </p:childTnLst>
                                </p:cTn>
                              </p:par>
                            </p:childTnLst>
                          </p:cTn>
                        </p:par>
                        <p:par>
                          <p:cTn id="43" fill="hold">
                            <p:stCondLst>
                              <p:cond delay="199"/>
                            </p:stCondLst>
                            <p:childTnLst>
                              <p:par>
                                <p:cTn id="44" presetClass="entr" nodeType="afterEffect" presetID="9" grpId="10" fill="hold">
                                  <p:stCondLst>
                                    <p:cond delay="0"/>
                                  </p:stCondLst>
                                  <p:iterate type="el" backwards="0">
                                    <p:tmAbs val="0"/>
                                  </p:iterate>
                                  <p:childTnLst>
                                    <p:set>
                                      <p:cBhvr>
                                        <p:cTn id="45" fill="hold"/>
                                        <p:tgtEl>
                                          <p:spTgt spid="224"/>
                                        </p:tgtEl>
                                        <p:attrNameLst>
                                          <p:attrName>style.visibility</p:attrName>
                                        </p:attrNameLst>
                                      </p:cBhvr>
                                      <p:to>
                                        <p:strVal val="visible"/>
                                      </p:to>
                                    </p:set>
                                    <p:animEffect filter="dissolve" transition="in">
                                      <p:cBhvr>
                                        <p:cTn id="46" dur="199"/>
                                        <p:tgtEl>
                                          <p:spTgt spid="224"/>
                                        </p:tgtEl>
                                      </p:cBhvr>
                                    </p:animEffect>
                                  </p:childTnLst>
                                </p:cTn>
                              </p:par>
                            </p:childTnLst>
                          </p:cTn>
                        </p:par>
                        <p:par>
                          <p:cTn id="47" fill="hold">
                            <p:stCondLst>
                              <p:cond delay="398"/>
                            </p:stCondLst>
                            <p:childTnLst>
                              <p:par>
                                <p:cTn id="48" presetClass="entr" nodeType="afterEffect" presetID="9" grpId="11" fill="hold">
                                  <p:stCondLst>
                                    <p:cond delay="0"/>
                                  </p:stCondLst>
                                  <p:iterate type="el" backwards="0">
                                    <p:tmAbs val="0"/>
                                  </p:iterate>
                                  <p:childTnLst>
                                    <p:set>
                                      <p:cBhvr>
                                        <p:cTn id="49" fill="hold"/>
                                        <p:tgtEl>
                                          <p:spTgt spid="226"/>
                                        </p:tgtEl>
                                        <p:attrNameLst>
                                          <p:attrName>style.visibility</p:attrName>
                                        </p:attrNameLst>
                                      </p:cBhvr>
                                      <p:to>
                                        <p:strVal val="visible"/>
                                      </p:to>
                                    </p:set>
                                    <p:animEffect filter="dissolve" transition="in">
                                      <p:cBhvr>
                                        <p:cTn id="50" dur="199"/>
                                        <p:tgtEl>
                                          <p:spTgt spid="226"/>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2" fill="hold">
                                  <p:stCondLst>
                                    <p:cond delay="0"/>
                                  </p:stCondLst>
                                  <p:iterate type="el" backwards="0">
                                    <p:tmAbs val="0"/>
                                  </p:iterate>
                                  <p:childTnLst>
                                    <p:set>
                                      <p:cBhvr>
                                        <p:cTn id="54" fill="hold"/>
                                        <p:tgtEl>
                                          <p:spTgt spid="225"/>
                                        </p:tgtEl>
                                        <p:attrNameLst>
                                          <p:attrName>style.visibility</p:attrName>
                                        </p:attrNameLst>
                                      </p:cBhvr>
                                      <p:to>
                                        <p:strVal val="visible"/>
                                      </p:to>
                                    </p:set>
                                    <p:animEffect filter="dissolve" transition="in">
                                      <p:cBhvr>
                                        <p:cTn id="55" dur="199"/>
                                        <p:tgtEl>
                                          <p:spTgt spid="225"/>
                                        </p:tgtEl>
                                      </p:cBhvr>
                                    </p:animEffect>
                                  </p:childTnLst>
                                </p:cTn>
                              </p:par>
                            </p:childTnLst>
                          </p:cTn>
                        </p:par>
                        <p:par>
                          <p:cTn id="56" fill="hold">
                            <p:stCondLst>
                              <p:cond delay="199"/>
                            </p:stCondLst>
                            <p:childTnLst>
                              <p:par>
                                <p:cTn id="57" presetClass="entr" nodeType="afterEffect" presetID="9" grpId="13" fill="hold">
                                  <p:stCondLst>
                                    <p:cond delay="0"/>
                                  </p:stCondLst>
                                  <p:iterate type="el" backwards="0">
                                    <p:tmAbs val="0"/>
                                  </p:iterate>
                                  <p:childTnLst>
                                    <p:set>
                                      <p:cBhvr>
                                        <p:cTn id="58" fill="hold"/>
                                        <p:tgtEl>
                                          <p:spTgt spid="223"/>
                                        </p:tgtEl>
                                        <p:attrNameLst>
                                          <p:attrName>style.visibility</p:attrName>
                                        </p:attrNameLst>
                                      </p:cBhvr>
                                      <p:to>
                                        <p:strVal val="visible"/>
                                      </p:to>
                                    </p:set>
                                    <p:animEffect filter="dissolve" transition="in">
                                      <p:cBhvr>
                                        <p:cTn id="59" dur="199"/>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5"/>
      <p:bldP build="whole" bldLvl="1" animBg="1" rev="0" advAuto="0" spid="234" grpId="4"/>
      <p:bldP build="whole" bldLvl="1" animBg="1" rev="0" advAuto="0" spid="223" grpId="13"/>
      <p:bldP build="whole" bldLvl="1" animBg="1" rev="0" advAuto="0" spid="230" grpId="3"/>
      <p:bldP build="whole" bldLvl="1" animBg="1" rev="0" advAuto="0" spid="227" grpId="9"/>
      <p:bldP build="whole" bldLvl="1" animBg="1" rev="0" advAuto="0" spid="219" grpId="1"/>
      <p:bldP build="whole" bldLvl="1" animBg="1" rev="0" advAuto="0" spid="220" grpId="7"/>
      <p:bldP build="whole" bldLvl="1" animBg="1" rev="0" advAuto="0" spid="222" grpId="8"/>
      <p:bldP build="whole" bldLvl="1" animBg="1" rev="0" advAuto="0" spid="226" grpId="11"/>
      <p:bldP build="whole" bldLvl="1" animBg="1" rev="0" advAuto="0" spid="229" grpId="6"/>
      <p:bldP build="whole" bldLvl="1" animBg="1" rev="0" advAuto="0" spid="225" grpId="12"/>
      <p:bldP build="whole" bldLvl="1" animBg="1" rev="0" advAuto="0" spid="221" grpId="2"/>
      <p:bldP build="whole" bldLvl="1" animBg="1" rev="0" advAuto="0" spid="224" grpId="10"/>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OSI - Open Systems Interconnection"/>
          <p:cNvSpPr txBox="1"/>
          <p:nvPr>
            <p:ph type="title"/>
          </p:nvPr>
        </p:nvSpPr>
        <p:spPr>
          <a:prstGeom prst="rect">
            <a:avLst/>
          </a:prstGeom>
        </p:spPr>
        <p:txBody>
          <a:bodyPr/>
          <a:lstStyle>
            <a:lvl1pPr defTabSz="490727">
              <a:defRPr sz="6719"/>
            </a:lvl1pPr>
          </a:lstStyle>
          <a:p>
            <a:pPr/>
            <a:r>
              <a:t>OSI - Open Systems Interconnection</a:t>
            </a:r>
          </a:p>
        </p:txBody>
      </p:sp>
      <p:graphicFrame>
        <p:nvGraphicFramePr>
          <p:cNvPr id="239" name="Table"/>
          <p:cNvGraphicFramePr/>
          <p:nvPr/>
        </p:nvGraphicFramePr>
        <p:xfrm>
          <a:off x="519139" y="2891616"/>
          <a:ext cx="2547888" cy="662137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2535186"/>
              </a:tblGrid>
              <a:tr h="2207123">
                <a:tc>
                  <a:txBody>
                    <a:bodyPr/>
                    <a:lstStyle/>
                    <a:p>
                      <a:pPr algn="l" defTabSz="914400"/>
                      <a:r>
                        <a:rPr sz="2600"/>
                        <a:t>3. Network</a:t>
                      </a:r>
                    </a:p>
                  </a:txBody>
                  <a:tcPr marL="50800" marR="50800" marT="50800" marB="50800" anchor="ctr" anchorCtr="0" horzOverflow="overflow"/>
                </a:tc>
              </a:tr>
              <a:tr h="2207123">
                <a:tc>
                  <a:txBody>
                    <a:bodyPr/>
                    <a:lstStyle/>
                    <a:p>
                      <a:pPr algn="l" defTabSz="914400"/>
                      <a:r>
                        <a:rPr sz="2600"/>
                        <a:t>2. Data Link</a:t>
                      </a:r>
                    </a:p>
                  </a:txBody>
                  <a:tcPr marL="50800" marR="50800" marT="50800" marB="50800" anchor="ctr" anchorCtr="0" horzOverflow="overflow"/>
                </a:tc>
              </a:tr>
              <a:tr h="2207123">
                <a:tc>
                  <a:txBody>
                    <a:bodyPr/>
                    <a:lstStyle/>
                    <a:p>
                      <a:pPr algn="l" defTabSz="914400"/>
                      <a:r>
                        <a:rPr sz="2600"/>
                        <a:t>1. Physical</a:t>
                      </a:r>
                    </a:p>
                  </a:txBody>
                  <a:tcPr marL="50800" marR="50800" marT="50800" marB="50800" anchor="ctr" anchorCtr="0" horzOverflow="overflow"/>
                </a:tc>
              </a:tr>
            </a:tbl>
          </a:graphicData>
        </a:graphic>
      </p:graphicFrame>
      <p:sp>
        <p:nvSpPr>
          <p:cNvPr id="240" name="Router, Gateway"/>
          <p:cNvSpPr txBox="1"/>
          <p:nvPr/>
        </p:nvSpPr>
        <p:spPr>
          <a:xfrm>
            <a:off x="4044594" y="3612621"/>
            <a:ext cx="34774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Router, Gateway</a:t>
            </a:r>
          </a:p>
        </p:txBody>
      </p:sp>
      <p:pic>
        <p:nvPicPr>
          <p:cNvPr id="241" name="d-link-router-640x360.png" descr="d-link-router-640x360.png"/>
          <p:cNvPicPr>
            <a:picLocks noChangeAspect="1"/>
          </p:cNvPicPr>
          <p:nvPr/>
        </p:nvPicPr>
        <p:blipFill>
          <a:blip r:embed="rId3">
            <a:extLst/>
          </a:blip>
          <a:stretch>
            <a:fillRect/>
          </a:stretch>
        </p:blipFill>
        <p:spPr>
          <a:xfrm>
            <a:off x="6154074" y="4010523"/>
            <a:ext cx="5474707" cy="3079523"/>
          </a:xfrm>
          <a:prstGeom prst="rect">
            <a:avLst/>
          </a:prstGeom>
          <a:ln w="12700">
            <a:miter lim="400000"/>
          </a:ln>
        </p:spPr>
      </p:pic>
      <p:sp>
        <p:nvSpPr>
          <p:cNvPr id="242" name="WAN"/>
          <p:cNvSpPr txBox="1"/>
          <p:nvPr/>
        </p:nvSpPr>
        <p:spPr>
          <a:xfrm>
            <a:off x="8772379" y="7224367"/>
            <a:ext cx="113888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WAN</a:t>
            </a:r>
          </a:p>
        </p:txBody>
      </p:sp>
      <p:sp>
        <p:nvSpPr>
          <p:cNvPr id="243" name="LAN"/>
          <p:cNvSpPr txBox="1"/>
          <p:nvPr/>
        </p:nvSpPr>
        <p:spPr>
          <a:xfrm>
            <a:off x="7203160" y="7198967"/>
            <a:ext cx="10035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LAN</a:t>
            </a:r>
          </a:p>
        </p:txBody>
      </p:sp>
      <p:sp>
        <p:nvSpPr>
          <p:cNvPr id="244" name="Arrow"/>
          <p:cNvSpPr/>
          <p:nvPr/>
        </p:nvSpPr>
        <p:spPr>
          <a:xfrm>
            <a:off x="10071199" y="7198967"/>
            <a:ext cx="1270001" cy="647701"/>
          </a:xfrm>
          <a:prstGeom prst="rightArrow">
            <a:avLst>
              <a:gd name="adj1" fmla="val 20613"/>
              <a:gd name="adj2" fmla="val 54324"/>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245" name="Categories-applications-internet-icon.png" descr="Categories-applications-internet-icon.png"/>
          <p:cNvPicPr>
            <a:picLocks noChangeAspect="1"/>
          </p:cNvPicPr>
          <p:nvPr/>
        </p:nvPicPr>
        <p:blipFill>
          <a:blip r:embed="rId5">
            <a:extLst/>
          </a:blip>
          <a:stretch>
            <a:fillRect/>
          </a:stretch>
        </p:blipFill>
        <p:spPr>
          <a:xfrm>
            <a:off x="11450334" y="6913217"/>
            <a:ext cx="1270001" cy="1270001"/>
          </a:xfrm>
          <a:prstGeom prst="rect">
            <a:avLst/>
          </a:prstGeom>
          <a:ln w="12700">
            <a:miter lim="400000"/>
          </a:ln>
        </p:spPr>
      </p:pic>
      <p:pic>
        <p:nvPicPr>
          <p:cNvPr id="246" name="2000px-LAN_WAN_scheme.svg.png" descr="2000px-LAN_WAN_scheme.svg.png"/>
          <p:cNvPicPr>
            <a:picLocks noChangeAspect="1"/>
          </p:cNvPicPr>
          <p:nvPr/>
        </p:nvPicPr>
        <p:blipFill>
          <a:blip r:embed="rId6">
            <a:extLst/>
          </a:blip>
          <a:stretch>
            <a:fillRect/>
          </a:stretch>
        </p:blipFill>
        <p:spPr>
          <a:xfrm>
            <a:off x="3917429" y="5269443"/>
            <a:ext cx="2085369" cy="4725499"/>
          </a:xfrm>
          <a:prstGeom prst="rect">
            <a:avLst/>
          </a:prstGeom>
          <a:ln w="12700">
            <a:miter lim="400000"/>
          </a:ln>
        </p:spPr>
      </p:pic>
      <p:sp>
        <p:nvSpPr>
          <p:cNvPr id="247" name="Line"/>
          <p:cNvSpPr/>
          <p:nvPr/>
        </p:nvSpPr>
        <p:spPr>
          <a:xfrm>
            <a:off x="3031983" y="5091319"/>
            <a:ext cx="1340199" cy="4121793"/>
          </a:xfrm>
          <a:prstGeom prst="line">
            <a:avLst/>
          </a:prstGeom>
          <a:ln w="25400">
            <a:solidFill>
              <a:srgbClr val="000000"/>
            </a:solidFill>
            <a:miter lim="400000"/>
          </a:ln>
        </p:spPr>
        <p:txBody>
          <a:bodyPr lIns="50800" tIns="50800" rIns="50800" bIns="50800" anchor="ctr"/>
          <a:lstStyle/>
          <a:p>
            <a:pPr>
              <a:defRPr sz="2400"/>
            </a:pPr>
          </a:p>
        </p:txBody>
      </p:sp>
      <p:sp>
        <p:nvSpPr>
          <p:cNvPr id="248" name="Line"/>
          <p:cNvSpPr/>
          <p:nvPr/>
        </p:nvSpPr>
        <p:spPr>
          <a:xfrm flipH="1" flipV="1">
            <a:off x="4373362" y="9226698"/>
            <a:ext cx="8281088" cy="1"/>
          </a:xfrm>
          <a:prstGeom prst="line">
            <a:avLst/>
          </a:prstGeom>
          <a:ln w="25400">
            <a:solidFill>
              <a:srgbClr val="000000"/>
            </a:solidFill>
            <a:miter lim="400000"/>
          </a:ln>
        </p:spPr>
        <p:txBody>
          <a:bodyPr lIns="50800" tIns="50800" rIns="50800" bIns="50800" anchor="ctr"/>
          <a:lstStyle/>
          <a:p>
            <a:pPr>
              <a:defRPr sz="2400"/>
            </a:pPr>
          </a:p>
        </p:txBody>
      </p:sp>
      <p:sp>
        <p:nvSpPr>
          <p:cNvPr id="249" name="Line"/>
          <p:cNvSpPr/>
          <p:nvPr/>
        </p:nvSpPr>
        <p:spPr>
          <a:xfrm flipH="1" flipV="1">
            <a:off x="4349003" y="3091712"/>
            <a:ext cx="8281088" cy="1"/>
          </a:xfrm>
          <a:prstGeom prst="line">
            <a:avLst/>
          </a:prstGeom>
          <a:ln w="25400">
            <a:solidFill>
              <a:srgbClr val="000000"/>
            </a:solidFill>
            <a:miter lim="400000"/>
          </a:ln>
        </p:spPr>
        <p:txBody>
          <a:bodyPr lIns="50800" tIns="50800" rIns="50800" bIns="50800" anchor="ctr"/>
          <a:lstStyle/>
          <a:p>
            <a:pPr>
              <a:defRPr sz="2400"/>
            </a:pPr>
          </a:p>
        </p:txBody>
      </p:sp>
      <p:sp>
        <p:nvSpPr>
          <p:cNvPr id="250" name="Line"/>
          <p:cNvSpPr/>
          <p:nvPr/>
        </p:nvSpPr>
        <p:spPr>
          <a:xfrm>
            <a:off x="3057882" y="2897963"/>
            <a:ext cx="1281017" cy="190501"/>
          </a:xfrm>
          <a:prstGeom prst="line">
            <a:avLst/>
          </a:prstGeom>
          <a:ln w="25400">
            <a:solidFill>
              <a:srgbClr val="000000"/>
            </a:solidFill>
            <a:miter lim="400000"/>
          </a:ln>
        </p:spPr>
        <p:txBody>
          <a:bodyPr lIns="50800" tIns="50800" rIns="50800" bIns="50800" anchor="ctr"/>
          <a:lstStyle/>
          <a:p>
            <a:pPr>
              <a:defRPr sz="2400"/>
            </a:pPr>
          </a:p>
        </p:txBody>
      </p:sp>
      <p:sp>
        <p:nvSpPr>
          <p:cNvPr id="251" name="Arrow"/>
          <p:cNvSpPr/>
          <p:nvPr/>
        </p:nvSpPr>
        <p:spPr>
          <a:xfrm rot="10800000">
            <a:off x="5867400" y="7198967"/>
            <a:ext cx="1270000" cy="647701"/>
          </a:xfrm>
          <a:prstGeom prst="rightArrow">
            <a:avLst>
              <a:gd name="adj1" fmla="val 32000"/>
              <a:gd name="adj2" fmla="val 65710"/>
            </a:avLst>
          </a:prstGeom>
          <a:blipFill>
            <a:blip r:embed="rId7"/>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254" name="Group"/>
          <p:cNvGrpSpPr/>
          <p:nvPr/>
        </p:nvGrpSpPr>
        <p:grpSpPr>
          <a:xfrm>
            <a:off x="5923085" y="8206482"/>
            <a:ext cx="5995381" cy="647701"/>
            <a:chOff x="0" y="0"/>
            <a:chExt cx="5995379" cy="647700"/>
          </a:xfrm>
        </p:grpSpPr>
        <p:sp>
          <p:nvSpPr>
            <p:cNvPr id="252" name="192.168.1.1"/>
            <p:cNvSpPr txBox="1"/>
            <p:nvPr/>
          </p:nvSpPr>
          <p:spPr>
            <a:xfrm>
              <a:off x="0" y="0"/>
              <a:ext cx="252923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192.168.1.1</a:t>
              </a:r>
            </a:p>
          </p:txBody>
        </p:sp>
        <p:sp>
          <p:nvSpPr>
            <p:cNvPr id="253" name="176.63.186.49"/>
            <p:cNvSpPr txBox="1"/>
            <p:nvPr/>
          </p:nvSpPr>
          <p:spPr>
            <a:xfrm>
              <a:off x="2957742" y="0"/>
              <a:ext cx="303763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176.63.186.49</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0"/>
                                        </p:tgtEl>
                                        <p:attrNameLst>
                                          <p:attrName>style.visibility</p:attrName>
                                        </p:attrNameLst>
                                      </p:cBhvr>
                                      <p:to>
                                        <p:strVal val="visible"/>
                                      </p:to>
                                    </p:set>
                                    <p:animEffect filter="dissolve" transition="in">
                                      <p:cBhvr>
                                        <p:cTn id="7" dur="199"/>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41"/>
                                        </p:tgtEl>
                                        <p:attrNameLst>
                                          <p:attrName>style.visibility</p:attrName>
                                        </p:attrNameLst>
                                      </p:cBhvr>
                                      <p:to>
                                        <p:strVal val="visible"/>
                                      </p:to>
                                    </p:set>
                                    <p:animEffect filter="dissolve" transition="in">
                                      <p:cBhvr>
                                        <p:cTn id="12" dur="199"/>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42"/>
                                        </p:tgtEl>
                                        <p:attrNameLst>
                                          <p:attrName>style.visibility</p:attrName>
                                        </p:attrNameLst>
                                      </p:cBhvr>
                                      <p:to>
                                        <p:strVal val="visible"/>
                                      </p:to>
                                    </p:set>
                                    <p:animEffect filter="dissolve" transition="in">
                                      <p:cBhvr>
                                        <p:cTn id="17" dur="199"/>
                                        <p:tgtEl>
                                          <p:spTgt spid="242"/>
                                        </p:tgtEl>
                                      </p:cBhvr>
                                    </p:animEffect>
                                  </p:childTnLst>
                                </p:cTn>
                              </p:par>
                            </p:childTnLst>
                          </p:cTn>
                        </p:par>
                        <p:par>
                          <p:cTn id="18" fill="hold">
                            <p:stCondLst>
                              <p:cond delay="199"/>
                            </p:stCondLst>
                            <p:childTnLst>
                              <p:par>
                                <p:cTn id="19" presetClass="entr" nodeType="afterEffect" presetID="9" grpId="4" fill="hold">
                                  <p:stCondLst>
                                    <p:cond delay="0"/>
                                  </p:stCondLst>
                                  <p:iterate type="el" backwards="0">
                                    <p:tmAbs val="0"/>
                                  </p:iterate>
                                  <p:childTnLst>
                                    <p:set>
                                      <p:cBhvr>
                                        <p:cTn id="20" fill="hold"/>
                                        <p:tgtEl>
                                          <p:spTgt spid="244"/>
                                        </p:tgtEl>
                                        <p:attrNameLst>
                                          <p:attrName>style.visibility</p:attrName>
                                        </p:attrNameLst>
                                      </p:cBhvr>
                                      <p:to>
                                        <p:strVal val="visible"/>
                                      </p:to>
                                    </p:set>
                                    <p:animEffect filter="dissolve" transition="in">
                                      <p:cBhvr>
                                        <p:cTn id="21" dur="199"/>
                                        <p:tgtEl>
                                          <p:spTgt spid="244"/>
                                        </p:tgtEl>
                                      </p:cBhvr>
                                    </p:animEffect>
                                  </p:childTnLst>
                                </p:cTn>
                              </p:par>
                            </p:childTnLst>
                          </p:cTn>
                        </p:par>
                        <p:par>
                          <p:cTn id="22" fill="hold">
                            <p:stCondLst>
                              <p:cond delay="398"/>
                            </p:stCondLst>
                            <p:childTnLst>
                              <p:par>
                                <p:cTn id="23" presetClass="entr" nodeType="afterEffect" presetID="9" grpId="5" fill="hold">
                                  <p:stCondLst>
                                    <p:cond delay="0"/>
                                  </p:stCondLst>
                                  <p:iterate type="el" backwards="0">
                                    <p:tmAbs val="0"/>
                                  </p:iterate>
                                  <p:childTnLst>
                                    <p:set>
                                      <p:cBhvr>
                                        <p:cTn id="24" fill="hold"/>
                                        <p:tgtEl>
                                          <p:spTgt spid="245"/>
                                        </p:tgtEl>
                                        <p:attrNameLst>
                                          <p:attrName>style.visibility</p:attrName>
                                        </p:attrNameLst>
                                      </p:cBhvr>
                                      <p:to>
                                        <p:strVal val="visible"/>
                                      </p:to>
                                    </p:set>
                                    <p:animEffect filter="dissolve" transition="in">
                                      <p:cBhvr>
                                        <p:cTn id="25" dur="199"/>
                                        <p:tgtEl>
                                          <p:spTgt spid="245"/>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6" fill="hold">
                                  <p:stCondLst>
                                    <p:cond delay="0"/>
                                  </p:stCondLst>
                                  <p:iterate type="el" backwards="0">
                                    <p:tmAbs val="0"/>
                                  </p:iterate>
                                  <p:childTnLst>
                                    <p:set>
                                      <p:cBhvr>
                                        <p:cTn id="29" fill="hold"/>
                                        <p:tgtEl>
                                          <p:spTgt spid="243"/>
                                        </p:tgtEl>
                                        <p:attrNameLst>
                                          <p:attrName>style.visibility</p:attrName>
                                        </p:attrNameLst>
                                      </p:cBhvr>
                                      <p:to>
                                        <p:strVal val="visible"/>
                                      </p:to>
                                    </p:set>
                                    <p:animEffect filter="dissolve" transition="in">
                                      <p:cBhvr>
                                        <p:cTn id="30" dur="199"/>
                                        <p:tgtEl>
                                          <p:spTgt spid="243"/>
                                        </p:tgtEl>
                                      </p:cBhvr>
                                    </p:animEffect>
                                  </p:childTnLst>
                                </p:cTn>
                              </p:par>
                            </p:childTnLst>
                          </p:cTn>
                        </p:par>
                        <p:par>
                          <p:cTn id="31" fill="hold">
                            <p:stCondLst>
                              <p:cond delay="199"/>
                            </p:stCondLst>
                            <p:childTnLst>
                              <p:par>
                                <p:cTn id="32" presetClass="entr" nodeType="afterEffect" presetID="9" grpId="7" fill="hold">
                                  <p:stCondLst>
                                    <p:cond delay="0"/>
                                  </p:stCondLst>
                                  <p:iterate type="el" backwards="0">
                                    <p:tmAbs val="0"/>
                                  </p:iterate>
                                  <p:childTnLst>
                                    <p:set>
                                      <p:cBhvr>
                                        <p:cTn id="33" fill="hold"/>
                                        <p:tgtEl>
                                          <p:spTgt spid="251"/>
                                        </p:tgtEl>
                                        <p:attrNameLst>
                                          <p:attrName>style.visibility</p:attrName>
                                        </p:attrNameLst>
                                      </p:cBhvr>
                                      <p:to>
                                        <p:strVal val="visible"/>
                                      </p:to>
                                    </p:set>
                                    <p:animEffect filter="dissolve" transition="in">
                                      <p:cBhvr>
                                        <p:cTn id="34" dur="199"/>
                                        <p:tgtEl>
                                          <p:spTgt spid="251"/>
                                        </p:tgtEl>
                                      </p:cBhvr>
                                    </p:animEffect>
                                  </p:childTnLst>
                                </p:cTn>
                              </p:par>
                            </p:childTnLst>
                          </p:cTn>
                        </p:par>
                        <p:par>
                          <p:cTn id="35" fill="hold">
                            <p:stCondLst>
                              <p:cond delay="398"/>
                            </p:stCondLst>
                            <p:childTnLst>
                              <p:par>
                                <p:cTn id="36" presetClass="entr" nodeType="afterEffect" presetID="9" grpId="8" fill="hold">
                                  <p:stCondLst>
                                    <p:cond delay="0"/>
                                  </p:stCondLst>
                                  <p:iterate type="el" backwards="0">
                                    <p:tmAbs val="0"/>
                                  </p:iterate>
                                  <p:childTnLst>
                                    <p:set>
                                      <p:cBhvr>
                                        <p:cTn id="37" fill="hold"/>
                                        <p:tgtEl>
                                          <p:spTgt spid="246"/>
                                        </p:tgtEl>
                                        <p:attrNameLst>
                                          <p:attrName>style.visibility</p:attrName>
                                        </p:attrNameLst>
                                      </p:cBhvr>
                                      <p:to>
                                        <p:strVal val="visible"/>
                                      </p:to>
                                    </p:set>
                                    <p:animEffect filter="dissolve" transition="in">
                                      <p:cBhvr>
                                        <p:cTn id="38" dur="199"/>
                                        <p:tgtEl>
                                          <p:spTgt spid="246"/>
                                        </p:tgtEl>
                                      </p:cBhvr>
                                    </p:animEffect>
                                  </p:childTnLst>
                                </p:cTn>
                              </p:par>
                            </p:childTnLst>
                          </p:cTn>
                        </p:par>
                        <p:par>
                          <p:cTn id="39" fill="hold">
                            <p:stCondLst>
                              <p:cond delay="597"/>
                            </p:stCondLst>
                            <p:childTnLst>
                              <p:par>
                                <p:cTn id="40" presetClass="entr" nodeType="afterEffect" presetID="9" grpId="9" fill="hold">
                                  <p:stCondLst>
                                    <p:cond delay="0"/>
                                  </p:stCondLst>
                                  <p:iterate type="el" backwards="0">
                                    <p:tmAbs val="0"/>
                                  </p:iterate>
                                  <p:childTnLst>
                                    <p:set>
                                      <p:cBhvr>
                                        <p:cTn id="41" fill="hold"/>
                                        <p:tgtEl>
                                          <p:spTgt spid="254"/>
                                        </p:tgtEl>
                                        <p:attrNameLst>
                                          <p:attrName>style.visibility</p:attrName>
                                        </p:attrNameLst>
                                      </p:cBhvr>
                                      <p:to>
                                        <p:strVal val="visible"/>
                                      </p:to>
                                    </p:set>
                                    <p:animEffect filter="dissolve" transition="in">
                                      <p:cBhvr>
                                        <p:cTn id="42" dur="199"/>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7"/>
      <p:bldP build="whole" bldLvl="1" animBg="1" rev="0" advAuto="0" spid="242" grpId="3"/>
      <p:bldP build="whole" bldLvl="1" animBg="1" rev="0" advAuto="0" spid="245" grpId="5"/>
      <p:bldP build="whole" bldLvl="1" animBg="1" rev="0" advAuto="0" spid="254" grpId="9"/>
      <p:bldP build="whole" bldLvl="1" animBg="1" rev="0" advAuto="0" spid="241" grpId="2"/>
      <p:bldP build="whole" bldLvl="1" animBg="1" rev="0" advAuto="0" spid="243" grpId="6"/>
      <p:bldP build="whole" bldLvl="1" animBg="1" rev="0" advAuto="0" spid="240" grpId="1"/>
      <p:bldP build="whole" bldLvl="1" animBg="1" rev="0" advAuto="0" spid="244" grpId="4"/>
      <p:bldP build="whole" bldLvl="1" animBg="1" rev="0" advAuto="0" spid="246" grpId="8"/>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5" name="Group"/>
          <p:cNvGrpSpPr/>
          <p:nvPr/>
        </p:nvGrpSpPr>
        <p:grpSpPr>
          <a:xfrm>
            <a:off x="2208411" y="6102022"/>
            <a:ext cx="9171483" cy="3827596"/>
            <a:chOff x="1489313" y="0"/>
            <a:chExt cx="9171481" cy="3827595"/>
          </a:xfrm>
        </p:grpSpPr>
        <p:sp>
          <p:nvSpPr>
            <p:cNvPr id="258" name="10.0.1.105"/>
            <p:cNvSpPr/>
            <p:nvPr/>
          </p:nvSpPr>
          <p:spPr>
            <a:xfrm>
              <a:off x="2429807" y="20079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10.0.1.105</a:t>
              </a:r>
            </a:p>
          </p:txBody>
        </p:sp>
        <p:sp>
          <p:nvSpPr>
            <p:cNvPr id="259" name="172.168.1.107"/>
            <p:cNvSpPr/>
            <p:nvPr/>
          </p:nvSpPr>
          <p:spPr>
            <a:xfrm>
              <a:off x="9390795" y="20079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172.168.1.107</a:t>
              </a:r>
            </a:p>
          </p:txBody>
        </p:sp>
        <p:sp>
          <p:nvSpPr>
            <p:cNvPr id="260" name="Line"/>
            <p:cNvSpPr/>
            <p:nvPr/>
          </p:nvSpPr>
          <p:spPr>
            <a:xfrm flipH="1" flipV="1">
              <a:off x="2297355" y="703900"/>
              <a:ext cx="6731618"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2400"/>
              </a:pPr>
            </a:p>
          </p:txBody>
        </p:sp>
        <p:pic>
          <p:nvPicPr>
            <p:cNvPr id="261" name="osa_desktop.png" descr="osa_desktop.png"/>
            <p:cNvPicPr>
              <a:picLocks noChangeAspect="1"/>
            </p:cNvPicPr>
            <p:nvPr/>
          </p:nvPicPr>
          <p:blipFill>
            <a:blip r:embed="rId3">
              <a:extLst/>
            </a:blip>
            <a:stretch>
              <a:fillRect/>
            </a:stretch>
          </p:blipFill>
          <p:spPr>
            <a:xfrm>
              <a:off x="1489313" y="0"/>
              <a:ext cx="1625601" cy="1625600"/>
            </a:xfrm>
            <a:prstGeom prst="rect">
              <a:avLst/>
            </a:prstGeom>
            <a:ln w="12700" cap="flat">
              <a:noFill/>
              <a:miter lim="400000"/>
            </a:ln>
            <a:effectLst/>
          </p:spPr>
        </p:pic>
        <p:pic>
          <p:nvPicPr>
            <p:cNvPr id="262" name="osa_desktop.png" descr="osa_desktop.png"/>
            <p:cNvPicPr>
              <a:picLocks noChangeAspect="1"/>
            </p:cNvPicPr>
            <p:nvPr/>
          </p:nvPicPr>
          <p:blipFill>
            <a:blip r:embed="rId3">
              <a:extLst/>
            </a:blip>
            <a:stretch>
              <a:fillRect/>
            </a:stretch>
          </p:blipFill>
          <p:spPr>
            <a:xfrm>
              <a:off x="8577995" y="0"/>
              <a:ext cx="1625601" cy="1625600"/>
            </a:xfrm>
            <a:prstGeom prst="rect">
              <a:avLst/>
            </a:prstGeom>
            <a:ln w="12700" cap="flat">
              <a:noFill/>
              <a:miter lim="400000"/>
            </a:ln>
            <a:effectLst/>
          </p:spPr>
        </p:pic>
        <p:sp>
          <p:nvSpPr>
            <p:cNvPr id="263" name="255.255.255.0"/>
            <p:cNvSpPr/>
            <p:nvPr/>
          </p:nvSpPr>
          <p:spPr>
            <a:xfrm>
              <a:off x="1518818" y="255759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255.255.255.0</a:t>
              </a:r>
            </a:p>
          </p:txBody>
        </p:sp>
        <p:sp>
          <p:nvSpPr>
            <p:cNvPr id="264" name="255.255.255.0"/>
            <p:cNvSpPr/>
            <p:nvPr/>
          </p:nvSpPr>
          <p:spPr>
            <a:xfrm>
              <a:off x="8895436" y="25132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255.255.255.0</a:t>
              </a:r>
            </a:p>
          </p:txBody>
        </p:sp>
      </p:grpSp>
      <p:sp>
        <p:nvSpPr>
          <p:cNvPr id="266" name="Router"/>
          <p:cNvSpPr txBox="1"/>
          <p:nvPr>
            <p:ph type="title"/>
          </p:nvPr>
        </p:nvSpPr>
        <p:spPr>
          <a:xfrm>
            <a:off x="832361" y="-162403"/>
            <a:ext cx="11099801" cy="2159001"/>
          </a:xfrm>
          <a:prstGeom prst="rect">
            <a:avLst/>
          </a:prstGeom>
        </p:spPr>
        <p:txBody>
          <a:bodyPr/>
          <a:lstStyle/>
          <a:p>
            <a:pPr/>
            <a:r>
              <a:t>Router</a:t>
            </a:r>
          </a:p>
        </p:txBody>
      </p:sp>
      <p:grpSp>
        <p:nvGrpSpPr>
          <p:cNvPr id="270" name="Group"/>
          <p:cNvGrpSpPr/>
          <p:nvPr/>
        </p:nvGrpSpPr>
        <p:grpSpPr>
          <a:xfrm>
            <a:off x="2300712" y="2041372"/>
            <a:ext cx="8714283" cy="1625601"/>
            <a:chOff x="0" y="0"/>
            <a:chExt cx="8714282" cy="1625600"/>
          </a:xfrm>
        </p:grpSpPr>
        <p:sp>
          <p:nvSpPr>
            <p:cNvPr id="267" name="Line"/>
            <p:cNvSpPr/>
            <p:nvPr/>
          </p:nvSpPr>
          <p:spPr>
            <a:xfrm flipH="1" flipV="1">
              <a:off x="808041" y="703900"/>
              <a:ext cx="6973404"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2400"/>
              </a:pPr>
            </a:p>
          </p:txBody>
        </p:sp>
        <p:pic>
          <p:nvPicPr>
            <p:cNvPr id="268" name="osa_desktop.png" descr="osa_desktop.png"/>
            <p:cNvPicPr>
              <a:picLocks noChangeAspect="1"/>
            </p:cNvPicPr>
            <p:nvPr/>
          </p:nvPicPr>
          <p:blipFill>
            <a:blip r:embed="rId3">
              <a:extLst/>
            </a:blip>
            <a:stretch>
              <a:fillRect/>
            </a:stretch>
          </p:blipFill>
          <p:spPr>
            <a:xfrm>
              <a:off x="0" y="0"/>
              <a:ext cx="1625600" cy="1625600"/>
            </a:xfrm>
            <a:prstGeom prst="rect">
              <a:avLst/>
            </a:prstGeom>
            <a:ln w="12700" cap="flat">
              <a:noFill/>
              <a:miter lim="400000"/>
            </a:ln>
            <a:effectLst/>
          </p:spPr>
        </p:pic>
        <p:pic>
          <p:nvPicPr>
            <p:cNvPr id="269" name="osa_desktop.png" descr="osa_desktop.png"/>
            <p:cNvPicPr>
              <a:picLocks noChangeAspect="1"/>
            </p:cNvPicPr>
            <p:nvPr/>
          </p:nvPicPr>
          <p:blipFill>
            <a:blip r:embed="rId3">
              <a:extLst/>
            </a:blip>
            <a:stretch>
              <a:fillRect/>
            </a:stretch>
          </p:blipFill>
          <p:spPr>
            <a:xfrm>
              <a:off x="7088682" y="0"/>
              <a:ext cx="1625601" cy="1625600"/>
            </a:xfrm>
            <a:prstGeom prst="rect">
              <a:avLst/>
            </a:prstGeom>
            <a:ln w="12700" cap="flat">
              <a:noFill/>
              <a:miter lim="400000"/>
            </a:ln>
            <a:effectLst/>
          </p:spPr>
        </p:pic>
      </p:grpSp>
      <p:grpSp>
        <p:nvGrpSpPr>
          <p:cNvPr id="275" name="Group"/>
          <p:cNvGrpSpPr/>
          <p:nvPr/>
        </p:nvGrpSpPr>
        <p:grpSpPr>
          <a:xfrm>
            <a:off x="6098049" y="6401394"/>
            <a:ext cx="808702" cy="809057"/>
            <a:chOff x="-98782" y="-98782"/>
            <a:chExt cx="808701" cy="809056"/>
          </a:xfrm>
        </p:grpSpPr>
        <p:pic>
          <p:nvPicPr>
            <p:cNvPr id="271" name="Line" descr="Line"/>
            <p:cNvPicPr>
              <a:picLocks noChangeAspect="0"/>
            </p:cNvPicPr>
            <p:nvPr/>
          </p:nvPicPr>
          <p:blipFill>
            <a:blip r:embed="rId4">
              <a:extLst/>
            </a:blip>
            <a:stretch>
              <a:fillRect/>
            </a:stretch>
          </p:blipFill>
          <p:spPr>
            <a:xfrm rot="2700000">
              <a:off x="-196421" y="235717"/>
              <a:ext cx="1003977" cy="139701"/>
            </a:xfrm>
            <a:prstGeom prst="rect">
              <a:avLst/>
            </a:prstGeom>
            <a:effectLst/>
          </p:spPr>
        </p:pic>
        <p:pic>
          <p:nvPicPr>
            <p:cNvPr id="273" name="Line" descr="Line"/>
            <p:cNvPicPr>
              <a:picLocks noChangeAspect="0"/>
            </p:cNvPicPr>
            <p:nvPr/>
          </p:nvPicPr>
          <p:blipFill>
            <a:blip r:embed="rId5">
              <a:extLst/>
            </a:blip>
            <a:stretch>
              <a:fillRect/>
            </a:stretch>
          </p:blipFill>
          <p:spPr>
            <a:xfrm rot="18900000">
              <a:off x="-150489" y="271028"/>
              <a:ext cx="905109" cy="139701"/>
            </a:xfrm>
            <a:prstGeom prst="rect">
              <a:avLst/>
            </a:prstGeom>
            <a:effectLst/>
          </p:spPr>
        </p:pic>
      </p:grpSp>
      <p:pic>
        <p:nvPicPr>
          <p:cNvPr id="276" name="juanjo_Router.png" descr="juanjo_Router.png"/>
          <p:cNvPicPr>
            <a:picLocks noChangeAspect="1"/>
          </p:cNvPicPr>
          <p:nvPr/>
        </p:nvPicPr>
        <p:blipFill>
          <a:blip r:embed="rId6">
            <a:extLst/>
          </a:blip>
          <a:stretch>
            <a:fillRect/>
          </a:stretch>
        </p:blipFill>
        <p:spPr>
          <a:xfrm>
            <a:off x="5178650" y="5602311"/>
            <a:ext cx="2407224" cy="2407223"/>
          </a:xfrm>
          <a:prstGeom prst="rect">
            <a:avLst/>
          </a:prstGeom>
          <a:ln w="12700">
            <a:miter lim="400000"/>
          </a:ln>
        </p:spPr>
      </p:pic>
      <p:grpSp>
        <p:nvGrpSpPr>
          <p:cNvPr id="279" name="Group"/>
          <p:cNvGrpSpPr/>
          <p:nvPr/>
        </p:nvGrpSpPr>
        <p:grpSpPr>
          <a:xfrm>
            <a:off x="837561" y="3725459"/>
            <a:ext cx="3549081" cy="1194009"/>
            <a:chOff x="0" y="0"/>
            <a:chExt cx="3549079" cy="1194008"/>
          </a:xfrm>
        </p:grpSpPr>
        <p:sp>
          <p:nvSpPr>
            <p:cNvPr id="277" name="10.0.1.105"/>
            <p:cNvSpPr txBox="1"/>
            <p:nvPr/>
          </p:nvSpPr>
          <p:spPr>
            <a:xfrm>
              <a:off x="1274052" y="0"/>
              <a:ext cx="227502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10.0.1.105</a:t>
              </a:r>
            </a:p>
          </p:txBody>
        </p:sp>
        <p:sp>
          <p:nvSpPr>
            <p:cNvPr id="278" name="255.255.255.0"/>
            <p:cNvSpPr txBox="1"/>
            <p:nvPr/>
          </p:nvSpPr>
          <p:spPr>
            <a:xfrm>
              <a:off x="-1" y="546308"/>
              <a:ext cx="303763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255.255.255.0</a:t>
              </a:r>
            </a:p>
          </p:txBody>
        </p:sp>
      </p:grpSp>
      <p:grpSp>
        <p:nvGrpSpPr>
          <p:cNvPr id="282" name="Group"/>
          <p:cNvGrpSpPr/>
          <p:nvPr/>
        </p:nvGrpSpPr>
        <p:grpSpPr>
          <a:xfrm>
            <a:off x="7809445" y="3725459"/>
            <a:ext cx="3530264" cy="1064088"/>
            <a:chOff x="0" y="0"/>
            <a:chExt cx="3530262" cy="1064086"/>
          </a:xfrm>
        </p:grpSpPr>
        <p:sp>
          <p:nvSpPr>
            <p:cNvPr id="280" name="10.0.1.109"/>
            <p:cNvSpPr txBox="1"/>
            <p:nvPr/>
          </p:nvSpPr>
          <p:spPr>
            <a:xfrm>
              <a:off x="1255235" y="0"/>
              <a:ext cx="227502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10.0.1.109</a:t>
              </a:r>
            </a:p>
          </p:txBody>
        </p:sp>
        <p:sp>
          <p:nvSpPr>
            <p:cNvPr id="281" name="255.255.255.0"/>
            <p:cNvSpPr txBox="1"/>
            <p:nvPr/>
          </p:nvSpPr>
          <p:spPr>
            <a:xfrm>
              <a:off x="-1" y="416386"/>
              <a:ext cx="303763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255.255.255.0</a:t>
              </a:r>
            </a:p>
          </p:txBody>
        </p:sp>
      </p:grpSp>
      <p:grpSp>
        <p:nvGrpSpPr>
          <p:cNvPr id="291" name="Group"/>
          <p:cNvGrpSpPr/>
          <p:nvPr/>
        </p:nvGrpSpPr>
        <p:grpSpPr>
          <a:xfrm>
            <a:off x="3817118" y="5228934"/>
            <a:ext cx="5127677" cy="1479281"/>
            <a:chOff x="0" y="0"/>
            <a:chExt cx="5127676" cy="1479279"/>
          </a:xfrm>
        </p:grpSpPr>
        <p:grpSp>
          <p:nvGrpSpPr>
            <p:cNvPr id="285" name="Group"/>
            <p:cNvGrpSpPr/>
            <p:nvPr/>
          </p:nvGrpSpPr>
          <p:grpSpPr>
            <a:xfrm>
              <a:off x="0" y="112541"/>
              <a:ext cx="2124435" cy="737016"/>
              <a:chOff x="0" y="0"/>
              <a:chExt cx="2124434" cy="737015"/>
            </a:xfrm>
          </p:grpSpPr>
          <p:sp>
            <p:nvSpPr>
              <p:cNvPr id="283" name="10.0.1.101"/>
              <p:cNvSpPr txBox="1"/>
              <p:nvPr/>
            </p:nvSpPr>
            <p:spPr>
              <a:xfrm>
                <a:off x="749710" y="-1"/>
                <a:ext cx="137472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10.0.1.101</a:t>
                </a:r>
              </a:p>
            </p:txBody>
          </p:sp>
          <p:sp>
            <p:nvSpPr>
              <p:cNvPr id="284" name="255.255.255.0"/>
              <p:cNvSpPr txBox="1"/>
              <p:nvPr/>
            </p:nvSpPr>
            <p:spPr>
              <a:xfrm>
                <a:off x="0" y="317915"/>
                <a:ext cx="1819580"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255.255.255.0</a:t>
                </a:r>
              </a:p>
            </p:txBody>
          </p:sp>
        </p:grpSp>
        <p:grpSp>
          <p:nvGrpSpPr>
            <p:cNvPr id="288" name="Group"/>
            <p:cNvGrpSpPr/>
            <p:nvPr/>
          </p:nvGrpSpPr>
          <p:grpSpPr>
            <a:xfrm>
              <a:off x="3028636" y="0"/>
              <a:ext cx="2099041" cy="733913"/>
              <a:chOff x="0" y="0"/>
              <a:chExt cx="2099039" cy="733912"/>
            </a:xfrm>
          </p:grpSpPr>
          <p:sp>
            <p:nvSpPr>
              <p:cNvPr id="286" name="172.168.1.109"/>
              <p:cNvSpPr txBox="1"/>
              <p:nvPr/>
            </p:nvSpPr>
            <p:spPr>
              <a:xfrm>
                <a:off x="279459" y="-1"/>
                <a:ext cx="1819581"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172.168.1.109</a:t>
                </a:r>
              </a:p>
            </p:txBody>
          </p:sp>
          <p:sp>
            <p:nvSpPr>
              <p:cNvPr id="287" name="255.255.255.0"/>
              <p:cNvSpPr txBox="1"/>
              <p:nvPr/>
            </p:nvSpPr>
            <p:spPr>
              <a:xfrm>
                <a:off x="0" y="314812"/>
                <a:ext cx="1819580"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255.255.255.0</a:t>
                </a:r>
              </a:p>
            </p:txBody>
          </p:sp>
        </p:grpSp>
        <p:sp>
          <p:nvSpPr>
            <p:cNvPr id="289" name="Line"/>
            <p:cNvSpPr/>
            <p:nvPr/>
          </p:nvSpPr>
          <p:spPr>
            <a:xfrm flipH="1">
              <a:off x="3456494" y="789199"/>
              <a:ext cx="454599" cy="60555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90" name="Line"/>
            <p:cNvSpPr/>
            <p:nvPr/>
          </p:nvSpPr>
          <p:spPr>
            <a:xfrm>
              <a:off x="1224730" y="833178"/>
              <a:ext cx="472919" cy="64610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0"/>
                                        </p:tgtEl>
                                        <p:attrNameLst>
                                          <p:attrName>style.visibility</p:attrName>
                                        </p:attrNameLst>
                                      </p:cBhvr>
                                      <p:to>
                                        <p:strVal val="visible"/>
                                      </p:to>
                                    </p:set>
                                    <p:animEffect filter="dissolve" transition="in">
                                      <p:cBhvr>
                                        <p:cTn id="7" dur="2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79"/>
                                        </p:tgtEl>
                                        <p:attrNameLst>
                                          <p:attrName>style.visibility</p:attrName>
                                        </p:attrNameLst>
                                      </p:cBhvr>
                                      <p:to>
                                        <p:strVal val="visible"/>
                                      </p:to>
                                    </p:set>
                                    <p:animEffect filter="dissolve" transition="in">
                                      <p:cBhvr>
                                        <p:cTn id="12" dur="199"/>
                                        <p:tgtEl>
                                          <p:spTgt spid="27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82"/>
                                        </p:tgtEl>
                                        <p:attrNameLst>
                                          <p:attrName>style.visibility</p:attrName>
                                        </p:attrNameLst>
                                      </p:cBhvr>
                                      <p:to>
                                        <p:strVal val="visible"/>
                                      </p:to>
                                    </p:set>
                                    <p:animEffect filter="dissolve" transition="in">
                                      <p:cBhvr>
                                        <p:cTn id="17" dur="199"/>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65"/>
                                        </p:tgtEl>
                                        <p:attrNameLst>
                                          <p:attrName>style.visibility</p:attrName>
                                        </p:attrNameLst>
                                      </p:cBhvr>
                                      <p:to>
                                        <p:strVal val="visible"/>
                                      </p:to>
                                    </p:set>
                                    <p:animEffect filter="dissolve" transition="in">
                                      <p:cBhvr>
                                        <p:cTn id="22" dur="199"/>
                                        <p:tgtEl>
                                          <p:spTgt spid="26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75"/>
                                        </p:tgtEl>
                                        <p:attrNameLst>
                                          <p:attrName>style.visibility</p:attrName>
                                        </p:attrNameLst>
                                      </p:cBhvr>
                                      <p:to>
                                        <p:strVal val="visible"/>
                                      </p:to>
                                    </p:set>
                                    <p:animEffect filter="dissolve" transition="in">
                                      <p:cBhvr>
                                        <p:cTn id="27" dur="199"/>
                                        <p:tgtEl>
                                          <p:spTgt spid="27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76"/>
                                        </p:tgtEl>
                                        <p:attrNameLst>
                                          <p:attrName>style.visibility</p:attrName>
                                        </p:attrNameLst>
                                      </p:cBhvr>
                                      <p:to>
                                        <p:strVal val="visible"/>
                                      </p:to>
                                    </p:set>
                                    <p:animEffect filter="dissolve" transition="in">
                                      <p:cBhvr>
                                        <p:cTn id="32" dur="199"/>
                                        <p:tgtEl>
                                          <p:spTgt spid="276"/>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291"/>
                                        </p:tgtEl>
                                        <p:attrNameLst>
                                          <p:attrName>style.visibility</p:attrName>
                                        </p:attrNameLst>
                                      </p:cBhvr>
                                      <p:to>
                                        <p:strVal val="visible"/>
                                      </p:to>
                                    </p:set>
                                    <p:animEffect filter="dissolve" transition="in">
                                      <p:cBhvr>
                                        <p:cTn id="37" dur="199"/>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0" grpId="1"/>
      <p:bldP build="whole" bldLvl="1" animBg="1" rev="0" advAuto="0" spid="276" grpId="6"/>
      <p:bldP build="whole" bldLvl="1" animBg="1" rev="0" advAuto="0" spid="265" grpId="4"/>
      <p:bldP build="whole" bldLvl="1" animBg="1" rev="0" advAuto="0" spid="282" grpId="3"/>
      <p:bldP build="whole" bldLvl="1" animBg="1" rev="0" advAuto="0" spid="275" grpId="5"/>
      <p:bldP build="whole" bldLvl="1" animBg="1" rev="0" advAuto="0" spid="291" grpId="7"/>
      <p:bldP build="whole" bldLvl="1" animBg="1" rev="0" advAuto="0" spid="279"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IP Üzenetek típusai"/>
          <p:cNvSpPr txBox="1"/>
          <p:nvPr>
            <p:ph type="title"/>
          </p:nvPr>
        </p:nvSpPr>
        <p:spPr>
          <a:xfrm>
            <a:off x="1016000" y="444500"/>
            <a:ext cx="11099800" cy="2159000"/>
          </a:xfrm>
          <a:prstGeom prst="rect">
            <a:avLst/>
          </a:prstGeom>
        </p:spPr>
        <p:txBody>
          <a:bodyPr/>
          <a:lstStyle/>
          <a:p>
            <a:pPr/>
            <a:r>
              <a:t>IP Üzenetek típusai</a:t>
            </a:r>
          </a:p>
        </p:txBody>
      </p:sp>
      <p:sp>
        <p:nvSpPr>
          <p:cNvPr id="296" name="Unicast"/>
          <p:cNvSpPr txBox="1"/>
          <p:nvPr/>
        </p:nvSpPr>
        <p:spPr>
          <a:xfrm>
            <a:off x="1473181" y="2755899"/>
            <a:ext cx="2362238"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latin typeface="Helvetica"/>
                <a:ea typeface="Helvetica"/>
                <a:cs typeface="Helvetica"/>
                <a:sym typeface="Helvetica"/>
              </a:defRPr>
            </a:lvl1pPr>
          </a:lstStyle>
          <a:p>
            <a:pPr/>
            <a:r>
              <a:t>Unicast</a:t>
            </a:r>
          </a:p>
        </p:txBody>
      </p:sp>
      <p:sp>
        <p:nvSpPr>
          <p:cNvPr id="297" name="pl: 10.1.0.105"/>
          <p:cNvSpPr txBox="1"/>
          <p:nvPr/>
        </p:nvSpPr>
        <p:spPr>
          <a:xfrm>
            <a:off x="3370961" y="5311085"/>
            <a:ext cx="291007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pl: 10.1.0.105</a:t>
            </a:r>
          </a:p>
        </p:txBody>
      </p:sp>
      <p:sp>
        <p:nvSpPr>
          <p:cNvPr id="298" name="Line"/>
          <p:cNvSpPr/>
          <p:nvPr/>
        </p:nvSpPr>
        <p:spPr>
          <a:xfrm>
            <a:off x="6502412" y="5634935"/>
            <a:ext cx="1015975" cy="1"/>
          </a:xfrm>
          <a:prstGeom prst="line">
            <a:avLst/>
          </a:prstGeom>
          <a:ln w="88900">
            <a:solidFill>
              <a:srgbClr val="000000"/>
            </a:solidFill>
            <a:miter lim="400000"/>
            <a:tailEnd type="triangle"/>
          </a:ln>
        </p:spPr>
        <p:txBody>
          <a:bodyPr lIns="50800" tIns="50800" rIns="50800" bIns="50800" anchor="ctr"/>
          <a:lstStyle/>
          <a:p>
            <a:pPr>
              <a:defRPr sz="2400"/>
            </a:pPr>
          </a:p>
        </p:txBody>
      </p:sp>
      <p:sp>
        <p:nvSpPr>
          <p:cNvPr id="299" name="10.1.5.100"/>
          <p:cNvSpPr txBox="1"/>
          <p:nvPr/>
        </p:nvSpPr>
        <p:spPr>
          <a:xfrm>
            <a:off x="7549286" y="5272985"/>
            <a:ext cx="22750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10.1.5.100</a:t>
            </a:r>
          </a:p>
        </p:txBody>
      </p:sp>
      <p:sp>
        <p:nvSpPr>
          <p:cNvPr id="300" name="255.255.255.255"/>
          <p:cNvSpPr txBox="1"/>
          <p:nvPr/>
        </p:nvSpPr>
        <p:spPr>
          <a:xfrm>
            <a:off x="2524622" y="6847433"/>
            <a:ext cx="35460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255.255.255.255</a:t>
            </a:r>
          </a:p>
        </p:txBody>
      </p:sp>
      <p:sp>
        <p:nvSpPr>
          <p:cNvPr id="301" name="max értékek az ip cím részeiben"/>
          <p:cNvSpPr txBox="1"/>
          <p:nvPr/>
        </p:nvSpPr>
        <p:spPr>
          <a:xfrm>
            <a:off x="7956941" y="6587083"/>
            <a:ext cx="3546044"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500"/>
            </a:lvl1pPr>
          </a:lstStyle>
          <a:p>
            <a:pPr/>
            <a:r>
              <a:t>max értékek az ip cím részeiben</a:t>
            </a:r>
          </a:p>
        </p:txBody>
      </p:sp>
      <p:sp>
        <p:nvSpPr>
          <p:cNvPr id="302" name="Arrow"/>
          <p:cNvSpPr/>
          <p:nvPr/>
        </p:nvSpPr>
        <p:spPr>
          <a:xfrm>
            <a:off x="6382391" y="6638235"/>
            <a:ext cx="1262825" cy="1066098"/>
          </a:xfrm>
          <a:prstGeom prst="rightArrow">
            <a:avLst>
              <a:gd name="adj1" fmla="val 27596"/>
              <a:gd name="adj2" fmla="val 79241"/>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306" name="Group"/>
          <p:cNvGrpSpPr/>
          <p:nvPr/>
        </p:nvGrpSpPr>
        <p:grpSpPr>
          <a:xfrm>
            <a:off x="4711700" y="3907735"/>
            <a:ext cx="4597400" cy="647701"/>
            <a:chOff x="0" y="0"/>
            <a:chExt cx="4597400" cy="647700"/>
          </a:xfrm>
        </p:grpSpPr>
        <p:sp>
          <p:nvSpPr>
            <p:cNvPr id="303" name="Line"/>
            <p:cNvSpPr/>
            <p:nvPr/>
          </p:nvSpPr>
          <p:spPr>
            <a:xfrm>
              <a:off x="692162" y="330200"/>
              <a:ext cx="3238476" cy="0"/>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04" name="Circle"/>
            <p:cNvSpPr/>
            <p:nvPr/>
          </p:nvSpPr>
          <p:spPr>
            <a:xfrm>
              <a:off x="0" y="0"/>
              <a:ext cx="635000" cy="635000"/>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05" name="Circle"/>
            <p:cNvSpPr/>
            <p:nvPr/>
          </p:nvSpPr>
          <p:spPr>
            <a:xfrm>
              <a:off x="3962400" y="12700"/>
              <a:ext cx="635000" cy="635000"/>
            </a:xfrm>
            <a:prstGeom prst="ellipse">
              <a:avLst/>
            </a:prstGeom>
            <a:blipFill rotWithShape="1">
              <a:blip r:embed="rId5"/>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6"/>
                                        </p:tgtEl>
                                        <p:attrNameLst>
                                          <p:attrName>style.visibility</p:attrName>
                                        </p:attrNameLst>
                                      </p:cBhvr>
                                      <p:to>
                                        <p:strVal val="visible"/>
                                      </p:to>
                                    </p:set>
                                    <p:animEffect filter="dissolve" transition="in">
                                      <p:cBhvr>
                                        <p:cTn id="7" dur="3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06"/>
                                        </p:tgtEl>
                                        <p:attrNameLst>
                                          <p:attrName>style.visibility</p:attrName>
                                        </p:attrNameLst>
                                      </p:cBhvr>
                                      <p:to>
                                        <p:strVal val="visible"/>
                                      </p:to>
                                    </p:set>
                                    <p:animEffect filter="dissolve" transition="in">
                                      <p:cBhvr>
                                        <p:cTn id="12" dur="199"/>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97"/>
                                        </p:tgtEl>
                                        <p:attrNameLst>
                                          <p:attrName>style.visibility</p:attrName>
                                        </p:attrNameLst>
                                      </p:cBhvr>
                                      <p:to>
                                        <p:strVal val="visible"/>
                                      </p:to>
                                    </p:set>
                                    <p:animEffect filter="dissolve" transition="in">
                                      <p:cBhvr>
                                        <p:cTn id="17" dur="300"/>
                                        <p:tgtEl>
                                          <p:spTgt spid="29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99"/>
                                        </p:tgtEl>
                                        <p:attrNameLst>
                                          <p:attrName>style.visibility</p:attrName>
                                        </p:attrNameLst>
                                      </p:cBhvr>
                                      <p:to>
                                        <p:strVal val="visible"/>
                                      </p:to>
                                    </p:set>
                                    <p:animEffect filter="dissolve" transition="in">
                                      <p:cBhvr>
                                        <p:cTn id="22" dur="300"/>
                                        <p:tgtEl>
                                          <p:spTgt spid="299"/>
                                        </p:tgtEl>
                                      </p:cBhvr>
                                    </p:animEffect>
                                  </p:childTnLst>
                                </p:cTn>
                              </p:par>
                            </p:childTnLst>
                          </p:cTn>
                        </p:par>
                        <p:par>
                          <p:cTn id="23" fill="hold">
                            <p:stCondLst>
                              <p:cond delay="300"/>
                            </p:stCondLst>
                            <p:childTnLst>
                              <p:par>
                                <p:cTn id="24" presetClass="entr" nodeType="afterEffect" presetID="9" grpId="5" fill="hold">
                                  <p:stCondLst>
                                    <p:cond delay="0"/>
                                  </p:stCondLst>
                                  <p:iterate type="el" backwards="0">
                                    <p:tmAbs val="0"/>
                                  </p:iterate>
                                  <p:childTnLst>
                                    <p:set>
                                      <p:cBhvr>
                                        <p:cTn id="25" fill="hold"/>
                                        <p:tgtEl>
                                          <p:spTgt spid="298"/>
                                        </p:tgtEl>
                                        <p:attrNameLst>
                                          <p:attrName>style.visibility</p:attrName>
                                        </p:attrNameLst>
                                      </p:cBhvr>
                                      <p:to>
                                        <p:strVal val="visible"/>
                                      </p:to>
                                    </p:set>
                                    <p:animEffect filter="dissolve" transition="in">
                                      <p:cBhvr>
                                        <p:cTn id="26" dur="300"/>
                                        <p:tgtEl>
                                          <p:spTgt spid="298"/>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300"/>
                                        </p:tgtEl>
                                        <p:attrNameLst>
                                          <p:attrName>style.visibility</p:attrName>
                                        </p:attrNameLst>
                                      </p:cBhvr>
                                      <p:to>
                                        <p:strVal val="visible"/>
                                      </p:to>
                                    </p:set>
                                    <p:animEffect filter="dissolve" transition="in">
                                      <p:cBhvr>
                                        <p:cTn id="31" dur="199"/>
                                        <p:tgtEl>
                                          <p:spTgt spid="300"/>
                                        </p:tgtEl>
                                      </p:cBhvr>
                                    </p:animEffect>
                                  </p:childTnLst>
                                </p:cTn>
                              </p:par>
                            </p:childTnLst>
                          </p:cTn>
                        </p:par>
                        <p:par>
                          <p:cTn id="32" fill="hold">
                            <p:stCondLst>
                              <p:cond delay="199"/>
                            </p:stCondLst>
                            <p:childTnLst>
                              <p:par>
                                <p:cTn id="33" presetClass="entr" nodeType="afterEffect" presetID="9" grpId="7" fill="hold">
                                  <p:stCondLst>
                                    <p:cond delay="0"/>
                                  </p:stCondLst>
                                  <p:iterate type="el" backwards="0">
                                    <p:tmAbs val="0"/>
                                  </p:iterate>
                                  <p:childTnLst>
                                    <p:set>
                                      <p:cBhvr>
                                        <p:cTn id="34" fill="hold"/>
                                        <p:tgtEl>
                                          <p:spTgt spid="301"/>
                                        </p:tgtEl>
                                        <p:attrNameLst>
                                          <p:attrName>style.visibility</p:attrName>
                                        </p:attrNameLst>
                                      </p:cBhvr>
                                      <p:to>
                                        <p:strVal val="visible"/>
                                      </p:to>
                                    </p:set>
                                    <p:animEffect filter="dissolve" transition="in">
                                      <p:cBhvr>
                                        <p:cTn id="35" dur="300"/>
                                        <p:tgtEl>
                                          <p:spTgt spid="301"/>
                                        </p:tgtEl>
                                      </p:cBhvr>
                                    </p:animEffect>
                                  </p:childTnLst>
                                </p:cTn>
                              </p:par>
                            </p:childTnLst>
                          </p:cTn>
                        </p:par>
                        <p:par>
                          <p:cTn id="36" fill="hold">
                            <p:stCondLst>
                              <p:cond delay="499"/>
                            </p:stCondLst>
                            <p:childTnLst>
                              <p:par>
                                <p:cTn id="37" presetClass="entr" nodeType="afterEffect" presetID="9" grpId="8" fill="hold">
                                  <p:stCondLst>
                                    <p:cond delay="0"/>
                                  </p:stCondLst>
                                  <p:iterate type="el" backwards="0">
                                    <p:tmAbs val="0"/>
                                  </p:iterate>
                                  <p:childTnLst>
                                    <p:set>
                                      <p:cBhvr>
                                        <p:cTn id="38" fill="hold"/>
                                        <p:tgtEl>
                                          <p:spTgt spid="302"/>
                                        </p:tgtEl>
                                        <p:attrNameLst>
                                          <p:attrName>style.visibility</p:attrName>
                                        </p:attrNameLst>
                                      </p:cBhvr>
                                      <p:to>
                                        <p:strVal val="visible"/>
                                      </p:to>
                                    </p:set>
                                    <p:animEffect filter="dissolve" transition="in">
                                      <p:cBhvr>
                                        <p:cTn id="39" dur="2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2" grpId="8"/>
      <p:bldP build="whole" bldLvl="1" animBg="1" rev="0" advAuto="0" spid="297" grpId="3"/>
      <p:bldP build="whole" bldLvl="1" animBg="1" rev="0" advAuto="0" spid="300" grpId="6"/>
      <p:bldP build="whole" bldLvl="1" animBg="1" rev="0" advAuto="0" spid="296" grpId="1"/>
      <p:bldP build="whole" bldLvl="1" animBg="1" rev="0" advAuto="0" spid="299" grpId="4"/>
      <p:bldP build="whole" bldLvl="1" animBg="1" rev="0" advAuto="0" spid="301" grpId="7"/>
      <p:bldP build="whole" bldLvl="1" animBg="1" rev="0" advAuto="0" spid="306" grpId="2"/>
      <p:bldP build="whole" bldLvl="1" animBg="1" rev="0" advAuto="0" spid="298" grpId="5"/>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IP Üzenetek típusai"/>
          <p:cNvSpPr txBox="1"/>
          <p:nvPr>
            <p:ph type="title"/>
          </p:nvPr>
        </p:nvSpPr>
        <p:spPr>
          <a:prstGeom prst="rect">
            <a:avLst/>
          </a:prstGeom>
        </p:spPr>
        <p:txBody>
          <a:bodyPr/>
          <a:lstStyle/>
          <a:p>
            <a:pPr/>
            <a:r>
              <a:t>IP Üzenetek típusai</a:t>
            </a:r>
          </a:p>
        </p:txBody>
      </p:sp>
      <p:sp>
        <p:nvSpPr>
          <p:cNvPr id="311" name="Broadcast"/>
          <p:cNvSpPr txBox="1"/>
          <p:nvPr/>
        </p:nvSpPr>
        <p:spPr>
          <a:xfrm>
            <a:off x="796031" y="2920996"/>
            <a:ext cx="3157737"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latin typeface="Helvetica"/>
                <a:ea typeface="Helvetica"/>
                <a:cs typeface="Helvetica"/>
                <a:sym typeface="Helvetica"/>
              </a:defRPr>
            </a:lvl1pPr>
          </a:lstStyle>
          <a:p>
            <a:pPr/>
            <a:r>
              <a:t>Broadcast</a:t>
            </a:r>
          </a:p>
        </p:txBody>
      </p:sp>
      <p:sp>
        <p:nvSpPr>
          <p:cNvPr id="312" name="Network Mask:"/>
          <p:cNvSpPr txBox="1"/>
          <p:nvPr/>
        </p:nvSpPr>
        <p:spPr>
          <a:xfrm>
            <a:off x="4184446" y="5838135"/>
            <a:ext cx="31373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Network Mask:</a:t>
            </a:r>
          </a:p>
        </p:txBody>
      </p:sp>
      <p:sp>
        <p:nvSpPr>
          <p:cNvPr id="313" name="10.1."/>
          <p:cNvSpPr txBox="1"/>
          <p:nvPr/>
        </p:nvSpPr>
        <p:spPr>
          <a:xfrm>
            <a:off x="8644701" y="3336925"/>
            <a:ext cx="125821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 </a:t>
            </a:r>
          </a:p>
        </p:txBody>
      </p:sp>
      <p:sp>
        <p:nvSpPr>
          <p:cNvPr id="314" name="255.255.0.0"/>
          <p:cNvSpPr txBox="1"/>
          <p:nvPr/>
        </p:nvSpPr>
        <p:spPr>
          <a:xfrm>
            <a:off x="7968284" y="5838135"/>
            <a:ext cx="25292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255.255.0.0</a:t>
            </a:r>
          </a:p>
        </p:txBody>
      </p:sp>
      <p:sp>
        <p:nvSpPr>
          <p:cNvPr id="315" name="Network"/>
          <p:cNvSpPr txBox="1"/>
          <p:nvPr/>
        </p:nvSpPr>
        <p:spPr>
          <a:xfrm>
            <a:off x="7460249" y="4409385"/>
            <a:ext cx="17908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Network</a:t>
            </a:r>
          </a:p>
        </p:txBody>
      </p:sp>
      <p:sp>
        <p:nvSpPr>
          <p:cNvPr id="316" name="Oval"/>
          <p:cNvSpPr/>
          <p:nvPr/>
        </p:nvSpPr>
        <p:spPr>
          <a:xfrm rot="2548220">
            <a:off x="7523598" y="2688432"/>
            <a:ext cx="1843804" cy="3112450"/>
          </a:xfrm>
          <a:prstGeom prst="ellipse">
            <a:avLst/>
          </a:prstGeom>
          <a:blipFill>
            <a:blip r:embed="rId3">
              <a:alphaModFix amt="21268"/>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17" name="Oval"/>
          <p:cNvSpPr/>
          <p:nvPr/>
        </p:nvSpPr>
        <p:spPr>
          <a:xfrm rot="8279284">
            <a:off x="10164626" y="2688432"/>
            <a:ext cx="1843804" cy="3112450"/>
          </a:xfrm>
          <a:prstGeom prst="ellipse">
            <a:avLst/>
          </a:prstGeom>
          <a:blipFill>
            <a:blip r:embed="rId4">
              <a:alphaModFix amt="21268"/>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18" name="Host"/>
          <p:cNvSpPr txBox="1"/>
          <p:nvPr/>
        </p:nvSpPr>
        <p:spPr>
          <a:xfrm>
            <a:off x="10877448" y="4286250"/>
            <a:ext cx="10543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Host</a:t>
            </a:r>
          </a:p>
        </p:txBody>
      </p:sp>
      <p:sp>
        <p:nvSpPr>
          <p:cNvPr id="319" name="Line"/>
          <p:cNvSpPr/>
          <p:nvPr/>
        </p:nvSpPr>
        <p:spPr>
          <a:xfrm flipH="1" flipV="1">
            <a:off x="9931400" y="4012097"/>
            <a:ext cx="12701" cy="190610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20" name="Line"/>
          <p:cNvSpPr/>
          <p:nvPr/>
        </p:nvSpPr>
        <p:spPr>
          <a:xfrm flipH="1" flipV="1">
            <a:off x="10325100" y="3986697"/>
            <a:ext cx="25401" cy="195690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21" name="Broadcast Address:"/>
          <p:cNvSpPr txBox="1"/>
          <p:nvPr/>
        </p:nvSpPr>
        <p:spPr>
          <a:xfrm>
            <a:off x="3252495" y="7546285"/>
            <a:ext cx="41884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Broadcast Address:</a:t>
            </a:r>
          </a:p>
        </p:txBody>
      </p:sp>
      <p:sp>
        <p:nvSpPr>
          <p:cNvPr id="322" name="10.1.255.255"/>
          <p:cNvSpPr txBox="1"/>
          <p:nvPr/>
        </p:nvSpPr>
        <p:spPr>
          <a:xfrm>
            <a:off x="7942783" y="7546285"/>
            <a:ext cx="27834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10.1.255.255</a:t>
            </a:r>
          </a:p>
        </p:txBody>
      </p:sp>
      <p:sp>
        <p:nvSpPr>
          <p:cNvPr id="323" name="Broadcast Address:"/>
          <p:cNvSpPr txBox="1"/>
          <p:nvPr/>
        </p:nvSpPr>
        <p:spPr>
          <a:xfrm>
            <a:off x="3227095" y="6638235"/>
            <a:ext cx="41884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Broadcast Address:</a:t>
            </a:r>
          </a:p>
        </p:txBody>
      </p:sp>
      <p:sp>
        <p:nvSpPr>
          <p:cNvPr id="324" name="Minden host bit-et 1-re"/>
          <p:cNvSpPr txBox="1"/>
          <p:nvPr/>
        </p:nvSpPr>
        <p:spPr>
          <a:xfrm>
            <a:off x="7885767" y="6638232"/>
            <a:ext cx="4881832"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Minden </a:t>
            </a:r>
            <a:r>
              <a:rPr b="1">
                <a:latin typeface="Helvetica"/>
                <a:ea typeface="Helvetica"/>
                <a:cs typeface="Helvetica"/>
                <a:sym typeface="Helvetica"/>
              </a:rPr>
              <a:t>host</a:t>
            </a:r>
            <a:r>
              <a:t> </a:t>
            </a:r>
            <a:r>
              <a:rPr b="1">
                <a:latin typeface="Helvetica"/>
                <a:ea typeface="Helvetica"/>
                <a:cs typeface="Helvetica"/>
                <a:sym typeface="Helvetica"/>
              </a:rPr>
              <a:t>bit</a:t>
            </a:r>
            <a:r>
              <a:t>-et </a:t>
            </a:r>
            <a:r>
              <a:rPr b="1">
                <a:latin typeface="Helvetica"/>
                <a:ea typeface="Helvetica"/>
                <a:cs typeface="Helvetica"/>
                <a:sym typeface="Helvetica"/>
              </a:rPr>
              <a:t>1</a:t>
            </a:r>
            <a:r>
              <a:t>-re</a:t>
            </a:r>
          </a:p>
        </p:txBody>
      </p:sp>
      <p:sp>
        <p:nvSpPr>
          <p:cNvPr id="325" name="pl: 10.1.0.105 (255.255.0.0)"/>
          <p:cNvSpPr txBox="1"/>
          <p:nvPr/>
        </p:nvSpPr>
        <p:spPr>
          <a:xfrm>
            <a:off x="944397" y="8816285"/>
            <a:ext cx="57566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pl: 10.1.0.105 (255.255.0.0)</a:t>
            </a:r>
          </a:p>
        </p:txBody>
      </p:sp>
      <p:sp>
        <p:nvSpPr>
          <p:cNvPr id="326" name="Line"/>
          <p:cNvSpPr/>
          <p:nvPr/>
        </p:nvSpPr>
        <p:spPr>
          <a:xfrm>
            <a:off x="6921500" y="9131300"/>
            <a:ext cx="774701" cy="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27" name="10.1.255.255"/>
          <p:cNvSpPr txBox="1"/>
          <p:nvPr/>
        </p:nvSpPr>
        <p:spPr>
          <a:xfrm>
            <a:off x="7942783" y="8778185"/>
            <a:ext cx="27834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10.1.255.255</a:t>
            </a:r>
          </a:p>
        </p:txBody>
      </p:sp>
      <p:pic>
        <p:nvPicPr>
          <p:cNvPr id="328" name="2000px-Broadcast.svg.png" descr="2000px-Broadcast.svg.png"/>
          <p:cNvPicPr>
            <a:picLocks noChangeAspect="1"/>
          </p:cNvPicPr>
          <p:nvPr/>
        </p:nvPicPr>
        <p:blipFill>
          <a:blip r:embed="rId5">
            <a:extLst/>
          </a:blip>
          <a:stretch>
            <a:fillRect/>
          </a:stretch>
        </p:blipFill>
        <p:spPr>
          <a:xfrm rot="20070346">
            <a:off x="-311352" y="4062861"/>
            <a:ext cx="5071985" cy="3380478"/>
          </a:xfrm>
          <a:prstGeom prst="rect">
            <a:avLst/>
          </a:prstGeom>
          <a:ln w="12700">
            <a:miter lim="400000"/>
          </a:ln>
        </p:spPr>
      </p:pic>
      <p:sp>
        <p:nvSpPr>
          <p:cNvPr id="329" name="_._"/>
          <p:cNvSpPr txBox="1"/>
          <p:nvPr/>
        </p:nvSpPr>
        <p:spPr>
          <a:xfrm>
            <a:off x="9785299" y="3295650"/>
            <a:ext cx="6986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_._</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1"/>
                                        </p:tgtEl>
                                        <p:attrNameLst>
                                          <p:attrName>style.visibility</p:attrName>
                                        </p:attrNameLst>
                                      </p:cBhvr>
                                      <p:to>
                                        <p:strVal val="visible"/>
                                      </p:to>
                                    </p:set>
                                    <p:animEffect filter="dissolve" transition="in">
                                      <p:cBhvr>
                                        <p:cTn id="7" dur="199"/>
                                        <p:tgtEl>
                                          <p:spTgt spid="311"/>
                                        </p:tgtEl>
                                      </p:cBhvr>
                                    </p:animEffect>
                                  </p:childTnLst>
                                </p:cTn>
                              </p:par>
                            </p:childTnLst>
                          </p:cTn>
                        </p:par>
                        <p:par>
                          <p:cTn id="8" fill="hold">
                            <p:stCondLst>
                              <p:cond delay="199"/>
                            </p:stCondLst>
                            <p:childTnLst>
                              <p:par>
                                <p:cTn id="9" presetClass="entr" nodeType="afterEffect" presetID="9" grpId="2" fill="hold">
                                  <p:stCondLst>
                                    <p:cond delay="0"/>
                                  </p:stCondLst>
                                  <p:iterate type="el" backwards="0">
                                    <p:tmAbs val="0"/>
                                  </p:iterate>
                                  <p:childTnLst>
                                    <p:set>
                                      <p:cBhvr>
                                        <p:cTn id="10" fill="hold"/>
                                        <p:tgtEl>
                                          <p:spTgt spid="328"/>
                                        </p:tgtEl>
                                        <p:attrNameLst>
                                          <p:attrName>style.visibility</p:attrName>
                                        </p:attrNameLst>
                                      </p:cBhvr>
                                      <p:to>
                                        <p:strVal val="visible"/>
                                      </p:to>
                                    </p:set>
                                    <p:animEffect filter="dissolve" transition="in">
                                      <p:cBhvr>
                                        <p:cTn id="11" dur="199"/>
                                        <p:tgtEl>
                                          <p:spTgt spid="32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313"/>
                                        </p:tgtEl>
                                        <p:attrNameLst>
                                          <p:attrName>style.visibility</p:attrName>
                                        </p:attrNameLst>
                                      </p:cBhvr>
                                      <p:to>
                                        <p:strVal val="visible"/>
                                      </p:to>
                                    </p:set>
                                    <p:animEffect filter="dissolve" transition="in">
                                      <p:cBhvr>
                                        <p:cTn id="16" dur="199"/>
                                        <p:tgtEl>
                                          <p:spTgt spid="313"/>
                                        </p:tgtEl>
                                      </p:cBhvr>
                                    </p:animEffect>
                                  </p:childTnLst>
                                </p:cTn>
                              </p:par>
                            </p:childTnLst>
                          </p:cTn>
                        </p:par>
                        <p:par>
                          <p:cTn id="17" fill="hold">
                            <p:stCondLst>
                              <p:cond delay="199"/>
                            </p:stCondLst>
                            <p:childTnLst>
                              <p:par>
                                <p:cTn id="18" presetClass="entr" nodeType="afterEffect" presetID="9" grpId="4" fill="hold">
                                  <p:stCondLst>
                                    <p:cond delay="0"/>
                                  </p:stCondLst>
                                  <p:iterate type="el" backwards="0">
                                    <p:tmAbs val="0"/>
                                  </p:iterate>
                                  <p:childTnLst>
                                    <p:set>
                                      <p:cBhvr>
                                        <p:cTn id="19" fill="hold"/>
                                        <p:tgtEl>
                                          <p:spTgt spid="329"/>
                                        </p:tgtEl>
                                        <p:attrNameLst>
                                          <p:attrName>style.visibility</p:attrName>
                                        </p:attrNameLst>
                                      </p:cBhvr>
                                      <p:to>
                                        <p:strVal val="visible"/>
                                      </p:to>
                                    </p:set>
                                    <p:animEffect filter="dissolve" transition="in">
                                      <p:cBhvr>
                                        <p:cTn id="20" dur="199"/>
                                        <p:tgtEl>
                                          <p:spTgt spid="329"/>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312"/>
                                        </p:tgtEl>
                                        <p:attrNameLst>
                                          <p:attrName>style.visibility</p:attrName>
                                        </p:attrNameLst>
                                      </p:cBhvr>
                                      <p:to>
                                        <p:strVal val="visible"/>
                                      </p:to>
                                    </p:set>
                                    <p:animEffect filter="dissolve" transition="in">
                                      <p:cBhvr>
                                        <p:cTn id="25" dur="199"/>
                                        <p:tgtEl>
                                          <p:spTgt spid="312"/>
                                        </p:tgtEl>
                                      </p:cBhvr>
                                    </p:animEffect>
                                  </p:childTnLst>
                                </p:cTn>
                              </p:par>
                            </p:childTnLst>
                          </p:cTn>
                        </p:par>
                        <p:par>
                          <p:cTn id="26" fill="hold">
                            <p:stCondLst>
                              <p:cond delay="199"/>
                            </p:stCondLst>
                            <p:childTnLst>
                              <p:par>
                                <p:cTn id="27" presetClass="entr" nodeType="afterEffect" presetID="9" grpId="6" fill="hold">
                                  <p:stCondLst>
                                    <p:cond delay="0"/>
                                  </p:stCondLst>
                                  <p:iterate type="el" backwards="0">
                                    <p:tmAbs val="0"/>
                                  </p:iterate>
                                  <p:childTnLst>
                                    <p:set>
                                      <p:cBhvr>
                                        <p:cTn id="28" fill="hold"/>
                                        <p:tgtEl>
                                          <p:spTgt spid="314"/>
                                        </p:tgtEl>
                                        <p:attrNameLst>
                                          <p:attrName>style.visibility</p:attrName>
                                        </p:attrNameLst>
                                      </p:cBhvr>
                                      <p:to>
                                        <p:strVal val="visible"/>
                                      </p:to>
                                    </p:set>
                                    <p:animEffect filter="dissolve" transition="in">
                                      <p:cBhvr>
                                        <p:cTn id="29" dur="199"/>
                                        <p:tgtEl>
                                          <p:spTgt spid="314"/>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7" fill="hold">
                                  <p:stCondLst>
                                    <p:cond delay="0"/>
                                  </p:stCondLst>
                                  <p:iterate type="el" backwards="0">
                                    <p:tmAbs val="0"/>
                                  </p:iterate>
                                  <p:childTnLst>
                                    <p:set>
                                      <p:cBhvr>
                                        <p:cTn id="33" fill="hold"/>
                                        <p:tgtEl>
                                          <p:spTgt spid="320"/>
                                        </p:tgtEl>
                                        <p:attrNameLst>
                                          <p:attrName>style.visibility</p:attrName>
                                        </p:attrNameLst>
                                      </p:cBhvr>
                                      <p:to>
                                        <p:strVal val="visible"/>
                                      </p:to>
                                    </p:set>
                                    <p:animEffect filter="dissolve" transition="in">
                                      <p:cBhvr>
                                        <p:cTn id="34" dur="199"/>
                                        <p:tgtEl>
                                          <p:spTgt spid="320"/>
                                        </p:tgtEl>
                                      </p:cBhvr>
                                    </p:animEffect>
                                  </p:childTnLst>
                                </p:cTn>
                              </p:par>
                            </p:childTnLst>
                          </p:cTn>
                        </p:par>
                        <p:par>
                          <p:cTn id="35" fill="hold">
                            <p:stCondLst>
                              <p:cond delay="199"/>
                            </p:stCondLst>
                            <p:childTnLst>
                              <p:par>
                                <p:cTn id="36" presetClass="entr" nodeType="afterEffect" presetID="9" grpId="8" fill="hold">
                                  <p:stCondLst>
                                    <p:cond delay="0"/>
                                  </p:stCondLst>
                                  <p:iterate type="el" backwards="0">
                                    <p:tmAbs val="0"/>
                                  </p:iterate>
                                  <p:childTnLst>
                                    <p:set>
                                      <p:cBhvr>
                                        <p:cTn id="37" fill="hold"/>
                                        <p:tgtEl>
                                          <p:spTgt spid="319"/>
                                        </p:tgtEl>
                                        <p:attrNameLst>
                                          <p:attrName>style.visibility</p:attrName>
                                        </p:attrNameLst>
                                      </p:cBhvr>
                                      <p:to>
                                        <p:strVal val="visible"/>
                                      </p:to>
                                    </p:set>
                                    <p:animEffect filter="dissolve" transition="in">
                                      <p:cBhvr>
                                        <p:cTn id="38" dur="199"/>
                                        <p:tgtEl>
                                          <p:spTgt spid="319"/>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9" fill="hold">
                                  <p:stCondLst>
                                    <p:cond delay="0"/>
                                  </p:stCondLst>
                                  <p:iterate type="el" backwards="0">
                                    <p:tmAbs val="0"/>
                                  </p:iterate>
                                  <p:childTnLst>
                                    <p:set>
                                      <p:cBhvr>
                                        <p:cTn id="42" fill="hold"/>
                                        <p:tgtEl>
                                          <p:spTgt spid="315"/>
                                        </p:tgtEl>
                                        <p:attrNameLst>
                                          <p:attrName>style.visibility</p:attrName>
                                        </p:attrNameLst>
                                      </p:cBhvr>
                                      <p:to>
                                        <p:strVal val="visible"/>
                                      </p:to>
                                    </p:set>
                                    <p:animEffect filter="dissolve" transition="in">
                                      <p:cBhvr>
                                        <p:cTn id="43" dur="199"/>
                                        <p:tgtEl>
                                          <p:spTgt spid="315"/>
                                        </p:tgtEl>
                                      </p:cBhvr>
                                    </p:animEffect>
                                  </p:childTnLst>
                                </p:cTn>
                              </p:par>
                            </p:childTnLst>
                          </p:cTn>
                        </p:par>
                        <p:par>
                          <p:cTn id="44" fill="hold">
                            <p:stCondLst>
                              <p:cond delay="199"/>
                            </p:stCondLst>
                            <p:childTnLst>
                              <p:par>
                                <p:cTn id="45" presetClass="entr" nodeType="afterEffect" presetID="9" grpId="10" fill="hold">
                                  <p:stCondLst>
                                    <p:cond delay="0"/>
                                  </p:stCondLst>
                                  <p:iterate type="el" backwards="0">
                                    <p:tmAbs val="0"/>
                                  </p:iterate>
                                  <p:childTnLst>
                                    <p:set>
                                      <p:cBhvr>
                                        <p:cTn id="46" fill="hold"/>
                                        <p:tgtEl>
                                          <p:spTgt spid="316"/>
                                        </p:tgtEl>
                                        <p:attrNameLst>
                                          <p:attrName>style.visibility</p:attrName>
                                        </p:attrNameLst>
                                      </p:cBhvr>
                                      <p:to>
                                        <p:strVal val="visible"/>
                                      </p:to>
                                    </p:set>
                                    <p:animEffect filter="dissolve" transition="in">
                                      <p:cBhvr>
                                        <p:cTn id="47" dur="199"/>
                                        <p:tgtEl>
                                          <p:spTgt spid="316"/>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1" fill="hold">
                                  <p:stCondLst>
                                    <p:cond delay="0"/>
                                  </p:stCondLst>
                                  <p:iterate type="el" backwards="0">
                                    <p:tmAbs val="0"/>
                                  </p:iterate>
                                  <p:childTnLst>
                                    <p:set>
                                      <p:cBhvr>
                                        <p:cTn id="51" fill="hold"/>
                                        <p:tgtEl>
                                          <p:spTgt spid="317"/>
                                        </p:tgtEl>
                                        <p:attrNameLst>
                                          <p:attrName>style.visibility</p:attrName>
                                        </p:attrNameLst>
                                      </p:cBhvr>
                                      <p:to>
                                        <p:strVal val="visible"/>
                                      </p:to>
                                    </p:set>
                                    <p:animEffect filter="dissolve" transition="in">
                                      <p:cBhvr>
                                        <p:cTn id="52" dur="199"/>
                                        <p:tgtEl>
                                          <p:spTgt spid="317"/>
                                        </p:tgtEl>
                                      </p:cBhvr>
                                    </p:animEffect>
                                  </p:childTnLst>
                                </p:cTn>
                              </p:par>
                            </p:childTnLst>
                          </p:cTn>
                        </p:par>
                        <p:par>
                          <p:cTn id="53" fill="hold">
                            <p:stCondLst>
                              <p:cond delay="199"/>
                            </p:stCondLst>
                            <p:childTnLst>
                              <p:par>
                                <p:cTn id="54" presetClass="entr" nodeType="afterEffect" presetID="9" grpId="12" fill="hold">
                                  <p:stCondLst>
                                    <p:cond delay="0"/>
                                  </p:stCondLst>
                                  <p:iterate type="el" backwards="0">
                                    <p:tmAbs val="0"/>
                                  </p:iterate>
                                  <p:childTnLst>
                                    <p:set>
                                      <p:cBhvr>
                                        <p:cTn id="55" fill="hold"/>
                                        <p:tgtEl>
                                          <p:spTgt spid="318"/>
                                        </p:tgtEl>
                                        <p:attrNameLst>
                                          <p:attrName>style.visibility</p:attrName>
                                        </p:attrNameLst>
                                      </p:cBhvr>
                                      <p:to>
                                        <p:strVal val="visible"/>
                                      </p:to>
                                    </p:set>
                                    <p:animEffect filter="dissolve" transition="in">
                                      <p:cBhvr>
                                        <p:cTn id="56" dur="199"/>
                                        <p:tgtEl>
                                          <p:spTgt spid="318"/>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ID="9" grpId="13" fill="hold">
                                  <p:stCondLst>
                                    <p:cond delay="0"/>
                                  </p:stCondLst>
                                  <p:iterate type="el" backwards="0">
                                    <p:tmAbs val="0"/>
                                  </p:iterate>
                                  <p:childTnLst>
                                    <p:set>
                                      <p:cBhvr>
                                        <p:cTn id="60" fill="hold"/>
                                        <p:tgtEl>
                                          <p:spTgt spid="323"/>
                                        </p:tgtEl>
                                        <p:attrNameLst>
                                          <p:attrName>style.visibility</p:attrName>
                                        </p:attrNameLst>
                                      </p:cBhvr>
                                      <p:to>
                                        <p:strVal val="visible"/>
                                      </p:to>
                                    </p:set>
                                    <p:animEffect filter="dissolve" transition="in">
                                      <p:cBhvr>
                                        <p:cTn id="61" dur="199"/>
                                        <p:tgtEl>
                                          <p:spTgt spid="323"/>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ID="9" grpId="14" fill="hold">
                                  <p:stCondLst>
                                    <p:cond delay="0"/>
                                  </p:stCondLst>
                                  <p:iterate type="el" backwards="0">
                                    <p:tmAbs val="0"/>
                                  </p:iterate>
                                  <p:childTnLst>
                                    <p:set>
                                      <p:cBhvr>
                                        <p:cTn id="65" fill="hold"/>
                                        <p:tgtEl>
                                          <p:spTgt spid="324"/>
                                        </p:tgtEl>
                                        <p:attrNameLst>
                                          <p:attrName>style.visibility</p:attrName>
                                        </p:attrNameLst>
                                      </p:cBhvr>
                                      <p:to>
                                        <p:strVal val="visible"/>
                                      </p:to>
                                    </p:set>
                                    <p:animEffect filter="dissolve" transition="in">
                                      <p:cBhvr>
                                        <p:cTn id="66" dur="199"/>
                                        <p:tgtEl>
                                          <p:spTgt spid="324"/>
                                        </p:tgtEl>
                                      </p:cBhvr>
                                    </p:animEffect>
                                  </p:childTnLst>
                                </p:cTn>
                              </p:par>
                            </p:childTnLst>
                          </p:cTn>
                        </p:par>
                      </p:childTnLst>
                    </p:cTn>
                  </p:par>
                  <p:par>
                    <p:cTn id="67" fill="hold">
                      <p:stCondLst>
                        <p:cond delay="indefinite"/>
                      </p:stCondLst>
                      <p:childTnLst>
                        <p:par>
                          <p:cTn id="68" fill="hold">
                            <p:stCondLst>
                              <p:cond delay="0"/>
                            </p:stCondLst>
                            <p:childTnLst>
                              <p:par>
                                <p:cTn id="69" presetClass="entr" nodeType="clickEffect" presetID="9" grpId="15" fill="hold">
                                  <p:stCondLst>
                                    <p:cond delay="0"/>
                                  </p:stCondLst>
                                  <p:iterate type="el" backwards="0">
                                    <p:tmAbs val="0"/>
                                  </p:iterate>
                                  <p:childTnLst>
                                    <p:set>
                                      <p:cBhvr>
                                        <p:cTn id="70" fill="hold"/>
                                        <p:tgtEl>
                                          <p:spTgt spid="321"/>
                                        </p:tgtEl>
                                        <p:attrNameLst>
                                          <p:attrName>style.visibility</p:attrName>
                                        </p:attrNameLst>
                                      </p:cBhvr>
                                      <p:to>
                                        <p:strVal val="visible"/>
                                      </p:to>
                                    </p:set>
                                    <p:animEffect filter="dissolve" transition="in">
                                      <p:cBhvr>
                                        <p:cTn id="71" dur="199"/>
                                        <p:tgtEl>
                                          <p:spTgt spid="321"/>
                                        </p:tgtEl>
                                      </p:cBhvr>
                                    </p:animEffect>
                                  </p:childTnLst>
                                </p:cTn>
                              </p:par>
                            </p:childTnLst>
                          </p:cTn>
                        </p:par>
                      </p:childTnLst>
                    </p:cTn>
                  </p:par>
                  <p:par>
                    <p:cTn id="72" fill="hold">
                      <p:stCondLst>
                        <p:cond delay="indefinite"/>
                      </p:stCondLst>
                      <p:childTnLst>
                        <p:par>
                          <p:cTn id="73" fill="hold">
                            <p:stCondLst>
                              <p:cond delay="0"/>
                            </p:stCondLst>
                            <p:childTnLst>
                              <p:par>
                                <p:cTn id="74" presetClass="entr" nodeType="clickEffect" presetID="9" grpId="16" fill="hold">
                                  <p:stCondLst>
                                    <p:cond delay="0"/>
                                  </p:stCondLst>
                                  <p:iterate type="el" backwards="0">
                                    <p:tmAbs val="0"/>
                                  </p:iterate>
                                  <p:childTnLst>
                                    <p:set>
                                      <p:cBhvr>
                                        <p:cTn id="75" fill="hold"/>
                                        <p:tgtEl>
                                          <p:spTgt spid="322"/>
                                        </p:tgtEl>
                                        <p:attrNameLst>
                                          <p:attrName>style.visibility</p:attrName>
                                        </p:attrNameLst>
                                      </p:cBhvr>
                                      <p:to>
                                        <p:strVal val="visible"/>
                                      </p:to>
                                    </p:set>
                                    <p:animEffect filter="dissolve" transition="in">
                                      <p:cBhvr>
                                        <p:cTn id="76" dur="199"/>
                                        <p:tgtEl>
                                          <p:spTgt spid="322"/>
                                        </p:tgtEl>
                                      </p:cBhvr>
                                    </p:animEffect>
                                  </p:childTnLst>
                                </p:cTn>
                              </p:par>
                            </p:childTnLst>
                          </p:cTn>
                        </p:par>
                      </p:childTnLst>
                    </p:cTn>
                  </p:par>
                  <p:par>
                    <p:cTn id="77" fill="hold">
                      <p:stCondLst>
                        <p:cond delay="indefinite"/>
                      </p:stCondLst>
                      <p:childTnLst>
                        <p:par>
                          <p:cTn id="78" fill="hold">
                            <p:stCondLst>
                              <p:cond delay="0"/>
                            </p:stCondLst>
                            <p:childTnLst>
                              <p:par>
                                <p:cTn id="79" presetClass="entr" nodeType="clickEffect" presetID="9" grpId="17" fill="hold">
                                  <p:stCondLst>
                                    <p:cond delay="0"/>
                                  </p:stCondLst>
                                  <p:iterate type="el" backwards="0">
                                    <p:tmAbs val="0"/>
                                  </p:iterate>
                                  <p:childTnLst>
                                    <p:set>
                                      <p:cBhvr>
                                        <p:cTn id="80" fill="hold"/>
                                        <p:tgtEl>
                                          <p:spTgt spid="325"/>
                                        </p:tgtEl>
                                        <p:attrNameLst>
                                          <p:attrName>style.visibility</p:attrName>
                                        </p:attrNameLst>
                                      </p:cBhvr>
                                      <p:to>
                                        <p:strVal val="visible"/>
                                      </p:to>
                                    </p:set>
                                    <p:animEffect filter="dissolve" transition="in">
                                      <p:cBhvr>
                                        <p:cTn id="81" dur="199"/>
                                        <p:tgtEl>
                                          <p:spTgt spid="325"/>
                                        </p:tgtEl>
                                      </p:cBhvr>
                                    </p:animEffect>
                                  </p:childTnLst>
                                </p:cTn>
                              </p:par>
                            </p:childTnLst>
                          </p:cTn>
                        </p:par>
                      </p:childTnLst>
                    </p:cTn>
                  </p:par>
                  <p:par>
                    <p:cTn id="82" fill="hold">
                      <p:stCondLst>
                        <p:cond delay="indefinite"/>
                      </p:stCondLst>
                      <p:childTnLst>
                        <p:par>
                          <p:cTn id="83" fill="hold">
                            <p:stCondLst>
                              <p:cond delay="0"/>
                            </p:stCondLst>
                            <p:childTnLst>
                              <p:par>
                                <p:cTn id="84" presetClass="entr" nodeType="clickEffect" presetID="9" grpId="18" fill="hold">
                                  <p:stCondLst>
                                    <p:cond delay="0"/>
                                  </p:stCondLst>
                                  <p:iterate type="el" backwards="0">
                                    <p:tmAbs val="0"/>
                                  </p:iterate>
                                  <p:childTnLst>
                                    <p:set>
                                      <p:cBhvr>
                                        <p:cTn id="85" fill="hold"/>
                                        <p:tgtEl>
                                          <p:spTgt spid="326"/>
                                        </p:tgtEl>
                                        <p:attrNameLst>
                                          <p:attrName>style.visibility</p:attrName>
                                        </p:attrNameLst>
                                      </p:cBhvr>
                                      <p:to>
                                        <p:strVal val="visible"/>
                                      </p:to>
                                    </p:set>
                                    <p:animEffect filter="dissolve" transition="in">
                                      <p:cBhvr>
                                        <p:cTn id="86" dur="199"/>
                                        <p:tgtEl>
                                          <p:spTgt spid="326"/>
                                        </p:tgtEl>
                                      </p:cBhvr>
                                    </p:animEffect>
                                  </p:childTnLst>
                                </p:cTn>
                              </p:par>
                            </p:childTnLst>
                          </p:cTn>
                        </p:par>
                      </p:childTnLst>
                    </p:cTn>
                  </p:par>
                  <p:par>
                    <p:cTn id="87" fill="hold">
                      <p:stCondLst>
                        <p:cond delay="indefinite"/>
                      </p:stCondLst>
                      <p:childTnLst>
                        <p:par>
                          <p:cTn id="88" fill="hold">
                            <p:stCondLst>
                              <p:cond delay="0"/>
                            </p:stCondLst>
                            <p:childTnLst>
                              <p:par>
                                <p:cTn id="89" presetClass="entr" nodeType="clickEffect" presetID="9" grpId="19" fill="hold">
                                  <p:stCondLst>
                                    <p:cond delay="0"/>
                                  </p:stCondLst>
                                  <p:iterate type="el" backwards="0">
                                    <p:tmAbs val="0"/>
                                  </p:iterate>
                                  <p:childTnLst>
                                    <p:set>
                                      <p:cBhvr>
                                        <p:cTn id="90" fill="hold"/>
                                        <p:tgtEl>
                                          <p:spTgt spid="327"/>
                                        </p:tgtEl>
                                        <p:attrNameLst>
                                          <p:attrName>style.visibility</p:attrName>
                                        </p:attrNameLst>
                                      </p:cBhvr>
                                      <p:to>
                                        <p:strVal val="visible"/>
                                      </p:to>
                                    </p:set>
                                    <p:animEffect filter="dissolve" transition="in">
                                      <p:cBhvr>
                                        <p:cTn id="91" dur="199"/>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5"/>
      <p:bldP build="whole" bldLvl="1" animBg="1" rev="0" advAuto="0" spid="324" grpId="14"/>
      <p:bldP build="whole" bldLvl="1" animBg="1" rev="0" advAuto="0" spid="313" grpId="3"/>
      <p:bldP build="whole" bldLvl="1" animBg="1" rev="0" advAuto="0" spid="314" grpId="6"/>
      <p:bldP build="whole" bldLvl="1" animBg="1" rev="0" advAuto="0" spid="316" grpId="10"/>
      <p:bldP build="whole" bldLvl="1" animBg="1" rev="0" advAuto="0" spid="315" grpId="9"/>
      <p:bldP build="whole" bldLvl="1" animBg="1" rev="0" advAuto="0" spid="320" grpId="7"/>
      <p:bldP build="whole" bldLvl="1" animBg="1" rev="0" advAuto="0" spid="327" grpId="19"/>
      <p:bldP build="whole" bldLvl="1" animBg="1" rev="0" advAuto="0" spid="319" grpId="8"/>
      <p:bldP build="whole" bldLvl="1" animBg="1" rev="0" advAuto="0" spid="318" grpId="12"/>
      <p:bldP build="whole" bldLvl="1" animBg="1" rev="0" advAuto="0" spid="323" grpId="13"/>
      <p:bldP build="whole" bldLvl="1" animBg="1" rev="0" advAuto="0" spid="321" grpId="15"/>
      <p:bldP build="whole" bldLvl="1" animBg="1" rev="0" advAuto="0" spid="322" grpId="16"/>
      <p:bldP build="whole" bldLvl="1" animBg="1" rev="0" advAuto="0" spid="329" grpId="4"/>
      <p:bldP build="whole" bldLvl="1" animBg="1" rev="0" advAuto="0" spid="325" grpId="17"/>
      <p:bldP build="whole" bldLvl="1" animBg="1" rev="0" advAuto="0" spid="317" grpId="11"/>
      <p:bldP build="whole" bldLvl="1" animBg="1" rev="0" advAuto="0" spid="311" grpId="1"/>
      <p:bldP build="whole" bldLvl="1" animBg="1" rev="0" advAuto="0" spid="326" grpId="18"/>
      <p:bldP build="whole" bldLvl="1" animBg="1" rev="0" advAuto="0" spid="328"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CSMACD"/>
          <p:cNvSpPr txBox="1"/>
          <p:nvPr>
            <p:ph type="title"/>
          </p:nvPr>
        </p:nvSpPr>
        <p:spPr>
          <a:xfrm>
            <a:off x="788888" y="-95866"/>
            <a:ext cx="11099801" cy="2159001"/>
          </a:xfrm>
          <a:prstGeom prst="rect">
            <a:avLst/>
          </a:prstGeom>
        </p:spPr>
        <p:txBody>
          <a:bodyPr/>
          <a:lstStyle/>
          <a:p>
            <a:pPr/>
            <a:r>
              <a:t>CSMACD</a:t>
            </a:r>
          </a:p>
        </p:txBody>
      </p:sp>
      <p:pic>
        <p:nvPicPr>
          <p:cNvPr id="334" name="router_network.jpg" descr="router_network.jpg"/>
          <p:cNvPicPr>
            <a:picLocks noChangeAspect="1"/>
          </p:cNvPicPr>
          <p:nvPr/>
        </p:nvPicPr>
        <p:blipFill>
          <a:blip r:embed="rId3">
            <a:extLst/>
          </a:blip>
          <a:stretch>
            <a:fillRect/>
          </a:stretch>
        </p:blipFill>
        <p:spPr>
          <a:xfrm>
            <a:off x="3668599" y="3312394"/>
            <a:ext cx="5518178" cy="5180330"/>
          </a:xfrm>
          <a:prstGeom prst="rect">
            <a:avLst/>
          </a:prstGeom>
          <a:ln w="12700">
            <a:miter lim="400000"/>
          </a:ln>
        </p:spPr>
      </p:pic>
      <p:sp>
        <p:nvSpPr>
          <p:cNvPr id="335" name="Oval"/>
          <p:cNvSpPr/>
          <p:nvPr/>
        </p:nvSpPr>
        <p:spPr>
          <a:xfrm>
            <a:off x="1891379" y="4488411"/>
            <a:ext cx="8501478" cy="5180330"/>
          </a:xfrm>
          <a:prstGeom prst="ellipse">
            <a:avLst/>
          </a:prstGeom>
          <a:blipFill>
            <a:blip r:embed="rId4">
              <a:alphaModFix amt="21997"/>
            </a:blip>
          </a:blipFill>
          <a:ln w="12700">
            <a:miter lim="400000"/>
          </a:ln>
          <a:effectLst>
            <a:outerShdw sx="100000" sy="100000" kx="0" ky="0" algn="b" rotWithShape="0" blurRad="50800" dist="12700" dir="0">
              <a:srgbClr val="000000">
                <a:alpha val="10000"/>
              </a:srgbClr>
            </a:outerShdw>
          </a:effectLst>
        </p:spPr>
        <p:txBody>
          <a:bodyPr lIns="50800" tIns="50800" rIns="50800" bIns="50800" anchor="ctr"/>
          <a:lstStyle/>
          <a:p>
            <a:pPr>
              <a:defRPr sz="2400">
                <a:solidFill>
                  <a:srgbClr val="FFFFFF"/>
                </a:solidFill>
              </a:defRPr>
            </a:pPr>
          </a:p>
        </p:txBody>
      </p:sp>
      <p:sp>
        <p:nvSpPr>
          <p:cNvPr id="336" name="Oval"/>
          <p:cNvSpPr/>
          <p:nvPr/>
        </p:nvSpPr>
        <p:spPr>
          <a:xfrm>
            <a:off x="5614888" y="6091381"/>
            <a:ext cx="1447801" cy="2647951"/>
          </a:xfrm>
          <a:prstGeom prst="ellipse">
            <a:avLst/>
          </a:prstGeom>
          <a:blipFill>
            <a:blip r:embed="rId5">
              <a:alphaModFix amt="38751"/>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37" name="Oval"/>
          <p:cNvSpPr/>
          <p:nvPr/>
        </p:nvSpPr>
        <p:spPr>
          <a:xfrm>
            <a:off x="929250" y="2675743"/>
            <a:ext cx="10425736" cy="6956053"/>
          </a:xfrm>
          <a:prstGeom prst="ellipse">
            <a:avLst/>
          </a:prstGeom>
          <a:blipFill>
            <a:blip r:embed="rId6">
              <a:alphaModFix amt="21997"/>
            </a:blip>
          </a:blipFill>
          <a:ln w="12700">
            <a:miter lim="400000"/>
          </a:ln>
          <a:effectLst>
            <a:outerShdw sx="100000" sy="100000" kx="0" ky="0" algn="b" rotWithShape="0" blurRad="50800" dist="12700" dir="0">
              <a:srgbClr val="000000">
                <a:alpha val="10000"/>
              </a:srgbClr>
            </a:outerShdw>
          </a:effectLst>
        </p:spPr>
        <p:txBody>
          <a:bodyPr lIns="50800" tIns="50800" rIns="50800" bIns="50800" anchor="ctr"/>
          <a:lstStyle/>
          <a:p>
            <a:pPr>
              <a:defRPr sz="2400">
                <a:solidFill>
                  <a:srgbClr val="FFFFFF"/>
                </a:solidFill>
              </a:defRPr>
            </a:pPr>
          </a:p>
        </p:txBody>
      </p:sp>
      <p:sp>
        <p:nvSpPr>
          <p:cNvPr id="338" name="Carrier Sense Multiple Access / Collision Detection"/>
          <p:cNvSpPr txBox="1"/>
          <p:nvPr/>
        </p:nvSpPr>
        <p:spPr>
          <a:xfrm>
            <a:off x="1614930" y="1661990"/>
            <a:ext cx="10531453"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C</a:t>
            </a:r>
            <a:r>
              <a:t>arrier </a:t>
            </a:r>
            <a:r>
              <a:rPr b="1">
                <a:latin typeface="Helvetica"/>
                <a:ea typeface="Helvetica"/>
                <a:cs typeface="Helvetica"/>
                <a:sym typeface="Helvetica"/>
              </a:rPr>
              <a:t>S</a:t>
            </a:r>
            <a:r>
              <a:t>ense </a:t>
            </a:r>
            <a:r>
              <a:rPr b="1">
                <a:latin typeface="Helvetica"/>
                <a:ea typeface="Helvetica"/>
                <a:cs typeface="Helvetica"/>
                <a:sym typeface="Helvetica"/>
              </a:rPr>
              <a:t>M</a:t>
            </a:r>
            <a:r>
              <a:t>ultiple </a:t>
            </a:r>
            <a:r>
              <a:rPr b="1">
                <a:latin typeface="Helvetica"/>
                <a:ea typeface="Helvetica"/>
                <a:cs typeface="Helvetica"/>
                <a:sym typeface="Helvetica"/>
              </a:rPr>
              <a:t>A</a:t>
            </a:r>
            <a:r>
              <a:t>ccess / </a:t>
            </a:r>
            <a:r>
              <a:rPr b="1">
                <a:latin typeface="Helvetica"/>
                <a:ea typeface="Helvetica"/>
                <a:cs typeface="Helvetica"/>
                <a:sym typeface="Helvetica"/>
              </a:rPr>
              <a:t>C</a:t>
            </a:r>
            <a:r>
              <a:t>ollision </a:t>
            </a:r>
            <a:r>
              <a:rPr b="1">
                <a:latin typeface="Helvetica"/>
                <a:ea typeface="Helvetica"/>
                <a:cs typeface="Helvetica"/>
                <a:sym typeface="Helvetica"/>
              </a:rPr>
              <a:t>D</a:t>
            </a:r>
            <a:r>
              <a:t>etection</a:t>
            </a:r>
          </a:p>
        </p:txBody>
      </p:sp>
      <p:sp>
        <p:nvSpPr>
          <p:cNvPr id="339" name="Broadcast domain"/>
          <p:cNvSpPr/>
          <p:nvPr/>
        </p:nvSpPr>
        <p:spPr>
          <a:xfrm>
            <a:off x="2658567" y="5918819"/>
            <a:ext cx="2615794" cy="469901"/>
          </a:xfrm>
          <a:prstGeom prst="rect">
            <a:avLst/>
          </a:prstGeom>
          <a:blipFill>
            <a:blip r:embed="rId7"/>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Broadcast domain</a:t>
            </a:r>
          </a:p>
        </p:txBody>
      </p:sp>
      <p:sp>
        <p:nvSpPr>
          <p:cNvPr id="340" name="Collision domain"/>
          <p:cNvSpPr/>
          <p:nvPr/>
        </p:nvSpPr>
        <p:spPr>
          <a:xfrm>
            <a:off x="5577740" y="6801469"/>
            <a:ext cx="1522096" cy="330201"/>
          </a:xfrm>
          <a:prstGeom prst="rect">
            <a:avLst/>
          </a:prstGeom>
          <a:blipFill>
            <a:blip r:embed="rId8"/>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rgbClr val="FFFFFF"/>
                </a:solidFill>
              </a:defRPr>
            </a:lvl1pPr>
          </a:lstStyle>
          <a:p>
            <a:pPr/>
            <a:r>
              <a:t>Collision domain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6"/>
                                        </p:tgtEl>
                                        <p:attrNameLst>
                                          <p:attrName>style.visibility</p:attrName>
                                        </p:attrNameLst>
                                      </p:cBhvr>
                                      <p:to>
                                        <p:strVal val="visible"/>
                                      </p:to>
                                    </p:set>
                                    <p:animEffect filter="dissolve" transition="in">
                                      <p:cBhvr>
                                        <p:cTn id="7" dur="3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40"/>
                                        </p:tgtEl>
                                        <p:attrNameLst>
                                          <p:attrName>style.visibility</p:attrName>
                                        </p:attrNameLst>
                                      </p:cBhvr>
                                      <p:to>
                                        <p:strVal val="visible"/>
                                      </p:to>
                                    </p:set>
                                    <p:animEffect filter="dissolve" transition="in">
                                      <p:cBhvr>
                                        <p:cTn id="12" dur="199"/>
                                        <p:tgtEl>
                                          <p:spTgt spid="34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35"/>
                                        </p:tgtEl>
                                        <p:attrNameLst>
                                          <p:attrName>style.visibility</p:attrName>
                                        </p:attrNameLst>
                                      </p:cBhvr>
                                      <p:to>
                                        <p:strVal val="visible"/>
                                      </p:to>
                                    </p:set>
                                    <p:animEffect filter="dissolve" transition="in">
                                      <p:cBhvr>
                                        <p:cTn id="17" dur="300"/>
                                        <p:tgtEl>
                                          <p:spTgt spid="33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37"/>
                                        </p:tgtEl>
                                        <p:attrNameLst>
                                          <p:attrName>style.visibility</p:attrName>
                                        </p:attrNameLst>
                                      </p:cBhvr>
                                      <p:to>
                                        <p:strVal val="visible"/>
                                      </p:to>
                                    </p:set>
                                    <p:animEffect filter="dissolve" transition="in">
                                      <p:cBhvr>
                                        <p:cTn id="22" dur="300"/>
                                        <p:tgtEl>
                                          <p:spTgt spid="33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39"/>
                                        </p:tgtEl>
                                        <p:attrNameLst>
                                          <p:attrName>style.visibility</p:attrName>
                                        </p:attrNameLst>
                                      </p:cBhvr>
                                      <p:to>
                                        <p:strVal val="visible"/>
                                      </p:to>
                                    </p:set>
                                    <p:animEffect filter="dissolve" transition="in">
                                      <p:cBhvr>
                                        <p:cTn id="27" dur="199"/>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2"/>
      <p:bldP build="whole" bldLvl="1" animBg="1" rev="0" advAuto="0" spid="337" grpId="4"/>
      <p:bldP build="whole" bldLvl="1" animBg="1" rev="0" advAuto="0" spid="339" grpId="5"/>
      <p:bldP build="whole" bldLvl="1" animBg="1" rev="0" advAuto="0" spid="336" grpId="1"/>
      <p:bldP build="whole" bldLvl="1" animBg="1" rev="0" advAuto="0" spid="335"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IP Üzenetek típusai"/>
          <p:cNvSpPr txBox="1"/>
          <p:nvPr>
            <p:ph type="title"/>
          </p:nvPr>
        </p:nvSpPr>
        <p:spPr>
          <a:prstGeom prst="rect">
            <a:avLst/>
          </a:prstGeom>
        </p:spPr>
        <p:txBody>
          <a:bodyPr/>
          <a:lstStyle/>
          <a:p>
            <a:pPr/>
            <a:r>
              <a:t>IP Üzenetek típusai</a:t>
            </a:r>
          </a:p>
        </p:txBody>
      </p:sp>
      <p:sp>
        <p:nvSpPr>
          <p:cNvPr id="345" name="Multicast"/>
          <p:cNvSpPr txBox="1"/>
          <p:nvPr/>
        </p:nvSpPr>
        <p:spPr>
          <a:xfrm>
            <a:off x="1248630" y="2755899"/>
            <a:ext cx="2811340"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latin typeface="Helvetica"/>
                <a:ea typeface="Helvetica"/>
                <a:cs typeface="Helvetica"/>
                <a:sym typeface="Helvetica"/>
              </a:defRPr>
            </a:lvl1pPr>
          </a:lstStyle>
          <a:p>
            <a:pPr/>
            <a:r>
              <a:t>Multicast</a:t>
            </a:r>
          </a:p>
        </p:txBody>
      </p:sp>
      <p:pic>
        <p:nvPicPr>
          <p:cNvPr id="346" name="2000px-Multicast.svg.png" descr="2000px-Multicast.svg.png"/>
          <p:cNvPicPr>
            <a:picLocks noChangeAspect="1"/>
          </p:cNvPicPr>
          <p:nvPr/>
        </p:nvPicPr>
        <p:blipFill>
          <a:blip r:embed="rId3">
            <a:extLst/>
          </a:blip>
          <a:stretch>
            <a:fillRect/>
          </a:stretch>
        </p:blipFill>
        <p:spPr>
          <a:xfrm>
            <a:off x="2599790" y="3287747"/>
            <a:ext cx="7805220" cy="520217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45"/>
                                        </p:tgtEl>
                                        <p:attrNameLst>
                                          <p:attrName>style.visibility</p:attrName>
                                        </p:attrNameLst>
                                      </p:cBhvr>
                                      <p:to>
                                        <p:strVal val="visible"/>
                                      </p:to>
                                    </p:set>
                                    <p:animEffect filter="dissolve" transition="in">
                                      <p:cBhvr>
                                        <p:cTn id="7" dur="3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46"/>
                                        </p:tgtEl>
                                        <p:attrNameLst>
                                          <p:attrName>style.visibility</p:attrName>
                                        </p:attrNameLst>
                                      </p:cBhvr>
                                      <p:to>
                                        <p:strVal val="visible"/>
                                      </p:to>
                                    </p:set>
                                    <p:animEffect filter="dissolve" transition="in">
                                      <p:cBhvr>
                                        <p:cTn id="12" dur="3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5" grpId="1"/>
      <p:bldP build="whole" bldLvl="1" animBg="1" rev="0" advAuto="0" spid="346"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IP címek beállítása"/>
          <p:cNvSpPr txBox="1"/>
          <p:nvPr>
            <p:ph type="title"/>
          </p:nvPr>
        </p:nvSpPr>
        <p:spPr>
          <a:prstGeom prst="rect">
            <a:avLst/>
          </a:prstGeom>
        </p:spPr>
        <p:txBody>
          <a:bodyPr/>
          <a:lstStyle/>
          <a:p>
            <a:pPr/>
            <a:r>
              <a:t>IP címek beállítása</a:t>
            </a:r>
          </a:p>
        </p:txBody>
      </p:sp>
      <p:sp>
        <p:nvSpPr>
          <p:cNvPr id="351" name="ncpa.cpl"/>
          <p:cNvSpPr txBox="1"/>
          <p:nvPr/>
        </p:nvSpPr>
        <p:spPr>
          <a:xfrm>
            <a:off x="1874437" y="3464666"/>
            <a:ext cx="2820468"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a:lvl1pPr>
          </a:lstStyle>
          <a:p>
            <a:pPr/>
            <a:r>
              <a:t>ncpa.cpl</a:t>
            </a:r>
          </a:p>
        </p:txBody>
      </p:sp>
      <p:sp>
        <p:nvSpPr>
          <p:cNvPr id="352" name="Windows:"/>
          <p:cNvSpPr txBox="1"/>
          <p:nvPr/>
        </p:nvSpPr>
        <p:spPr>
          <a:xfrm>
            <a:off x="499072" y="2587832"/>
            <a:ext cx="2756308"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pPr/>
            <a:r>
              <a:t>Windows:</a:t>
            </a:r>
          </a:p>
        </p:txBody>
      </p:sp>
      <p:pic>
        <p:nvPicPr>
          <p:cNvPr id="353" name="manual-ip-configuration-windows-7.jpg" descr="manual-ip-configuration-windows-7.jpg"/>
          <p:cNvPicPr>
            <a:picLocks noChangeAspect="1"/>
          </p:cNvPicPr>
          <p:nvPr/>
        </p:nvPicPr>
        <p:blipFill>
          <a:blip r:embed="rId3">
            <a:extLst/>
          </a:blip>
          <a:stretch>
            <a:fillRect/>
          </a:stretch>
        </p:blipFill>
        <p:spPr>
          <a:xfrm>
            <a:off x="8574925" y="2200444"/>
            <a:ext cx="3406677" cy="3794902"/>
          </a:xfrm>
          <a:prstGeom prst="rect">
            <a:avLst/>
          </a:prstGeom>
          <a:ln w="12700">
            <a:miter lim="400000"/>
          </a:ln>
        </p:spPr>
      </p:pic>
      <p:sp>
        <p:nvSpPr>
          <p:cNvPr id="354" name="cmd.exe"/>
          <p:cNvSpPr txBox="1"/>
          <p:nvPr/>
        </p:nvSpPr>
        <p:spPr>
          <a:xfrm>
            <a:off x="1893640" y="4430460"/>
            <a:ext cx="2782063"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a:lvl1pPr>
          </a:lstStyle>
          <a:p>
            <a:pPr/>
            <a:r>
              <a:t>cmd.exe</a:t>
            </a:r>
          </a:p>
        </p:txBody>
      </p:sp>
      <p:sp>
        <p:nvSpPr>
          <p:cNvPr id="355" name="ipconfig/all"/>
          <p:cNvSpPr txBox="1"/>
          <p:nvPr/>
        </p:nvSpPr>
        <p:spPr>
          <a:xfrm>
            <a:off x="2766350" y="5495005"/>
            <a:ext cx="340667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ipconfig/all</a:t>
            </a:r>
          </a:p>
        </p:txBody>
      </p:sp>
      <p:sp>
        <p:nvSpPr>
          <p:cNvPr id="356" name="DHCP enabled…………………No"/>
          <p:cNvSpPr txBox="1"/>
          <p:nvPr/>
        </p:nvSpPr>
        <p:spPr>
          <a:xfrm>
            <a:off x="2777496" y="6270298"/>
            <a:ext cx="58759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DHCP enabled…………………No</a:t>
            </a:r>
          </a:p>
        </p:txBody>
      </p:sp>
      <p:sp>
        <p:nvSpPr>
          <p:cNvPr id="357" name="ipconfig/release"/>
          <p:cNvSpPr txBox="1"/>
          <p:nvPr/>
        </p:nvSpPr>
        <p:spPr>
          <a:xfrm>
            <a:off x="2749358" y="6982091"/>
            <a:ext cx="450413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ipconfig/release</a:t>
            </a:r>
          </a:p>
        </p:txBody>
      </p:sp>
      <p:sp>
        <p:nvSpPr>
          <p:cNvPr id="358" name="ipconfig/renew"/>
          <p:cNvSpPr txBox="1"/>
          <p:nvPr/>
        </p:nvSpPr>
        <p:spPr>
          <a:xfrm>
            <a:off x="2719873" y="7792042"/>
            <a:ext cx="39554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ipconfig/renew</a:t>
            </a:r>
          </a:p>
        </p:txBody>
      </p:sp>
      <p:sp>
        <p:nvSpPr>
          <p:cNvPr id="359" name="DHCP enabled…………………Yes"/>
          <p:cNvSpPr txBox="1"/>
          <p:nvPr/>
        </p:nvSpPr>
        <p:spPr>
          <a:xfrm>
            <a:off x="2741913" y="8507516"/>
            <a:ext cx="615032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DHCP enabled…………………Yes</a:t>
            </a:r>
          </a:p>
        </p:txBody>
      </p:sp>
      <p:sp>
        <p:nvSpPr>
          <p:cNvPr id="360" name="ping"/>
          <p:cNvSpPr txBox="1"/>
          <p:nvPr/>
        </p:nvSpPr>
        <p:spPr>
          <a:xfrm>
            <a:off x="10199803" y="7410212"/>
            <a:ext cx="121175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ping</a:t>
            </a:r>
          </a:p>
        </p:txBody>
      </p:sp>
      <p:pic>
        <p:nvPicPr>
          <p:cNvPr id="361" name="Apps-Command-Prompt-Metro-icon copy.png" descr="Apps-Command-Prompt-Metro-icon copy.png"/>
          <p:cNvPicPr>
            <a:picLocks noChangeAspect="1"/>
          </p:cNvPicPr>
          <p:nvPr/>
        </p:nvPicPr>
        <p:blipFill>
          <a:blip r:embed="rId4">
            <a:extLst/>
          </a:blip>
          <a:stretch>
            <a:fillRect/>
          </a:stretch>
        </p:blipFill>
        <p:spPr>
          <a:xfrm>
            <a:off x="1607934" y="5401179"/>
            <a:ext cx="825501" cy="825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2"/>
                                        </p:tgtEl>
                                        <p:attrNameLst>
                                          <p:attrName>style.visibility</p:attrName>
                                        </p:attrNameLst>
                                      </p:cBhvr>
                                      <p:to>
                                        <p:strVal val="visible"/>
                                      </p:to>
                                    </p:set>
                                    <p:animEffect filter="dissolve" transition="in">
                                      <p:cBhvr>
                                        <p:cTn id="7" dur="199"/>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51"/>
                                        </p:tgtEl>
                                        <p:attrNameLst>
                                          <p:attrName>style.visibility</p:attrName>
                                        </p:attrNameLst>
                                      </p:cBhvr>
                                      <p:to>
                                        <p:strVal val="visible"/>
                                      </p:to>
                                    </p:set>
                                    <p:animEffect filter="dissolve" transition="in">
                                      <p:cBhvr>
                                        <p:cTn id="12" dur="199"/>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53"/>
                                        </p:tgtEl>
                                        <p:attrNameLst>
                                          <p:attrName>style.visibility</p:attrName>
                                        </p:attrNameLst>
                                      </p:cBhvr>
                                      <p:to>
                                        <p:strVal val="visible"/>
                                      </p:to>
                                    </p:set>
                                    <p:animEffect filter="dissolve" transition="in">
                                      <p:cBhvr>
                                        <p:cTn id="17" dur="199"/>
                                        <p:tgtEl>
                                          <p:spTgt spid="35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54"/>
                                        </p:tgtEl>
                                        <p:attrNameLst>
                                          <p:attrName>style.visibility</p:attrName>
                                        </p:attrNameLst>
                                      </p:cBhvr>
                                      <p:to>
                                        <p:strVal val="visible"/>
                                      </p:to>
                                    </p:set>
                                    <p:animEffect filter="dissolve" transition="in">
                                      <p:cBhvr>
                                        <p:cTn id="22" dur="199"/>
                                        <p:tgtEl>
                                          <p:spTgt spid="35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61"/>
                                        </p:tgtEl>
                                        <p:attrNameLst>
                                          <p:attrName>style.visibility</p:attrName>
                                        </p:attrNameLst>
                                      </p:cBhvr>
                                      <p:to>
                                        <p:strVal val="visible"/>
                                      </p:to>
                                    </p:set>
                                    <p:animEffect filter="dissolve" transition="in">
                                      <p:cBhvr>
                                        <p:cTn id="27" dur="199"/>
                                        <p:tgtEl>
                                          <p:spTgt spid="36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55"/>
                                        </p:tgtEl>
                                        <p:attrNameLst>
                                          <p:attrName>style.visibility</p:attrName>
                                        </p:attrNameLst>
                                      </p:cBhvr>
                                      <p:to>
                                        <p:strVal val="visible"/>
                                      </p:to>
                                    </p:set>
                                    <p:animEffect filter="dissolve" transition="in">
                                      <p:cBhvr>
                                        <p:cTn id="32" dur="199"/>
                                        <p:tgtEl>
                                          <p:spTgt spid="355"/>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56"/>
                                        </p:tgtEl>
                                        <p:attrNameLst>
                                          <p:attrName>style.visibility</p:attrName>
                                        </p:attrNameLst>
                                      </p:cBhvr>
                                      <p:to>
                                        <p:strVal val="visible"/>
                                      </p:to>
                                    </p:set>
                                    <p:animEffect filter="dissolve" transition="in">
                                      <p:cBhvr>
                                        <p:cTn id="37" dur="199"/>
                                        <p:tgtEl>
                                          <p:spTgt spid="356"/>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357"/>
                                        </p:tgtEl>
                                        <p:attrNameLst>
                                          <p:attrName>style.visibility</p:attrName>
                                        </p:attrNameLst>
                                      </p:cBhvr>
                                      <p:to>
                                        <p:strVal val="visible"/>
                                      </p:to>
                                    </p:set>
                                    <p:animEffect filter="dissolve" transition="in">
                                      <p:cBhvr>
                                        <p:cTn id="42" dur="199"/>
                                        <p:tgtEl>
                                          <p:spTgt spid="357"/>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358"/>
                                        </p:tgtEl>
                                        <p:attrNameLst>
                                          <p:attrName>style.visibility</p:attrName>
                                        </p:attrNameLst>
                                      </p:cBhvr>
                                      <p:to>
                                        <p:strVal val="visible"/>
                                      </p:to>
                                    </p:set>
                                    <p:animEffect filter="dissolve" transition="in">
                                      <p:cBhvr>
                                        <p:cTn id="47" dur="199"/>
                                        <p:tgtEl>
                                          <p:spTgt spid="358"/>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359"/>
                                        </p:tgtEl>
                                        <p:attrNameLst>
                                          <p:attrName>style.visibility</p:attrName>
                                        </p:attrNameLst>
                                      </p:cBhvr>
                                      <p:to>
                                        <p:strVal val="visible"/>
                                      </p:to>
                                    </p:set>
                                    <p:animEffect filter="dissolve" transition="in">
                                      <p:cBhvr>
                                        <p:cTn id="52" dur="199"/>
                                        <p:tgtEl>
                                          <p:spTgt spid="359"/>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360"/>
                                        </p:tgtEl>
                                        <p:attrNameLst>
                                          <p:attrName>style.visibility</p:attrName>
                                        </p:attrNameLst>
                                      </p:cBhvr>
                                      <p:to>
                                        <p:strVal val="visible"/>
                                      </p:to>
                                    </p:set>
                                    <p:animEffect filter="dissolve" transition="in">
                                      <p:cBhvr>
                                        <p:cTn id="57" dur="199"/>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8" grpId="9"/>
      <p:bldP build="whole" bldLvl="1" animBg="1" rev="0" advAuto="0" spid="360" grpId="11"/>
      <p:bldP build="whole" bldLvl="1" animBg="1" rev="0" advAuto="0" spid="354" grpId="4"/>
      <p:bldP build="whole" bldLvl="1" animBg="1" rev="0" advAuto="0" spid="359" grpId="10"/>
      <p:bldP build="whole" bldLvl="1" animBg="1" rev="0" advAuto="0" spid="361" grpId="5"/>
      <p:bldP build="whole" bldLvl="1" animBg="1" rev="0" advAuto="0" spid="351" grpId="2"/>
      <p:bldP build="whole" bldLvl="1" animBg="1" rev="0" advAuto="0" spid="353" grpId="3"/>
      <p:bldP build="whole" bldLvl="1" animBg="1" rev="0" advAuto="0" spid="355" grpId="6"/>
      <p:bldP build="whole" bldLvl="1" animBg="1" rev="0" advAuto="0" spid="352" grpId="1"/>
      <p:bldP build="whole" bldLvl="1" animBg="1" rev="0" advAuto="0" spid="356" grpId="7"/>
      <p:bldP build="whole" bldLvl="1" animBg="1" rev="0" advAuto="0" spid="357" grpId="8"/>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DNS"/>
          <p:cNvSpPr txBox="1"/>
          <p:nvPr>
            <p:ph type="title"/>
          </p:nvPr>
        </p:nvSpPr>
        <p:spPr>
          <a:prstGeom prst="rect">
            <a:avLst/>
          </a:prstGeom>
        </p:spPr>
        <p:txBody>
          <a:bodyPr/>
          <a:lstStyle/>
          <a:p>
            <a:pPr/>
            <a:r>
              <a:t>DNS</a:t>
            </a:r>
          </a:p>
        </p:txBody>
      </p:sp>
      <p:sp>
        <p:nvSpPr>
          <p:cNvPr id="366" name="Domain Name System"/>
          <p:cNvSpPr txBox="1"/>
          <p:nvPr/>
        </p:nvSpPr>
        <p:spPr>
          <a:xfrm>
            <a:off x="3792651" y="2235081"/>
            <a:ext cx="5419498"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Domain Name System</a:t>
            </a:r>
          </a:p>
        </p:txBody>
      </p:sp>
      <p:sp>
        <p:nvSpPr>
          <p:cNvPr id="367" name="google.com"/>
          <p:cNvSpPr txBox="1"/>
          <p:nvPr/>
        </p:nvSpPr>
        <p:spPr>
          <a:xfrm>
            <a:off x="1989360" y="4094028"/>
            <a:ext cx="2959990"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u="sng">
                <a:hlinkClick r:id="rId3" invalidUrl="" action="" tgtFrame="" tooltip="" history="1" highlightClick="0" endSnd="0"/>
              </a:defRPr>
            </a:lvl1pPr>
          </a:lstStyle>
          <a:p>
            <a:pPr>
              <a:defRPr u="none"/>
            </a:pPr>
            <a:r>
              <a:rPr u="sng">
                <a:hlinkClick r:id="rId3" invalidUrl="" action="" tgtFrame="" tooltip="" history="1" highlightClick="0" endSnd="0"/>
              </a:rPr>
              <a:t>google.com</a:t>
            </a:r>
          </a:p>
        </p:txBody>
      </p:sp>
      <p:grpSp>
        <p:nvGrpSpPr>
          <p:cNvPr id="371" name="Group"/>
          <p:cNvGrpSpPr/>
          <p:nvPr/>
        </p:nvGrpSpPr>
        <p:grpSpPr>
          <a:xfrm>
            <a:off x="6070243" y="4138478"/>
            <a:ext cx="4431427" cy="1260862"/>
            <a:chOff x="0" y="0"/>
            <a:chExt cx="4431425" cy="1260860"/>
          </a:xfrm>
        </p:grpSpPr>
        <p:sp>
          <p:nvSpPr>
            <p:cNvPr id="368" name="31.46.5.209"/>
            <p:cNvSpPr txBox="1"/>
            <p:nvPr/>
          </p:nvSpPr>
          <p:spPr>
            <a:xfrm>
              <a:off x="1902194" y="0"/>
              <a:ext cx="252923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31.46.5.209</a:t>
              </a:r>
            </a:p>
          </p:txBody>
        </p:sp>
        <p:sp>
          <p:nvSpPr>
            <p:cNvPr id="369" name="Arrow"/>
            <p:cNvSpPr/>
            <p:nvPr/>
          </p:nvSpPr>
          <p:spPr>
            <a:xfrm>
              <a:off x="0" y="5519"/>
              <a:ext cx="1042113" cy="738262"/>
            </a:xfrm>
            <a:prstGeom prst="rightArrow">
              <a:avLst>
                <a:gd name="adj1" fmla="val 32000"/>
                <a:gd name="adj2" fmla="val 57415"/>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70" name="…"/>
            <p:cNvSpPr txBox="1"/>
            <p:nvPr/>
          </p:nvSpPr>
          <p:spPr>
            <a:xfrm>
              <a:off x="1954316" y="613160"/>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grpSp>
      <p:sp>
        <p:nvSpPr>
          <p:cNvPr id="372" name="cmd.exe"/>
          <p:cNvSpPr txBox="1"/>
          <p:nvPr/>
        </p:nvSpPr>
        <p:spPr>
          <a:xfrm>
            <a:off x="2137678" y="5819804"/>
            <a:ext cx="18928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cmd.exe</a:t>
            </a:r>
          </a:p>
        </p:txBody>
      </p:sp>
      <p:sp>
        <p:nvSpPr>
          <p:cNvPr id="373" name="nslookup google.com"/>
          <p:cNvSpPr txBox="1"/>
          <p:nvPr/>
        </p:nvSpPr>
        <p:spPr>
          <a:xfrm>
            <a:off x="2765576" y="6493200"/>
            <a:ext cx="532722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Courier"/>
                <a:ea typeface="Courier"/>
                <a:cs typeface="Courier"/>
                <a:sym typeface="Courier"/>
              </a:defRPr>
            </a:pPr>
            <a:r>
              <a:t>nslookup </a:t>
            </a:r>
            <a:r>
              <a:rPr u="sng">
                <a:hlinkClick r:id="rId3" invalidUrl="" action="" tgtFrame="" tooltip="" history="1" highlightClick="0" endSnd="0"/>
              </a:rPr>
              <a:t>google.com</a:t>
            </a:r>
          </a:p>
        </p:txBody>
      </p:sp>
      <p:sp>
        <p:nvSpPr>
          <p:cNvPr id="374" name="ipconfig/flushdns"/>
          <p:cNvSpPr txBox="1"/>
          <p:nvPr/>
        </p:nvSpPr>
        <p:spPr>
          <a:xfrm>
            <a:off x="2766475" y="8234761"/>
            <a:ext cx="477850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ipconfig/flushdns</a:t>
            </a:r>
          </a:p>
        </p:txBody>
      </p:sp>
      <p:sp>
        <p:nvSpPr>
          <p:cNvPr id="375" name="ipconfig/displaydns"/>
          <p:cNvSpPr txBox="1"/>
          <p:nvPr/>
        </p:nvSpPr>
        <p:spPr>
          <a:xfrm>
            <a:off x="2765576" y="7380479"/>
            <a:ext cx="532722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ipconfig/displaydns</a:t>
            </a:r>
          </a:p>
        </p:txBody>
      </p:sp>
      <p:pic>
        <p:nvPicPr>
          <p:cNvPr id="376" name="Apps-Command-Prompt-Metro-icon copy.png" descr="Apps-Command-Prompt-Metro-icon copy.png"/>
          <p:cNvPicPr>
            <a:picLocks noChangeAspect="1"/>
          </p:cNvPicPr>
          <p:nvPr/>
        </p:nvPicPr>
        <p:blipFill>
          <a:blip r:embed="rId5">
            <a:extLst/>
          </a:blip>
          <a:stretch>
            <a:fillRect/>
          </a:stretch>
        </p:blipFill>
        <p:spPr>
          <a:xfrm>
            <a:off x="1745105" y="6404300"/>
            <a:ext cx="825501" cy="825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6"/>
                                        </p:tgtEl>
                                        <p:attrNameLst>
                                          <p:attrName>style.visibility</p:attrName>
                                        </p:attrNameLst>
                                      </p:cBhvr>
                                      <p:to>
                                        <p:strVal val="visible"/>
                                      </p:to>
                                    </p:set>
                                    <p:animEffect filter="dissolve" transition="in">
                                      <p:cBhvr>
                                        <p:cTn id="7" dur="199"/>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67"/>
                                        </p:tgtEl>
                                        <p:attrNameLst>
                                          <p:attrName>style.visibility</p:attrName>
                                        </p:attrNameLst>
                                      </p:cBhvr>
                                      <p:to>
                                        <p:strVal val="visible"/>
                                      </p:to>
                                    </p:set>
                                    <p:animEffect filter="dissolve" transition="in">
                                      <p:cBhvr>
                                        <p:cTn id="12" dur="199"/>
                                        <p:tgtEl>
                                          <p:spTgt spid="36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71"/>
                                        </p:tgtEl>
                                        <p:attrNameLst>
                                          <p:attrName>style.visibility</p:attrName>
                                        </p:attrNameLst>
                                      </p:cBhvr>
                                      <p:to>
                                        <p:strVal val="visible"/>
                                      </p:to>
                                    </p:set>
                                    <p:animEffect filter="dissolve" transition="in">
                                      <p:cBhvr>
                                        <p:cTn id="17" dur="199"/>
                                        <p:tgtEl>
                                          <p:spTgt spid="37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72"/>
                                        </p:tgtEl>
                                        <p:attrNameLst>
                                          <p:attrName>style.visibility</p:attrName>
                                        </p:attrNameLst>
                                      </p:cBhvr>
                                      <p:to>
                                        <p:strVal val="visible"/>
                                      </p:to>
                                    </p:set>
                                    <p:animEffect filter="dissolve" transition="in">
                                      <p:cBhvr>
                                        <p:cTn id="22" dur="199"/>
                                        <p:tgtEl>
                                          <p:spTgt spid="37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76"/>
                                        </p:tgtEl>
                                        <p:attrNameLst>
                                          <p:attrName>style.visibility</p:attrName>
                                        </p:attrNameLst>
                                      </p:cBhvr>
                                      <p:to>
                                        <p:strVal val="visible"/>
                                      </p:to>
                                    </p:set>
                                    <p:animEffect filter="dissolve" transition="in">
                                      <p:cBhvr>
                                        <p:cTn id="27" dur="199"/>
                                        <p:tgtEl>
                                          <p:spTgt spid="37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73"/>
                                        </p:tgtEl>
                                        <p:attrNameLst>
                                          <p:attrName>style.visibility</p:attrName>
                                        </p:attrNameLst>
                                      </p:cBhvr>
                                      <p:to>
                                        <p:strVal val="visible"/>
                                      </p:to>
                                    </p:set>
                                    <p:animEffect filter="dissolve" transition="in">
                                      <p:cBhvr>
                                        <p:cTn id="32" dur="199"/>
                                        <p:tgtEl>
                                          <p:spTgt spid="37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75"/>
                                        </p:tgtEl>
                                        <p:attrNameLst>
                                          <p:attrName>style.visibility</p:attrName>
                                        </p:attrNameLst>
                                      </p:cBhvr>
                                      <p:to>
                                        <p:strVal val="visible"/>
                                      </p:to>
                                    </p:set>
                                    <p:animEffect filter="dissolve" transition="in">
                                      <p:cBhvr>
                                        <p:cTn id="37" dur="199"/>
                                        <p:tgtEl>
                                          <p:spTgt spid="37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374"/>
                                        </p:tgtEl>
                                        <p:attrNameLst>
                                          <p:attrName>style.visibility</p:attrName>
                                        </p:attrNameLst>
                                      </p:cBhvr>
                                      <p:to>
                                        <p:strVal val="visible"/>
                                      </p:to>
                                    </p:set>
                                    <p:animEffect filter="dissolve" transition="in">
                                      <p:cBhvr>
                                        <p:cTn id="42" dur="199"/>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6"/>
      <p:bldP build="whole" bldLvl="1" animBg="1" rev="0" advAuto="0" spid="366" grpId="1"/>
      <p:bldP build="whole" bldLvl="1" animBg="1" rev="0" advAuto="0" spid="374" grpId="8"/>
      <p:bldP build="whole" bldLvl="1" animBg="1" rev="0" advAuto="0" spid="372" grpId="4"/>
      <p:bldP build="whole" bldLvl="1" animBg="1" rev="0" advAuto="0" spid="367" grpId="2"/>
      <p:bldP build="whole" bldLvl="1" animBg="1" rev="0" advAuto="0" spid="375" grpId="7"/>
      <p:bldP build="whole" bldLvl="1" animBg="1" rev="0" advAuto="0" spid="371" grpId="3"/>
      <p:bldP build="whole" bldLvl="1" animBg="1" rev="0" advAuto="0" spid="376" grpId="5"/>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Hálózati topológiák"/>
          <p:cNvSpPr txBox="1"/>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8000"/>
            </a:lvl1pPr>
          </a:lstStyle>
          <a:p>
            <a:pPr/>
            <a:r>
              <a:t>Hálózati topológiák</a:t>
            </a:r>
          </a:p>
        </p:txBody>
      </p:sp>
      <p:sp>
        <p:nvSpPr>
          <p:cNvPr id="124" name="Fizikai"/>
          <p:cNvSpPr txBox="1"/>
          <p:nvPr/>
        </p:nvSpPr>
        <p:spPr>
          <a:xfrm>
            <a:off x="1643254" y="3704810"/>
            <a:ext cx="138440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Fizikai</a:t>
            </a:r>
          </a:p>
        </p:txBody>
      </p:sp>
      <p:sp>
        <p:nvSpPr>
          <p:cNvPr id="125" name="Logikai"/>
          <p:cNvSpPr txBox="1"/>
          <p:nvPr/>
        </p:nvSpPr>
        <p:spPr>
          <a:xfrm>
            <a:off x="8619581" y="3704810"/>
            <a:ext cx="158785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Logikai</a:t>
            </a:r>
          </a:p>
        </p:txBody>
      </p:sp>
      <p:pic>
        <p:nvPicPr>
          <p:cNvPr id="126" name="network_eg1.gif" descr="network_eg1.gif"/>
          <p:cNvPicPr>
            <a:picLocks noChangeAspect="1"/>
          </p:cNvPicPr>
          <p:nvPr/>
        </p:nvPicPr>
        <p:blipFill>
          <a:blip r:embed="rId3">
            <a:extLst/>
          </a:blip>
          <a:stretch>
            <a:fillRect/>
          </a:stretch>
        </p:blipFill>
        <p:spPr>
          <a:xfrm>
            <a:off x="920365" y="4901155"/>
            <a:ext cx="3961587" cy="2401192"/>
          </a:xfrm>
          <a:prstGeom prst="rect">
            <a:avLst/>
          </a:prstGeom>
          <a:ln w="12700">
            <a:miter lim="400000"/>
          </a:ln>
        </p:spPr>
      </p:pic>
      <p:pic>
        <p:nvPicPr>
          <p:cNvPr id="127" name="network_eg12.png" descr="network_eg12.png"/>
          <p:cNvPicPr>
            <a:picLocks noChangeAspect="1"/>
          </p:cNvPicPr>
          <p:nvPr/>
        </p:nvPicPr>
        <p:blipFill>
          <a:blip r:embed="rId4">
            <a:extLst/>
          </a:blip>
          <a:stretch>
            <a:fillRect/>
          </a:stretch>
        </p:blipFill>
        <p:spPr>
          <a:xfrm>
            <a:off x="7132393" y="4719124"/>
            <a:ext cx="4562232" cy="276525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dissolve" transition="in">
                                      <p:cBhvr>
                                        <p:cTn id="7" dur="300"/>
                                        <p:tgtEl>
                                          <p:spTgt spid="124"/>
                                        </p:tgtEl>
                                      </p:cBhvr>
                                    </p:animEffect>
                                  </p:childTnLst>
                                </p:cTn>
                              </p:par>
                            </p:childTnLst>
                          </p:cTn>
                        </p:par>
                        <p:par>
                          <p:cTn id="8" fill="hold">
                            <p:stCondLst>
                              <p:cond delay="300"/>
                            </p:stCondLst>
                            <p:childTnLst>
                              <p:par>
                                <p:cTn id="9" presetClass="entr" nodeType="afterEffect" presetID="9" grpId="2" fill="hold">
                                  <p:stCondLst>
                                    <p:cond delay="0"/>
                                  </p:stCondLst>
                                  <p:iterate type="el" backwards="0">
                                    <p:tmAbs val="0"/>
                                  </p:iterate>
                                  <p:childTnLst>
                                    <p:set>
                                      <p:cBhvr>
                                        <p:cTn id="10" fill="hold"/>
                                        <p:tgtEl>
                                          <p:spTgt spid="126"/>
                                        </p:tgtEl>
                                        <p:attrNameLst>
                                          <p:attrName>style.visibility</p:attrName>
                                        </p:attrNameLst>
                                      </p:cBhvr>
                                      <p:to>
                                        <p:strVal val="visible"/>
                                      </p:to>
                                    </p:set>
                                    <p:animEffect filter="dissolve" transition="in">
                                      <p:cBhvr>
                                        <p:cTn id="11" dur="500"/>
                                        <p:tgtEl>
                                          <p:spTgt spid="126"/>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125"/>
                                        </p:tgtEl>
                                        <p:attrNameLst>
                                          <p:attrName>style.visibility</p:attrName>
                                        </p:attrNameLst>
                                      </p:cBhvr>
                                      <p:to>
                                        <p:strVal val="visible"/>
                                      </p:to>
                                    </p:set>
                                    <p:animEffect filter="dissolve" transition="in">
                                      <p:cBhvr>
                                        <p:cTn id="16" dur="499"/>
                                        <p:tgtEl>
                                          <p:spTgt spid="125"/>
                                        </p:tgtEl>
                                      </p:cBhvr>
                                    </p:animEffect>
                                  </p:childTnLst>
                                </p:cTn>
                              </p:par>
                            </p:childTnLst>
                          </p:cTn>
                        </p:par>
                        <p:par>
                          <p:cTn id="17" fill="hold">
                            <p:stCondLst>
                              <p:cond delay="499"/>
                            </p:stCondLst>
                            <p:childTnLst>
                              <p:par>
                                <p:cTn id="18" presetClass="entr" nodeType="afterEffect" presetID="9" grpId="4" fill="hold">
                                  <p:stCondLst>
                                    <p:cond delay="0"/>
                                  </p:stCondLst>
                                  <p:iterate type="el" backwards="0">
                                    <p:tmAbs val="0"/>
                                  </p:iterate>
                                  <p:childTnLst>
                                    <p:set>
                                      <p:cBhvr>
                                        <p:cTn id="19" fill="hold"/>
                                        <p:tgtEl>
                                          <p:spTgt spid="127"/>
                                        </p:tgtEl>
                                        <p:attrNameLst>
                                          <p:attrName>style.visibility</p:attrName>
                                        </p:attrNameLst>
                                      </p:cBhvr>
                                      <p:to>
                                        <p:strVal val="visible"/>
                                      </p:to>
                                    </p:set>
                                    <p:animEffect filter="dissolve" transition="in">
                                      <p:cBhvr>
                                        <p:cTn id="20" dur="499"/>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2"/>
      <p:bldP build="whole" bldLvl="1" animBg="1" rev="0" advAuto="0" spid="124" grpId="1"/>
      <p:bldP build="whole" bldLvl="1" animBg="1" rev="0" advAuto="0" spid="125" grpId="3"/>
      <p:bldP build="whole" bldLvl="1" animBg="1" rev="0" advAuto="0" spid="127" grpId="4"/>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https://en.wikipedia.org/wiki/OSI_model">
            <a:hlinkClick r:id="" invalidUrl="" action="ppaction://hlinkshowjump?jump=nextslide" tgtFrame="" tooltip="" history="1" highlightClick="0" endSnd="0"/>
          </p:cNvPr>
          <p:cNvSpPr txBox="1"/>
          <p:nvPr/>
        </p:nvSpPr>
        <p:spPr>
          <a:xfrm>
            <a:off x="881380" y="4870449"/>
            <a:ext cx="548304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u="sng">
                <a:hlinkClick r:id="rId2" invalidUrl="" action="" tgtFrame="" tooltip="" history="1" highlightClick="0" endSnd="0"/>
              </a:defRPr>
            </a:lvl1pPr>
          </a:lstStyle>
          <a:p>
            <a:pPr>
              <a:defRPr u="none"/>
            </a:pPr>
            <a:r>
              <a:rPr u="sng">
                <a:hlinkClick r:id="rId2" invalidUrl="" action="" tgtFrame="" tooltip="" history="1" highlightClick="0" endSnd="0"/>
              </a:rPr>
              <a:t>https://en.wikipedia.org/wiki/OSI_model</a:t>
            </a:r>
          </a:p>
        </p:txBody>
      </p:sp>
      <p:sp>
        <p:nvSpPr>
          <p:cNvPr id="381" name="https://en.wikipedia.org/wiki/Carrier_sense_multiple_access_with_collision_detection"/>
          <p:cNvSpPr txBox="1"/>
          <p:nvPr/>
        </p:nvSpPr>
        <p:spPr>
          <a:xfrm>
            <a:off x="881380" y="7213599"/>
            <a:ext cx="1159764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u="sng">
                <a:hlinkClick r:id="rId3" invalidUrl="" action="" tgtFrame="" tooltip="" history="1" highlightClick="0" endSnd="0"/>
              </a:defRPr>
            </a:lvl1pPr>
          </a:lstStyle>
          <a:p>
            <a:pPr>
              <a:defRPr u="none"/>
            </a:pPr>
            <a:r>
              <a:rPr u="sng">
                <a:hlinkClick r:id="rId3" invalidUrl="" action="" tgtFrame="" tooltip="" history="1" highlightClick="0" endSnd="0"/>
              </a:rPr>
              <a:t>https://en.wikipedia.org/wiki/Carrier_sense_multiple_access_with_collision_detection</a:t>
            </a:r>
          </a:p>
        </p:txBody>
      </p:sp>
      <p:sp>
        <p:nvSpPr>
          <p:cNvPr id="382" name="https://en.wikipedia.org/wiki/Ethernet_crossover_cable">
            <a:hlinkClick r:id="" invalidUrl="" action="ppaction://hlinkshowjump?jump=nextslide" tgtFrame="" tooltip="" history="1" highlightClick="0" endSnd="0"/>
          </p:cNvPr>
          <p:cNvSpPr txBox="1"/>
          <p:nvPr/>
        </p:nvSpPr>
        <p:spPr>
          <a:xfrm>
            <a:off x="881380" y="3943349"/>
            <a:ext cx="751606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u="sng">
                <a:hlinkClick r:id="rId4" invalidUrl="" action="" tgtFrame="" tooltip="" history="1" highlightClick="0" endSnd="0"/>
              </a:defRPr>
            </a:lvl1pPr>
          </a:lstStyle>
          <a:p>
            <a:pPr>
              <a:defRPr u="none"/>
            </a:pPr>
            <a:r>
              <a:rPr u="sng">
                <a:hlinkClick r:id="rId4" invalidUrl="" action="" tgtFrame="" tooltip="" history="1" highlightClick="0" endSnd="0"/>
              </a:rPr>
              <a:t>https://en.wikipedia.org/wiki/Ethernet_crossover_cable</a:t>
            </a:r>
          </a:p>
        </p:txBody>
      </p:sp>
      <p:sp>
        <p:nvSpPr>
          <p:cNvPr id="383" name="https://en.wikipedia.org/wiki/Patch_cable">
            <a:hlinkClick r:id="" invalidUrl="" action="ppaction://hlinkshowjump?jump=nextslide" tgtFrame="" tooltip="" history="1" highlightClick="0" endSnd="0"/>
          </p:cNvPr>
          <p:cNvSpPr txBox="1"/>
          <p:nvPr/>
        </p:nvSpPr>
        <p:spPr>
          <a:xfrm>
            <a:off x="881379" y="3105149"/>
            <a:ext cx="566989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u="sng">
                <a:hlinkClick r:id="rId5" invalidUrl="" action="" tgtFrame="" tooltip="" history="1" highlightClick="0" endSnd="0"/>
              </a:defRPr>
            </a:lvl1pPr>
          </a:lstStyle>
          <a:p>
            <a:pPr>
              <a:defRPr u="none"/>
            </a:pPr>
            <a:r>
              <a:rPr u="sng">
                <a:hlinkClick r:id="rId5" invalidUrl="" action="" tgtFrame="" tooltip="" history="1" highlightClick="0" endSnd="0"/>
              </a:rPr>
              <a:t>https://en.wikipedia.org/wiki/Patch_cable</a:t>
            </a:r>
          </a:p>
        </p:txBody>
      </p:sp>
      <p:sp>
        <p:nvSpPr>
          <p:cNvPr id="384" name="https://en.wikipedia.org/wiki/Network_topology">
            <a:hlinkClick r:id="" invalidUrl="" action="ppaction://hlinkshowjump?jump=nextslide" tgtFrame="" tooltip="" history="1" highlightClick="0" endSnd="0"/>
          </p:cNvPr>
          <p:cNvSpPr txBox="1"/>
          <p:nvPr/>
        </p:nvSpPr>
        <p:spPr>
          <a:xfrm>
            <a:off x="881380" y="2406649"/>
            <a:ext cx="643158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u="sng">
                <a:hlinkClick r:id="rId6" invalidUrl="" action="" tgtFrame="" tooltip="" history="1" highlightClick="0" endSnd="0"/>
              </a:defRPr>
            </a:lvl1pPr>
          </a:lstStyle>
          <a:p>
            <a:pPr>
              <a:defRPr u="none"/>
            </a:pPr>
            <a:r>
              <a:rPr u="sng">
                <a:hlinkClick r:id="rId6" invalidUrl="" action="" tgtFrame="" tooltip="" history="1" highlightClick="0" endSnd="0"/>
              </a:rPr>
              <a:t>https://en.wikipedia.org/wiki/Network_topology</a:t>
            </a:r>
          </a:p>
        </p:txBody>
      </p:sp>
      <p:sp>
        <p:nvSpPr>
          <p:cNvPr id="385" name="https://en.wikipedia.org/wiki/Router_%28computing%29">
            <a:hlinkClick r:id="" invalidUrl="" action="ppaction://hlinkshowjump?jump=nextslide" tgtFrame="" tooltip="" history="1" highlightClick="0" endSnd="0"/>
          </p:cNvPr>
          <p:cNvSpPr txBox="1"/>
          <p:nvPr/>
        </p:nvSpPr>
        <p:spPr>
          <a:xfrm>
            <a:off x="881380" y="5695949"/>
            <a:ext cx="770260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u="sng">
                <a:hlinkClick r:id="rId7" invalidUrl="" action="" tgtFrame="" tooltip="" history="1" highlightClick="0" endSnd="0"/>
              </a:defRPr>
            </a:lvl1pPr>
          </a:lstStyle>
          <a:p>
            <a:pPr>
              <a:defRPr u="none"/>
            </a:pPr>
            <a:r>
              <a:rPr u="sng">
                <a:hlinkClick r:id="rId7" invalidUrl="" action="" tgtFrame="" tooltip="" history="1" highlightClick="0" endSnd="0"/>
              </a:rPr>
              <a:t>https://en.wikipedia.org/wiki/Router_%28computing%29</a:t>
            </a:r>
          </a:p>
        </p:txBody>
      </p:sp>
      <p:sp>
        <p:nvSpPr>
          <p:cNvPr id="386" name="https://en.wikipedia.org/wiki/Network_switch">
            <a:hlinkClick r:id="" invalidUrl="" action="ppaction://hlinkshowjump?jump=nextslide" tgtFrame="" tooltip="" history="1" highlightClick="0" endSnd="0"/>
          </p:cNvPr>
          <p:cNvSpPr txBox="1"/>
          <p:nvPr/>
        </p:nvSpPr>
        <p:spPr>
          <a:xfrm>
            <a:off x="881379" y="6508749"/>
            <a:ext cx="61097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u="sng">
                <a:hlinkClick r:id="rId8" invalidUrl="" action="" tgtFrame="" tooltip="" history="1" highlightClick="0" endSnd="0"/>
              </a:defRPr>
            </a:lvl1pPr>
          </a:lstStyle>
          <a:p>
            <a:pPr>
              <a:defRPr u="none"/>
            </a:pPr>
            <a:r>
              <a:rPr u="sng">
                <a:hlinkClick r:id="rId8" invalidUrl="" action="" tgtFrame="" tooltip="" history="1" highlightClick="0" endSnd="0"/>
              </a:rPr>
              <a:t>https://en.wikipedia.org/wiki/Network_switch</a:t>
            </a:r>
          </a:p>
        </p:txBody>
      </p:sp>
      <p:sp>
        <p:nvSpPr>
          <p:cNvPr id="387" name="#learnabout"/>
          <p:cNvSpPr txBox="1"/>
          <p:nvPr/>
        </p:nvSpPr>
        <p:spPr>
          <a:xfrm>
            <a:off x="4779352" y="730249"/>
            <a:ext cx="344609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#learnabout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Hálózati topológiák"/>
          <p:cNvSpPr txBox="1"/>
          <p:nvPr>
            <p:ph type="title"/>
          </p:nvPr>
        </p:nvSpPr>
        <p:spPr>
          <a:prstGeom prst="rect">
            <a:avLst/>
          </a:prstGeom>
        </p:spPr>
        <p:txBody>
          <a:bodyPr/>
          <a:lstStyle/>
          <a:p>
            <a:pPr/>
            <a:r>
              <a:t>Hálózati topológiák</a:t>
            </a:r>
          </a:p>
        </p:txBody>
      </p:sp>
      <p:pic>
        <p:nvPicPr>
          <p:cNvPr id="132" name="527px-BusNetwork.svg.png" descr="527px-BusNetwork.svg.png"/>
          <p:cNvPicPr>
            <a:picLocks noChangeAspect="1"/>
          </p:cNvPicPr>
          <p:nvPr/>
        </p:nvPicPr>
        <p:blipFill>
          <a:blip r:embed="rId3">
            <a:extLst/>
          </a:blip>
          <a:stretch>
            <a:fillRect/>
          </a:stretch>
        </p:blipFill>
        <p:spPr>
          <a:xfrm>
            <a:off x="8273801" y="3089914"/>
            <a:ext cx="2853004" cy="2760972"/>
          </a:xfrm>
          <a:prstGeom prst="rect">
            <a:avLst/>
          </a:prstGeom>
          <a:ln w="12700">
            <a:miter lim="400000"/>
          </a:ln>
        </p:spPr>
      </p:pic>
      <p:pic>
        <p:nvPicPr>
          <p:cNvPr id="133" name="527px-StarNetwork.svg.png" descr="527px-StarNetwork.svg.png"/>
          <p:cNvPicPr>
            <a:picLocks noChangeAspect="1"/>
          </p:cNvPicPr>
          <p:nvPr/>
        </p:nvPicPr>
        <p:blipFill>
          <a:blip r:embed="rId4">
            <a:extLst/>
          </a:blip>
          <a:stretch>
            <a:fillRect/>
          </a:stretch>
        </p:blipFill>
        <p:spPr>
          <a:xfrm>
            <a:off x="7441531" y="6337300"/>
            <a:ext cx="2740670" cy="2652260"/>
          </a:xfrm>
          <a:prstGeom prst="rect">
            <a:avLst/>
          </a:prstGeom>
          <a:ln w="12700">
            <a:miter lim="400000"/>
          </a:ln>
        </p:spPr>
      </p:pic>
      <p:pic>
        <p:nvPicPr>
          <p:cNvPr id="134" name="pp.png" descr="pp.png"/>
          <p:cNvPicPr>
            <a:picLocks noChangeAspect="1"/>
          </p:cNvPicPr>
          <p:nvPr/>
        </p:nvPicPr>
        <p:blipFill>
          <a:blip r:embed="rId5">
            <a:extLst/>
          </a:blip>
          <a:stretch>
            <a:fillRect/>
          </a:stretch>
        </p:blipFill>
        <p:spPr>
          <a:xfrm rot="9696544">
            <a:off x="4368572" y="2512151"/>
            <a:ext cx="2430862" cy="1511323"/>
          </a:xfrm>
          <a:prstGeom prst="rect">
            <a:avLst/>
          </a:prstGeom>
          <a:ln w="12700">
            <a:miter lim="400000"/>
          </a:ln>
        </p:spPr>
      </p:pic>
      <p:pic>
        <p:nvPicPr>
          <p:cNvPr id="135" name="10base2_terminator copy.png" descr="10base2_terminator copy.png"/>
          <p:cNvPicPr>
            <a:picLocks noChangeAspect="1"/>
          </p:cNvPicPr>
          <p:nvPr/>
        </p:nvPicPr>
        <p:blipFill>
          <a:blip r:embed="rId6">
            <a:extLst/>
          </a:blip>
          <a:stretch>
            <a:fillRect/>
          </a:stretch>
        </p:blipFill>
        <p:spPr>
          <a:xfrm rot="4944666">
            <a:off x="11329286" y="3816520"/>
            <a:ext cx="764277" cy="1307761"/>
          </a:xfrm>
          <a:prstGeom prst="rect">
            <a:avLst/>
          </a:prstGeom>
          <a:ln w="12700">
            <a:miter lim="400000"/>
          </a:ln>
        </p:spPr>
      </p:pic>
      <p:pic>
        <p:nvPicPr>
          <p:cNvPr id="136" name="330px-RingNetwork.svg.png" descr="330px-RingNetwork.svg.png"/>
          <p:cNvPicPr>
            <a:picLocks noChangeAspect="1"/>
          </p:cNvPicPr>
          <p:nvPr/>
        </p:nvPicPr>
        <p:blipFill>
          <a:blip r:embed="rId7">
            <a:extLst/>
          </a:blip>
          <a:stretch>
            <a:fillRect/>
          </a:stretch>
        </p:blipFill>
        <p:spPr>
          <a:xfrm>
            <a:off x="4376170" y="4426970"/>
            <a:ext cx="2743718" cy="2652260"/>
          </a:xfrm>
          <a:prstGeom prst="rect">
            <a:avLst/>
          </a:prstGeom>
          <a:ln w="12700">
            <a:miter lim="400000"/>
          </a:ln>
        </p:spPr>
      </p:pic>
      <p:pic>
        <p:nvPicPr>
          <p:cNvPr id="137" name="330px-NetworkTopology-FullyConnected.png" descr="330px-NetworkTopology-FullyConnected.png"/>
          <p:cNvPicPr>
            <a:picLocks noChangeAspect="1"/>
          </p:cNvPicPr>
          <p:nvPr/>
        </p:nvPicPr>
        <p:blipFill>
          <a:blip r:embed="rId8">
            <a:extLst/>
          </a:blip>
          <a:stretch>
            <a:fillRect/>
          </a:stretch>
        </p:blipFill>
        <p:spPr>
          <a:xfrm>
            <a:off x="1315494" y="6209633"/>
            <a:ext cx="3156269" cy="2907594"/>
          </a:xfrm>
          <a:prstGeom prst="rect">
            <a:avLst/>
          </a:prstGeom>
          <a:ln w="12700">
            <a:miter lim="400000"/>
          </a:ln>
        </p:spPr>
      </p:pic>
      <p:pic>
        <p:nvPicPr>
          <p:cNvPr id="138" name="3e86e867a928d394c6e126bd725883de.png" descr="3e86e867a928d394c6e126bd725883de.png"/>
          <p:cNvPicPr>
            <a:picLocks noChangeAspect="1"/>
          </p:cNvPicPr>
          <p:nvPr/>
        </p:nvPicPr>
        <p:blipFill>
          <a:blip r:embed="rId9">
            <a:extLst/>
          </a:blip>
          <a:stretch>
            <a:fillRect/>
          </a:stretch>
        </p:blipFill>
        <p:spPr>
          <a:xfrm>
            <a:off x="910714" y="5271113"/>
            <a:ext cx="2578066" cy="963973"/>
          </a:xfrm>
          <a:prstGeom prst="rect">
            <a:avLst/>
          </a:prstGeom>
          <a:ln w="12700">
            <a:miter lim="400000"/>
          </a:ln>
        </p:spPr>
      </p:pic>
      <p:pic>
        <p:nvPicPr>
          <p:cNvPr id="139" name="330px-NetworkTopology-Mesh.svg.png" descr="330px-NetworkTopology-Mesh.svg.png"/>
          <p:cNvPicPr>
            <a:picLocks noChangeAspect="1"/>
          </p:cNvPicPr>
          <p:nvPr/>
        </p:nvPicPr>
        <p:blipFill>
          <a:blip r:embed="rId10">
            <a:extLst/>
          </a:blip>
          <a:stretch>
            <a:fillRect/>
          </a:stretch>
        </p:blipFill>
        <p:spPr>
          <a:xfrm>
            <a:off x="621612" y="2444029"/>
            <a:ext cx="2974480" cy="226240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4"/>
                                        </p:tgtEl>
                                        <p:attrNameLst>
                                          <p:attrName>style.visibility</p:attrName>
                                        </p:attrNameLst>
                                      </p:cBhvr>
                                      <p:to>
                                        <p:strVal val="visible"/>
                                      </p:to>
                                    </p:set>
                                    <p:animEffect filter="dissolve" transition="in">
                                      <p:cBhvr>
                                        <p:cTn id="7" dur="199"/>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32"/>
                                        </p:tgtEl>
                                        <p:attrNameLst>
                                          <p:attrName>style.visibility</p:attrName>
                                        </p:attrNameLst>
                                      </p:cBhvr>
                                      <p:to>
                                        <p:strVal val="visible"/>
                                      </p:to>
                                    </p:set>
                                    <p:animEffect filter="dissolve" transition="in">
                                      <p:cBhvr>
                                        <p:cTn id="12" dur="199"/>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35"/>
                                        </p:tgtEl>
                                        <p:attrNameLst>
                                          <p:attrName>style.visibility</p:attrName>
                                        </p:attrNameLst>
                                      </p:cBhvr>
                                      <p:to>
                                        <p:strVal val="visible"/>
                                      </p:to>
                                    </p:set>
                                    <p:animEffect filter="dissolve" transition="in">
                                      <p:cBhvr>
                                        <p:cTn id="17" dur="199"/>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33"/>
                                        </p:tgtEl>
                                        <p:attrNameLst>
                                          <p:attrName>style.visibility</p:attrName>
                                        </p:attrNameLst>
                                      </p:cBhvr>
                                      <p:to>
                                        <p:strVal val="visible"/>
                                      </p:to>
                                    </p:set>
                                    <p:animEffect filter="dissolve" transition="in">
                                      <p:cBhvr>
                                        <p:cTn id="22" dur="199"/>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36"/>
                                        </p:tgtEl>
                                        <p:attrNameLst>
                                          <p:attrName>style.visibility</p:attrName>
                                        </p:attrNameLst>
                                      </p:cBhvr>
                                      <p:to>
                                        <p:strVal val="visible"/>
                                      </p:to>
                                    </p:set>
                                    <p:animEffect filter="dissolve" transition="in">
                                      <p:cBhvr>
                                        <p:cTn id="27" dur="199"/>
                                        <p:tgtEl>
                                          <p:spTgt spid="13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37"/>
                                        </p:tgtEl>
                                        <p:attrNameLst>
                                          <p:attrName>style.visibility</p:attrName>
                                        </p:attrNameLst>
                                      </p:cBhvr>
                                      <p:to>
                                        <p:strVal val="visible"/>
                                      </p:to>
                                    </p:set>
                                    <p:animEffect filter="dissolve" transition="in">
                                      <p:cBhvr>
                                        <p:cTn id="32" dur="199"/>
                                        <p:tgtEl>
                                          <p:spTgt spid="13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38"/>
                                        </p:tgtEl>
                                        <p:attrNameLst>
                                          <p:attrName>style.visibility</p:attrName>
                                        </p:attrNameLst>
                                      </p:cBhvr>
                                      <p:to>
                                        <p:strVal val="visible"/>
                                      </p:to>
                                    </p:set>
                                    <p:animEffect filter="dissolve" transition="in">
                                      <p:cBhvr>
                                        <p:cTn id="37" dur="199"/>
                                        <p:tgtEl>
                                          <p:spTgt spid="13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39"/>
                                        </p:tgtEl>
                                        <p:attrNameLst>
                                          <p:attrName>style.visibility</p:attrName>
                                        </p:attrNameLst>
                                      </p:cBhvr>
                                      <p:to>
                                        <p:strVal val="visible"/>
                                      </p:to>
                                    </p:set>
                                    <p:animEffect filter="dissolve" transition="in">
                                      <p:cBhvr>
                                        <p:cTn id="42" dur="199"/>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5"/>
      <p:bldP build="whole" bldLvl="1" animBg="1" rev="0" advAuto="0" spid="137" grpId="6"/>
      <p:bldP build="whole" bldLvl="1" animBg="1" rev="0" advAuto="0" spid="138" grpId="7"/>
      <p:bldP build="whole" bldLvl="1" animBg="1" rev="0" advAuto="0" spid="132" grpId="2"/>
      <p:bldP build="whole" bldLvl="1" animBg="1" rev="0" advAuto="0" spid="139" grpId="8"/>
      <p:bldP build="whole" bldLvl="1" animBg="1" rev="0" advAuto="0" spid="134" grpId="1"/>
      <p:bldP build="whole" bldLvl="1" animBg="1" rev="0" advAuto="0" spid="135" grpId="3"/>
      <p:bldP build="whole" bldLvl="1" animBg="1" rev="0" advAuto="0" spid="133" grpId="4"/>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Kábel típusok"/>
          <p:cNvSpPr txBox="1"/>
          <p:nvPr>
            <p:ph type="title"/>
          </p:nvPr>
        </p:nvSpPr>
        <p:spPr>
          <a:xfrm>
            <a:off x="952500" y="125291"/>
            <a:ext cx="11099800" cy="2159001"/>
          </a:xfrm>
          <a:prstGeom prst="rect">
            <a:avLst/>
          </a:prstGeom>
        </p:spPr>
        <p:txBody>
          <a:bodyPr/>
          <a:lstStyle/>
          <a:p>
            <a:pPr/>
            <a:r>
              <a:t>Kábel típusok</a:t>
            </a:r>
          </a:p>
        </p:txBody>
      </p:sp>
      <p:pic>
        <p:nvPicPr>
          <p:cNvPr id="144" name="cat5-wiring-layout.gif" descr="cat5-wiring-layout.gif"/>
          <p:cNvPicPr>
            <a:picLocks noChangeAspect="1"/>
          </p:cNvPicPr>
          <p:nvPr/>
        </p:nvPicPr>
        <p:blipFill>
          <a:blip r:embed="rId3">
            <a:extLst/>
          </a:blip>
          <a:stretch>
            <a:fillRect/>
          </a:stretch>
        </p:blipFill>
        <p:spPr>
          <a:xfrm>
            <a:off x="7185400" y="2322767"/>
            <a:ext cx="5084313" cy="3794405"/>
          </a:xfrm>
          <a:prstGeom prst="rect">
            <a:avLst/>
          </a:prstGeom>
          <a:ln w="12700">
            <a:miter lim="400000"/>
          </a:ln>
        </p:spPr>
      </p:pic>
      <p:pic>
        <p:nvPicPr>
          <p:cNvPr id="145" name="UTP-Patch-Cable.jpg" descr="UTP-Patch-Cable.jpg"/>
          <p:cNvPicPr>
            <a:picLocks noChangeAspect="1"/>
          </p:cNvPicPr>
          <p:nvPr/>
        </p:nvPicPr>
        <p:blipFill>
          <a:blip r:embed="rId4">
            <a:extLst/>
          </a:blip>
          <a:stretch>
            <a:fillRect/>
          </a:stretch>
        </p:blipFill>
        <p:spPr>
          <a:xfrm>
            <a:off x="671419" y="3132945"/>
            <a:ext cx="6202308" cy="3487710"/>
          </a:xfrm>
          <a:prstGeom prst="rect">
            <a:avLst/>
          </a:prstGeom>
          <a:ln w="12700">
            <a:miter lim="400000"/>
          </a:ln>
        </p:spPr>
      </p:pic>
      <p:pic>
        <p:nvPicPr>
          <p:cNvPr id="146" name="maxresdefault.jpg" descr="maxresdefault.jpg"/>
          <p:cNvPicPr>
            <a:picLocks noChangeAspect="1"/>
          </p:cNvPicPr>
          <p:nvPr/>
        </p:nvPicPr>
        <p:blipFill>
          <a:blip r:embed="rId5">
            <a:extLst/>
          </a:blip>
          <a:stretch>
            <a:fillRect/>
          </a:stretch>
        </p:blipFill>
        <p:spPr>
          <a:xfrm>
            <a:off x="1479788" y="6507849"/>
            <a:ext cx="5084313" cy="2859926"/>
          </a:xfrm>
          <a:prstGeom prst="rect">
            <a:avLst/>
          </a:prstGeom>
          <a:ln w="12700">
            <a:miter lim="400000"/>
          </a:ln>
        </p:spPr>
      </p:pic>
      <p:sp>
        <p:nvSpPr>
          <p:cNvPr id="147" name="Auto MDI-X"/>
          <p:cNvSpPr txBox="1"/>
          <p:nvPr/>
        </p:nvSpPr>
        <p:spPr>
          <a:xfrm>
            <a:off x="8438779" y="8375744"/>
            <a:ext cx="25775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Auto MDI-X</a:t>
            </a:r>
          </a:p>
        </p:txBody>
      </p:sp>
      <p:sp>
        <p:nvSpPr>
          <p:cNvPr id="148" name="Kereszt kábel"/>
          <p:cNvSpPr txBox="1"/>
          <p:nvPr/>
        </p:nvSpPr>
        <p:spPr>
          <a:xfrm>
            <a:off x="10149690" y="6437676"/>
            <a:ext cx="2281683"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Kereszt kábel</a:t>
            </a:r>
          </a:p>
        </p:txBody>
      </p:sp>
      <p:sp>
        <p:nvSpPr>
          <p:cNvPr id="149" name="Patch Kábel"/>
          <p:cNvSpPr txBox="1"/>
          <p:nvPr/>
        </p:nvSpPr>
        <p:spPr>
          <a:xfrm>
            <a:off x="7296680" y="6405926"/>
            <a:ext cx="2120431"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vl1pPr>
          </a:lstStyle>
          <a:p>
            <a:pPr/>
            <a:r>
              <a:t>Patch Kábel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6"/>
                                        </p:tgtEl>
                                        <p:attrNameLst>
                                          <p:attrName>style.visibility</p:attrName>
                                        </p:attrNameLst>
                                      </p:cBhvr>
                                      <p:to>
                                        <p:strVal val="visible"/>
                                      </p:to>
                                    </p:set>
                                    <p:animEffect filter="dissolve" transition="in">
                                      <p:cBhvr>
                                        <p:cTn id="7" dur="3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44"/>
                                        </p:tgtEl>
                                        <p:attrNameLst>
                                          <p:attrName>style.visibility</p:attrName>
                                        </p:attrNameLst>
                                      </p:cBhvr>
                                      <p:to>
                                        <p:strVal val="visible"/>
                                      </p:to>
                                    </p:set>
                                    <p:animEffect filter="dissolve" transition="in">
                                      <p:cBhvr>
                                        <p:cTn id="12" dur="3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49"/>
                                        </p:tgtEl>
                                        <p:attrNameLst>
                                          <p:attrName>style.visibility</p:attrName>
                                        </p:attrNameLst>
                                      </p:cBhvr>
                                      <p:to>
                                        <p:strVal val="visible"/>
                                      </p:to>
                                    </p:set>
                                    <p:animEffect filter="dissolve" transition="in">
                                      <p:cBhvr>
                                        <p:cTn id="17" dur="199"/>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48"/>
                                        </p:tgtEl>
                                        <p:attrNameLst>
                                          <p:attrName>style.visibility</p:attrName>
                                        </p:attrNameLst>
                                      </p:cBhvr>
                                      <p:to>
                                        <p:strVal val="visible"/>
                                      </p:to>
                                    </p:set>
                                    <p:animEffect filter="dissolve" transition="in">
                                      <p:cBhvr>
                                        <p:cTn id="22" dur="199"/>
                                        <p:tgtEl>
                                          <p:spTgt spid="14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47"/>
                                        </p:tgtEl>
                                        <p:attrNameLst>
                                          <p:attrName>style.visibility</p:attrName>
                                        </p:attrNameLst>
                                      </p:cBhvr>
                                      <p:to>
                                        <p:strVal val="visible"/>
                                      </p:to>
                                    </p:set>
                                    <p:animEffect filter="dissolve" transition="in">
                                      <p:cBhvr>
                                        <p:cTn id="27" dur="3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2"/>
      <p:bldP build="whole" bldLvl="1" animBg="1" rev="0" advAuto="0" spid="149" grpId="3"/>
      <p:bldP build="whole" bldLvl="1" animBg="1" rev="0" advAuto="0" spid="148" grpId="4"/>
      <p:bldP build="whole" bldLvl="1" animBg="1" rev="0" advAuto="0" spid="146" grpId="1"/>
      <p:bldP build="whole" bldLvl="1" animBg="1" rev="0" advAuto="0" spid="147" grpId="5"/>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kabelek.png" descr="kabelek.png"/>
          <p:cNvPicPr>
            <a:picLocks noChangeAspect="1"/>
          </p:cNvPicPr>
          <p:nvPr/>
        </p:nvPicPr>
        <p:blipFill>
          <a:blip r:embed="rId3">
            <a:extLst/>
          </a:blip>
          <a:stretch>
            <a:fillRect/>
          </a:stretch>
        </p:blipFill>
        <p:spPr>
          <a:xfrm>
            <a:off x="1124861" y="1642615"/>
            <a:ext cx="11772461" cy="545925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OSI - Open Systems Interconnection"/>
          <p:cNvSpPr txBox="1"/>
          <p:nvPr>
            <p:ph type="title"/>
          </p:nvPr>
        </p:nvSpPr>
        <p:spPr>
          <a:prstGeom prst="rect">
            <a:avLst/>
          </a:prstGeom>
        </p:spPr>
        <p:txBody>
          <a:bodyPr/>
          <a:lstStyle>
            <a:lvl1pPr defTabSz="490727">
              <a:defRPr sz="6719"/>
            </a:lvl1pPr>
          </a:lstStyle>
          <a:p>
            <a:pPr/>
            <a:r>
              <a:t>OSI - Open Systems Interconnection</a:t>
            </a:r>
          </a:p>
        </p:txBody>
      </p:sp>
      <p:graphicFrame>
        <p:nvGraphicFramePr>
          <p:cNvPr id="158" name="Table"/>
          <p:cNvGraphicFramePr/>
          <p:nvPr/>
        </p:nvGraphicFramePr>
        <p:xfrm>
          <a:off x="1293527" y="2738686"/>
          <a:ext cx="3506654" cy="663407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3493952"/>
              </a:tblGrid>
              <a:tr h="945909">
                <a:tc>
                  <a:txBody>
                    <a:bodyPr/>
                    <a:lstStyle/>
                    <a:p>
                      <a:pPr algn="l" defTabSz="914400"/>
                      <a:r>
                        <a:rPr sz="2600"/>
                        <a:t>7. Application</a:t>
                      </a:r>
                    </a:p>
                  </a:txBody>
                  <a:tcPr marL="50800" marR="50800" marT="50800" marB="50800" anchor="ctr" anchorCtr="0" horzOverflow="overflow"/>
                </a:tc>
              </a:tr>
              <a:tr h="945909">
                <a:tc>
                  <a:txBody>
                    <a:bodyPr/>
                    <a:lstStyle/>
                    <a:p>
                      <a:pPr algn="l" defTabSz="914400"/>
                      <a:r>
                        <a:rPr sz="2600"/>
                        <a:t>6. Presentation</a:t>
                      </a:r>
                    </a:p>
                  </a:txBody>
                  <a:tcPr marL="50800" marR="50800" marT="50800" marB="50800" anchor="ctr" anchorCtr="0" horzOverflow="overflow"/>
                </a:tc>
              </a:tr>
              <a:tr h="945909">
                <a:tc>
                  <a:txBody>
                    <a:bodyPr/>
                    <a:lstStyle/>
                    <a:p>
                      <a:pPr algn="l" defTabSz="914400"/>
                      <a:r>
                        <a:rPr sz="2600"/>
                        <a:t>5. Session</a:t>
                      </a:r>
                    </a:p>
                  </a:txBody>
                  <a:tcPr marL="50800" marR="50800" marT="50800" marB="50800" anchor="ctr" anchorCtr="0" horzOverflow="overflow"/>
                </a:tc>
              </a:tr>
              <a:tr h="945909">
                <a:tc>
                  <a:txBody>
                    <a:bodyPr/>
                    <a:lstStyle/>
                    <a:p>
                      <a:pPr algn="l" defTabSz="914400"/>
                      <a:r>
                        <a:rPr sz="2600"/>
                        <a:t>4. Transport</a:t>
                      </a:r>
                    </a:p>
                  </a:txBody>
                  <a:tcPr marL="50800" marR="50800" marT="50800" marB="50800" anchor="ctr" anchorCtr="0" horzOverflow="overflow"/>
                </a:tc>
              </a:tr>
              <a:tr h="945909">
                <a:tc>
                  <a:txBody>
                    <a:bodyPr/>
                    <a:lstStyle/>
                    <a:p>
                      <a:pPr algn="l" defTabSz="914400"/>
                      <a:r>
                        <a:rPr sz="2600"/>
                        <a:t>3. Network</a:t>
                      </a:r>
                    </a:p>
                  </a:txBody>
                  <a:tcPr marL="50800" marR="50800" marT="50800" marB="50800" anchor="ctr" anchorCtr="0" horzOverflow="overflow"/>
                </a:tc>
              </a:tr>
              <a:tr h="945909">
                <a:tc>
                  <a:txBody>
                    <a:bodyPr/>
                    <a:lstStyle/>
                    <a:p>
                      <a:pPr algn="l" defTabSz="914400"/>
                      <a:r>
                        <a:rPr sz="2600"/>
                        <a:t>2. Data Link</a:t>
                      </a:r>
                    </a:p>
                  </a:txBody>
                  <a:tcPr marL="50800" marR="50800" marT="50800" marB="50800" anchor="ctr" anchorCtr="0" horzOverflow="overflow"/>
                </a:tc>
              </a:tr>
              <a:tr h="945909">
                <a:tc>
                  <a:txBody>
                    <a:bodyPr/>
                    <a:lstStyle/>
                    <a:p>
                      <a:pPr algn="l" defTabSz="914400"/>
                      <a:r>
                        <a:rPr sz="2600"/>
                        <a:t>1. Physical</a:t>
                      </a:r>
                    </a:p>
                  </a:txBody>
                  <a:tcPr marL="50800" marR="50800" marT="50800" marB="50800" anchor="ctr" anchorCtr="0" horzOverflow="overflow"/>
                </a:tc>
              </a:tr>
            </a:tbl>
          </a:graphicData>
        </a:graphic>
      </p:graphicFrame>
      <p:sp>
        <p:nvSpPr>
          <p:cNvPr id="159" name="Please"/>
          <p:cNvSpPr txBox="1"/>
          <p:nvPr/>
        </p:nvSpPr>
        <p:spPr>
          <a:xfrm>
            <a:off x="5290702" y="8664577"/>
            <a:ext cx="1511958"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P</a:t>
            </a:r>
            <a:r>
              <a:t>lease</a:t>
            </a:r>
          </a:p>
        </p:txBody>
      </p:sp>
      <p:sp>
        <p:nvSpPr>
          <p:cNvPr id="160" name="Do"/>
          <p:cNvSpPr txBox="1"/>
          <p:nvPr/>
        </p:nvSpPr>
        <p:spPr>
          <a:xfrm>
            <a:off x="5303464" y="7611558"/>
            <a:ext cx="698680"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D</a:t>
            </a:r>
            <a:r>
              <a:rPr b="0">
                <a:latin typeface="+mn-lt"/>
                <a:ea typeface="+mn-ea"/>
                <a:cs typeface="+mn-cs"/>
                <a:sym typeface="Helvetica Light"/>
              </a:rPr>
              <a:t>o</a:t>
            </a:r>
          </a:p>
        </p:txBody>
      </p:sp>
      <p:sp>
        <p:nvSpPr>
          <p:cNvPr id="161" name="Not"/>
          <p:cNvSpPr txBox="1"/>
          <p:nvPr/>
        </p:nvSpPr>
        <p:spPr>
          <a:xfrm>
            <a:off x="5303464" y="6596638"/>
            <a:ext cx="825781"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N</a:t>
            </a:r>
            <a:r>
              <a:t>ot</a:t>
            </a:r>
          </a:p>
        </p:txBody>
      </p:sp>
      <p:sp>
        <p:nvSpPr>
          <p:cNvPr id="162" name="Tell"/>
          <p:cNvSpPr txBox="1"/>
          <p:nvPr/>
        </p:nvSpPr>
        <p:spPr>
          <a:xfrm>
            <a:off x="5265591" y="5738217"/>
            <a:ext cx="850777"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T</a:t>
            </a:r>
            <a:r>
              <a:t>ell</a:t>
            </a:r>
          </a:p>
        </p:txBody>
      </p:sp>
      <p:sp>
        <p:nvSpPr>
          <p:cNvPr id="163" name="Sales"/>
          <p:cNvSpPr txBox="1"/>
          <p:nvPr/>
        </p:nvSpPr>
        <p:spPr>
          <a:xfrm>
            <a:off x="5290702" y="4796377"/>
            <a:ext cx="1257755"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S</a:t>
            </a:r>
            <a:r>
              <a:t>ales</a:t>
            </a:r>
          </a:p>
        </p:txBody>
      </p:sp>
      <p:sp>
        <p:nvSpPr>
          <p:cNvPr id="164" name="People"/>
          <p:cNvSpPr txBox="1"/>
          <p:nvPr/>
        </p:nvSpPr>
        <p:spPr>
          <a:xfrm>
            <a:off x="5290703" y="3864877"/>
            <a:ext cx="1562707"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P</a:t>
            </a:r>
            <a:r>
              <a:t>eople</a:t>
            </a:r>
          </a:p>
        </p:txBody>
      </p:sp>
      <p:sp>
        <p:nvSpPr>
          <p:cNvPr id="165" name="Anything"/>
          <p:cNvSpPr txBox="1"/>
          <p:nvPr/>
        </p:nvSpPr>
        <p:spPr>
          <a:xfrm>
            <a:off x="5290891" y="2811858"/>
            <a:ext cx="1943635"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A</a:t>
            </a:r>
            <a:r>
              <a:t>nything</a:t>
            </a:r>
          </a:p>
        </p:txBody>
      </p:sp>
      <p:sp>
        <p:nvSpPr>
          <p:cNvPr id="166" name="All"/>
          <p:cNvSpPr txBox="1"/>
          <p:nvPr/>
        </p:nvSpPr>
        <p:spPr>
          <a:xfrm>
            <a:off x="8352461" y="2912212"/>
            <a:ext cx="647473"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A</a:t>
            </a:r>
            <a:r>
              <a:t>ll</a:t>
            </a:r>
          </a:p>
        </p:txBody>
      </p:sp>
      <p:sp>
        <p:nvSpPr>
          <p:cNvPr id="167" name="Presidents"/>
          <p:cNvSpPr txBox="1"/>
          <p:nvPr/>
        </p:nvSpPr>
        <p:spPr>
          <a:xfrm>
            <a:off x="8352461" y="3806377"/>
            <a:ext cx="2291027"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P</a:t>
            </a:r>
            <a:r>
              <a:t>residents</a:t>
            </a:r>
          </a:p>
        </p:txBody>
      </p:sp>
      <p:sp>
        <p:nvSpPr>
          <p:cNvPr id="168" name="Say"/>
          <p:cNvSpPr txBox="1"/>
          <p:nvPr/>
        </p:nvSpPr>
        <p:spPr>
          <a:xfrm>
            <a:off x="8352461" y="4675142"/>
            <a:ext cx="902053"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S</a:t>
            </a:r>
            <a:r>
              <a:t>ay</a:t>
            </a:r>
          </a:p>
        </p:txBody>
      </p:sp>
      <p:sp>
        <p:nvSpPr>
          <p:cNvPr id="169" name="They"/>
          <p:cNvSpPr txBox="1"/>
          <p:nvPr/>
        </p:nvSpPr>
        <p:spPr>
          <a:xfrm>
            <a:off x="8352461" y="5717070"/>
            <a:ext cx="1130583"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T</a:t>
            </a:r>
            <a:r>
              <a:t>hey</a:t>
            </a:r>
          </a:p>
        </p:txBody>
      </p:sp>
      <p:sp>
        <p:nvSpPr>
          <p:cNvPr id="170" name="Never"/>
          <p:cNvSpPr txBox="1"/>
          <p:nvPr/>
        </p:nvSpPr>
        <p:spPr>
          <a:xfrm>
            <a:off x="8352461" y="6581583"/>
            <a:ext cx="1333730"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N</a:t>
            </a:r>
            <a:r>
              <a:t>ever</a:t>
            </a:r>
          </a:p>
        </p:txBody>
      </p:sp>
      <p:sp>
        <p:nvSpPr>
          <p:cNvPr id="171" name="Did"/>
          <p:cNvSpPr txBox="1"/>
          <p:nvPr/>
        </p:nvSpPr>
        <p:spPr>
          <a:xfrm>
            <a:off x="8352461" y="7640463"/>
            <a:ext cx="825324"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D</a:t>
            </a:r>
            <a:r>
              <a:t>id</a:t>
            </a:r>
          </a:p>
        </p:txBody>
      </p:sp>
      <p:sp>
        <p:nvSpPr>
          <p:cNvPr id="172" name="Pot"/>
          <p:cNvSpPr txBox="1"/>
          <p:nvPr/>
        </p:nvSpPr>
        <p:spPr>
          <a:xfrm>
            <a:off x="8352461" y="8640423"/>
            <a:ext cx="800555"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P</a:t>
            </a:r>
            <a:r>
              <a:t>ot</a:t>
            </a:r>
          </a:p>
        </p:txBody>
      </p:sp>
      <p:sp>
        <p:nvSpPr>
          <p:cNvPr id="173" name="Line"/>
          <p:cNvSpPr/>
          <p:nvPr/>
        </p:nvSpPr>
        <p:spPr>
          <a:xfrm flipV="1">
            <a:off x="5048647" y="8708933"/>
            <a:ext cx="1" cy="58644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74" name="Line"/>
          <p:cNvSpPr/>
          <p:nvPr/>
        </p:nvSpPr>
        <p:spPr>
          <a:xfrm>
            <a:off x="7939259" y="2942843"/>
            <a:ext cx="1" cy="586446"/>
          </a:xfrm>
          <a:prstGeom prst="line">
            <a:avLst/>
          </a:prstGeom>
          <a:ln w="25400">
            <a:solidFill>
              <a:srgbClr val="000000"/>
            </a:solidFill>
            <a:miter lim="400000"/>
            <a:tailEnd type="triangle"/>
          </a:ln>
        </p:spPr>
        <p:txBody>
          <a:bodyPr lIns="50800" tIns="50800" rIns="50800" bIns="50800" anchor="ctr"/>
          <a:lstStyle/>
          <a:p>
            <a:pPr>
              <a:defRPr sz="24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dissolve" transition="in">
                                      <p:cBhvr>
                                        <p:cTn id="7" dur="199"/>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9"/>
                                        </p:tgtEl>
                                        <p:attrNameLst>
                                          <p:attrName>style.visibility</p:attrName>
                                        </p:attrNameLst>
                                      </p:cBhvr>
                                      <p:to>
                                        <p:strVal val="visible"/>
                                      </p:to>
                                    </p:set>
                                    <p:animEffect filter="dissolve" transition="in">
                                      <p:cBhvr>
                                        <p:cTn id="12" dur="600"/>
                                        <p:tgtEl>
                                          <p:spTgt spid="159"/>
                                        </p:tgtEl>
                                      </p:cBhvr>
                                    </p:animEffect>
                                  </p:childTnLst>
                                </p:cTn>
                              </p:par>
                            </p:childTnLst>
                          </p:cTn>
                        </p:par>
                        <p:par>
                          <p:cTn id="13" fill="hold">
                            <p:stCondLst>
                              <p:cond delay="600"/>
                            </p:stCondLst>
                            <p:childTnLst>
                              <p:par>
                                <p:cTn id="14" presetClass="entr" nodeType="afterEffect" presetID="9" grpId="3" fill="hold">
                                  <p:stCondLst>
                                    <p:cond delay="0"/>
                                  </p:stCondLst>
                                  <p:iterate type="el" backwards="0">
                                    <p:tmAbs val="0"/>
                                  </p:iterate>
                                  <p:childTnLst>
                                    <p:set>
                                      <p:cBhvr>
                                        <p:cTn id="15" fill="hold"/>
                                        <p:tgtEl>
                                          <p:spTgt spid="160"/>
                                        </p:tgtEl>
                                        <p:attrNameLst>
                                          <p:attrName>style.visibility</p:attrName>
                                        </p:attrNameLst>
                                      </p:cBhvr>
                                      <p:to>
                                        <p:strVal val="visible"/>
                                      </p:to>
                                    </p:set>
                                    <p:animEffect filter="dissolve" transition="in">
                                      <p:cBhvr>
                                        <p:cTn id="16" dur="600"/>
                                        <p:tgtEl>
                                          <p:spTgt spid="160"/>
                                        </p:tgtEl>
                                      </p:cBhvr>
                                    </p:animEffect>
                                  </p:childTnLst>
                                </p:cTn>
                              </p:par>
                            </p:childTnLst>
                          </p:cTn>
                        </p:par>
                        <p:par>
                          <p:cTn id="17" fill="hold">
                            <p:stCondLst>
                              <p:cond delay="1200"/>
                            </p:stCondLst>
                            <p:childTnLst>
                              <p:par>
                                <p:cTn id="18" presetClass="entr" nodeType="afterEffect" presetID="9" grpId="4" fill="hold">
                                  <p:stCondLst>
                                    <p:cond delay="0"/>
                                  </p:stCondLst>
                                  <p:iterate type="el" backwards="0">
                                    <p:tmAbs val="0"/>
                                  </p:iterate>
                                  <p:childTnLst>
                                    <p:set>
                                      <p:cBhvr>
                                        <p:cTn id="19" fill="hold"/>
                                        <p:tgtEl>
                                          <p:spTgt spid="161"/>
                                        </p:tgtEl>
                                        <p:attrNameLst>
                                          <p:attrName>style.visibility</p:attrName>
                                        </p:attrNameLst>
                                      </p:cBhvr>
                                      <p:to>
                                        <p:strVal val="visible"/>
                                      </p:to>
                                    </p:set>
                                    <p:animEffect filter="dissolve" transition="in">
                                      <p:cBhvr>
                                        <p:cTn id="20" dur="600"/>
                                        <p:tgtEl>
                                          <p:spTgt spid="161"/>
                                        </p:tgtEl>
                                      </p:cBhvr>
                                    </p:animEffect>
                                  </p:childTnLst>
                                </p:cTn>
                              </p:par>
                            </p:childTnLst>
                          </p:cTn>
                        </p:par>
                        <p:par>
                          <p:cTn id="21" fill="hold">
                            <p:stCondLst>
                              <p:cond delay="1800"/>
                            </p:stCondLst>
                            <p:childTnLst>
                              <p:par>
                                <p:cTn id="22" presetClass="entr" nodeType="afterEffect" presetID="9" grpId="5" fill="hold">
                                  <p:stCondLst>
                                    <p:cond delay="0"/>
                                  </p:stCondLst>
                                  <p:iterate type="el" backwards="0">
                                    <p:tmAbs val="0"/>
                                  </p:iterate>
                                  <p:childTnLst>
                                    <p:set>
                                      <p:cBhvr>
                                        <p:cTn id="23" fill="hold"/>
                                        <p:tgtEl>
                                          <p:spTgt spid="162"/>
                                        </p:tgtEl>
                                        <p:attrNameLst>
                                          <p:attrName>style.visibility</p:attrName>
                                        </p:attrNameLst>
                                      </p:cBhvr>
                                      <p:to>
                                        <p:strVal val="visible"/>
                                      </p:to>
                                    </p:set>
                                    <p:animEffect filter="dissolve" transition="in">
                                      <p:cBhvr>
                                        <p:cTn id="24" dur="600"/>
                                        <p:tgtEl>
                                          <p:spTgt spid="162"/>
                                        </p:tgtEl>
                                      </p:cBhvr>
                                    </p:animEffect>
                                  </p:childTnLst>
                                </p:cTn>
                              </p:par>
                            </p:childTnLst>
                          </p:cTn>
                        </p:par>
                        <p:par>
                          <p:cTn id="25" fill="hold">
                            <p:stCondLst>
                              <p:cond delay="2400"/>
                            </p:stCondLst>
                            <p:childTnLst>
                              <p:par>
                                <p:cTn id="26" presetClass="entr" nodeType="afterEffect" presetID="9" grpId="6" fill="hold">
                                  <p:stCondLst>
                                    <p:cond delay="0"/>
                                  </p:stCondLst>
                                  <p:iterate type="el" backwards="0">
                                    <p:tmAbs val="0"/>
                                  </p:iterate>
                                  <p:childTnLst>
                                    <p:set>
                                      <p:cBhvr>
                                        <p:cTn id="27" fill="hold"/>
                                        <p:tgtEl>
                                          <p:spTgt spid="163"/>
                                        </p:tgtEl>
                                        <p:attrNameLst>
                                          <p:attrName>style.visibility</p:attrName>
                                        </p:attrNameLst>
                                      </p:cBhvr>
                                      <p:to>
                                        <p:strVal val="visible"/>
                                      </p:to>
                                    </p:set>
                                    <p:animEffect filter="dissolve" transition="in">
                                      <p:cBhvr>
                                        <p:cTn id="28" dur="600"/>
                                        <p:tgtEl>
                                          <p:spTgt spid="163"/>
                                        </p:tgtEl>
                                      </p:cBhvr>
                                    </p:animEffect>
                                  </p:childTnLst>
                                </p:cTn>
                              </p:par>
                            </p:childTnLst>
                          </p:cTn>
                        </p:par>
                        <p:par>
                          <p:cTn id="29" fill="hold">
                            <p:stCondLst>
                              <p:cond delay="3000"/>
                            </p:stCondLst>
                            <p:childTnLst>
                              <p:par>
                                <p:cTn id="30" presetClass="entr" nodeType="afterEffect" presetID="9" grpId="7" fill="hold">
                                  <p:stCondLst>
                                    <p:cond delay="0"/>
                                  </p:stCondLst>
                                  <p:iterate type="el" backwards="0">
                                    <p:tmAbs val="0"/>
                                  </p:iterate>
                                  <p:childTnLst>
                                    <p:set>
                                      <p:cBhvr>
                                        <p:cTn id="31" fill="hold"/>
                                        <p:tgtEl>
                                          <p:spTgt spid="164"/>
                                        </p:tgtEl>
                                        <p:attrNameLst>
                                          <p:attrName>style.visibility</p:attrName>
                                        </p:attrNameLst>
                                      </p:cBhvr>
                                      <p:to>
                                        <p:strVal val="visible"/>
                                      </p:to>
                                    </p:set>
                                    <p:animEffect filter="dissolve" transition="in">
                                      <p:cBhvr>
                                        <p:cTn id="32" dur="600"/>
                                        <p:tgtEl>
                                          <p:spTgt spid="164"/>
                                        </p:tgtEl>
                                      </p:cBhvr>
                                    </p:animEffect>
                                  </p:childTnLst>
                                </p:cTn>
                              </p:par>
                            </p:childTnLst>
                          </p:cTn>
                        </p:par>
                        <p:par>
                          <p:cTn id="33" fill="hold">
                            <p:stCondLst>
                              <p:cond delay="3600"/>
                            </p:stCondLst>
                            <p:childTnLst>
                              <p:par>
                                <p:cTn id="34" presetClass="entr" nodeType="afterEffect" presetID="9" grpId="8" fill="hold">
                                  <p:stCondLst>
                                    <p:cond delay="0"/>
                                  </p:stCondLst>
                                  <p:iterate type="el" backwards="0">
                                    <p:tmAbs val="0"/>
                                  </p:iterate>
                                  <p:childTnLst>
                                    <p:set>
                                      <p:cBhvr>
                                        <p:cTn id="35" fill="hold"/>
                                        <p:tgtEl>
                                          <p:spTgt spid="165"/>
                                        </p:tgtEl>
                                        <p:attrNameLst>
                                          <p:attrName>style.visibility</p:attrName>
                                        </p:attrNameLst>
                                      </p:cBhvr>
                                      <p:to>
                                        <p:strVal val="visible"/>
                                      </p:to>
                                    </p:set>
                                    <p:animEffect filter="dissolve" transition="in">
                                      <p:cBhvr>
                                        <p:cTn id="36" dur="600"/>
                                        <p:tgtEl>
                                          <p:spTgt spid="165"/>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9" fill="hold">
                                  <p:stCondLst>
                                    <p:cond delay="0"/>
                                  </p:stCondLst>
                                  <p:iterate type="el" backwards="0">
                                    <p:tmAbs val="0"/>
                                  </p:iterate>
                                  <p:childTnLst>
                                    <p:set>
                                      <p:cBhvr>
                                        <p:cTn id="40" fill="hold"/>
                                        <p:tgtEl>
                                          <p:spTgt spid="166"/>
                                        </p:tgtEl>
                                        <p:attrNameLst>
                                          <p:attrName>style.visibility</p:attrName>
                                        </p:attrNameLst>
                                      </p:cBhvr>
                                      <p:to>
                                        <p:strVal val="visible"/>
                                      </p:to>
                                    </p:set>
                                    <p:animEffect filter="dissolve" transition="in">
                                      <p:cBhvr>
                                        <p:cTn id="41" dur="600"/>
                                        <p:tgtEl>
                                          <p:spTgt spid="166"/>
                                        </p:tgtEl>
                                      </p:cBhvr>
                                    </p:animEffect>
                                  </p:childTnLst>
                                </p:cTn>
                              </p:par>
                            </p:childTnLst>
                          </p:cTn>
                        </p:par>
                        <p:par>
                          <p:cTn id="42" fill="hold">
                            <p:stCondLst>
                              <p:cond delay="600"/>
                            </p:stCondLst>
                            <p:childTnLst>
                              <p:par>
                                <p:cTn id="43" presetClass="entr" nodeType="afterEffect" presetID="9" grpId="10" fill="hold">
                                  <p:stCondLst>
                                    <p:cond delay="0"/>
                                  </p:stCondLst>
                                  <p:iterate type="el" backwards="0">
                                    <p:tmAbs val="0"/>
                                  </p:iterate>
                                  <p:childTnLst>
                                    <p:set>
                                      <p:cBhvr>
                                        <p:cTn id="44" fill="hold"/>
                                        <p:tgtEl>
                                          <p:spTgt spid="167"/>
                                        </p:tgtEl>
                                        <p:attrNameLst>
                                          <p:attrName>style.visibility</p:attrName>
                                        </p:attrNameLst>
                                      </p:cBhvr>
                                      <p:to>
                                        <p:strVal val="visible"/>
                                      </p:to>
                                    </p:set>
                                    <p:animEffect filter="dissolve" transition="in">
                                      <p:cBhvr>
                                        <p:cTn id="45" dur="600"/>
                                        <p:tgtEl>
                                          <p:spTgt spid="167"/>
                                        </p:tgtEl>
                                      </p:cBhvr>
                                    </p:animEffect>
                                  </p:childTnLst>
                                </p:cTn>
                              </p:par>
                            </p:childTnLst>
                          </p:cTn>
                        </p:par>
                        <p:par>
                          <p:cTn id="46" fill="hold">
                            <p:stCondLst>
                              <p:cond delay="1200"/>
                            </p:stCondLst>
                            <p:childTnLst>
                              <p:par>
                                <p:cTn id="47" presetClass="entr" nodeType="afterEffect" presetID="9" grpId="11" fill="hold">
                                  <p:stCondLst>
                                    <p:cond delay="0"/>
                                  </p:stCondLst>
                                  <p:iterate type="el" backwards="0">
                                    <p:tmAbs val="0"/>
                                  </p:iterate>
                                  <p:childTnLst>
                                    <p:set>
                                      <p:cBhvr>
                                        <p:cTn id="48" fill="hold"/>
                                        <p:tgtEl>
                                          <p:spTgt spid="168"/>
                                        </p:tgtEl>
                                        <p:attrNameLst>
                                          <p:attrName>style.visibility</p:attrName>
                                        </p:attrNameLst>
                                      </p:cBhvr>
                                      <p:to>
                                        <p:strVal val="visible"/>
                                      </p:to>
                                    </p:set>
                                    <p:animEffect filter="dissolve" transition="in">
                                      <p:cBhvr>
                                        <p:cTn id="49" dur="600"/>
                                        <p:tgtEl>
                                          <p:spTgt spid="168"/>
                                        </p:tgtEl>
                                      </p:cBhvr>
                                    </p:animEffect>
                                  </p:childTnLst>
                                </p:cTn>
                              </p:par>
                            </p:childTnLst>
                          </p:cTn>
                        </p:par>
                        <p:par>
                          <p:cTn id="50" fill="hold">
                            <p:stCondLst>
                              <p:cond delay="1800"/>
                            </p:stCondLst>
                            <p:childTnLst>
                              <p:par>
                                <p:cTn id="51" presetClass="entr" nodeType="afterEffect" presetID="9" grpId="12" fill="hold">
                                  <p:stCondLst>
                                    <p:cond delay="0"/>
                                  </p:stCondLst>
                                  <p:iterate type="el" backwards="0">
                                    <p:tmAbs val="0"/>
                                  </p:iterate>
                                  <p:childTnLst>
                                    <p:set>
                                      <p:cBhvr>
                                        <p:cTn id="52" fill="hold"/>
                                        <p:tgtEl>
                                          <p:spTgt spid="169"/>
                                        </p:tgtEl>
                                        <p:attrNameLst>
                                          <p:attrName>style.visibility</p:attrName>
                                        </p:attrNameLst>
                                      </p:cBhvr>
                                      <p:to>
                                        <p:strVal val="visible"/>
                                      </p:to>
                                    </p:set>
                                    <p:animEffect filter="dissolve" transition="in">
                                      <p:cBhvr>
                                        <p:cTn id="53" dur="600"/>
                                        <p:tgtEl>
                                          <p:spTgt spid="169"/>
                                        </p:tgtEl>
                                      </p:cBhvr>
                                    </p:animEffect>
                                  </p:childTnLst>
                                </p:cTn>
                              </p:par>
                            </p:childTnLst>
                          </p:cTn>
                        </p:par>
                        <p:par>
                          <p:cTn id="54" fill="hold">
                            <p:stCondLst>
                              <p:cond delay="2400"/>
                            </p:stCondLst>
                            <p:childTnLst>
                              <p:par>
                                <p:cTn id="55" presetClass="entr" nodeType="afterEffect" presetID="9" grpId="13" fill="hold">
                                  <p:stCondLst>
                                    <p:cond delay="0"/>
                                  </p:stCondLst>
                                  <p:iterate type="el" backwards="0">
                                    <p:tmAbs val="0"/>
                                  </p:iterate>
                                  <p:childTnLst>
                                    <p:set>
                                      <p:cBhvr>
                                        <p:cTn id="56" fill="hold"/>
                                        <p:tgtEl>
                                          <p:spTgt spid="170"/>
                                        </p:tgtEl>
                                        <p:attrNameLst>
                                          <p:attrName>style.visibility</p:attrName>
                                        </p:attrNameLst>
                                      </p:cBhvr>
                                      <p:to>
                                        <p:strVal val="visible"/>
                                      </p:to>
                                    </p:set>
                                    <p:animEffect filter="dissolve" transition="in">
                                      <p:cBhvr>
                                        <p:cTn id="57" dur="600"/>
                                        <p:tgtEl>
                                          <p:spTgt spid="170"/>
                                        </p:tgtEl>
                                      </p:cBhvr>
                                    </p:animEffect>
                                  </p:childTnLst>
                                </p:cTn>
                              </p:par>
                            </p:childTnLst>
                          </p:cTn>
                        </p:par>
                        <p:par>
                          <p:cTn id="58" fill="hold">
                            <p:stCondLst>
                              <p:cond delay="3000"/>
                            </p:stCondLst>
                            <p:childTnLst>
                              <p:par>
                                <p:cTn id="59" presetClass="entr" nodeType="afterEffect" presetID="9" grpId="14" fill="hold">
                                  <p:stCondLst>
                                    <p:cond delay="0"/>
                                  </p:stCondLst>
                                  <p:iterate type="el" backwards="0">
                                    <p:tmAbs val="0"/>
                                  </p:iterate>
                                  <p:childTnLst>
                                    <p:set>
                                      <p:cBhvr>
                                        <p:cTn id="60" fill="hold"/>
                                        <p:tgtEl>
                                          <p:spTgt spid="171"/>
                                        </p:tgtEl>
                                        <p:attrNameLst>
                                          <p:attrName>style.visibility</p:attrName>
                                        </p:attrNameLst>
                                      </p:cBhvr>
                                      <p:to>
                                        <p:strVal val="visible"/>
                                      </p:to>
                                    </p:set>
                                    <p:animEffect filter="dissolve" transition="in">
                                      <p:cBhvr>
                                        <p:cTn id="61" dur="600"/>
                                        <p:tgtEl>
                                          <p:spTgt spid="171"/>
                                        </p:tgtEl>
                                      </p:cBhvr>
                                    </p:animEffect>
                                  </p:childTnLst>
                                </p:cTn>
                              </p:par>
                            </p:childTnLst>
                          </p:cTn>
                        </p:par>
                        <p:par>
                          <p:cTn id="62" fill="hold">
                            <p:stCondLst>
                              <p:cond delay="3600"/>
                            </p:stCondLst>
                            <p:childTnLst>
                              <p:par>
                                <p:cTn id="63" presetClass="entr" nodeType="afterEffect" presetID="9" grpId="15" fill="hold">
                                  <p:stCondLst>
                                    <p:cond delay="0"/>
                                  </p:stCondLst>
                                  <p:iterate type="el" backwards="0">
                                    <p:tmAbs val="0"/>
                                  </p:iterate>
                                  <p:childTnLst>
                                    <p:set>
                                      <p:cBhvr>
                                        <p:cTn id="64" fill="hold"/>
                                        <p:tgtEl>
                                          <p:spTgt spid="172"/>
                                        </p:tgtEl>
                                        <p:attrNameLst>
                                          <p:attrName>style.visibility</p:attrName>
                                        </p:attrNameLst>
                                      </p:cBhvr>
                                      <p:to>
                                        <p:strVal val="visible"/>
                                      </p:to>
                                    </p:set>
                                    <p:animEffect filter="dissolve" transition="in">
                                      <p:cBhvr>
                                        <p:cTn id="65" dur="600"/>
                                        <p:tgtEl>
                                          <p:spTgt spid="172"/>
                                        </p:tgtEl>
                                      </p:cBhvr>
                                    </p:animEffect>
                                  </p:childTnLst>
                                </p:cTn>
                              </p:par>
                            </p:childTnLst>
                          </p:cTn>
                        </p:par>
                        <p:par>
                          <p:cTn id="66" fill="hold">
                            <p:stCondLst>
                              <p:cond delay="4200"/>
                            </p:stCondLst>
                            <p:childTnLst>
                              <p:par>
                                <p:cTn id="67" presetClass="entr" nodeType="afterEffect" presetID="9" grpId="16" fill="hold">
                                  <p:stCondLst>
                                    <p:cond delay="0"/>
                                  </p:stCondLst>
                                  <p:iterate type="el" backwards="0">
                                    <p:tmAbs val="0"/>
                                  </p:iterate>
                                  <p:childTnLst>
                                    <p:set>
                                      <p:cBhvr>
                                        <p:cTn id="68" fill="hold"/>
                                        <p:tgtEl>
                                          <p:spTgt spid="174"/>
                                        </p:tgtEl>
                                        <p:attrNameLst>
                                          <p:attrName>style.visibility</p:attrName>
                                        </p:attrNameLst>
                                      </p:cBhvr>
                                      <p:to>
                                        <p:strVal val="visible"/>
                                      </p:to>
                                    </p:set>
                                    <p:animEffect filter="dissolve" transition="in">
                                      <p:cBhvr>
                                        <p:cTn id="69" dur="199"/>
                                        <p:tgtEl>
                                          <p:spTgt spid="174"/>
                                        </p:tgtEl>
                                      </p:cBhvr>
                                    </p:animEffect>
                                  </p:childTnLst>
                                </p:cTn>
                              </p:par>
                            </p:childTnLst>
                          </p:cTn>
                        </p:par>
                        <p:par>
                          <p:cTn id="70" fill="hold">
                            <p:stCondLst>
                              <p:cond delay="4399"/>
                            </p:stCondLst>
                            <p:childTnLst>
                              <p:par>
                                <p:cTn id="71" presetClass="entr" nodeType="afterEffect" presetID="9" grpId="17" fill="hold">
                                  <p:stCondLst>
                                    <p:cond delay="0"/>
                                  </p:stCondLst>
                                  <p:iterate type="el" backwards="0">
                                    <p:tmAbs val="0"/>
                                  </p:iterate>
                                  <p:childTnLst>
                                    <p:set>
                                      <p:cBhvr>
                                        <p:cTn id="72" fill="hold"/>
                                        <p:tgtEl>
                                          <p:spTgt spid="173"/>
                                        </p:tgtEl>
                                        <p:attrNameLst>
                                          <p:attrName>style.visibility</p:attrName>
                                        </p:attrNameLst>
                                      </p:cBhvr>
                                      <p:to>
                                        <p:strVal val="visible"/>
                                      </p:to>
                                    </p:set>
                                    <p:animEffect filter="dissolve" transition="in">
                                      <p:cBhvr>
                                        <p:cTn id="73" dur="199"/>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6"/>
      <p:bldP build="whole" bldLvl="1" animBg="1" rev="0" advAuto="0" spid="173" grpId="17"/>
      <p:bldP build="whole" bldLvl="1" animBg="1" rev="0" advAuto="0" spid="160" grpId="3"/>
      <p:bldP build="whole" bldLvl="1" animBg="1" rev="0" advAuto="0" spid="165" grpId="8"/>
      <p:bldP build="whole" bldLvl="1" animBg="1" rev="0" advAuto="0" spid="163" grpId="6"/>
      <p:bldP build="whole" bldLvl="1" animBg="1" rev="0" advAuto="0" spid="161" grpId="4"/>
      <p:bldP build="whole" bldLvl="1" animBg="1" rev="0" advAuto="0" spid="159" grpId="2"/>
      <p:bldP build="whole" bldLvl="1" animBg="1" rev="0" advAuto="0" spid="164" grpId="7"/>
      <p:bldP build="whole" bldLvl="1" animBg="1" rev="0" advAuto="0" spid="170" grpId="13"/>
      <p:bldP build="whole" bldLvl="1" animBg="1" rev="0" advAuto="0" spid="166" grpId="9"/>
      <p:bldP build="whole" bldLvl="1" animBg="1" rev="0" advAuto="0" spid="167" grpId="10"/>
      <p:bldP build="whole" bldLvl="1" animBg="1" rev="0" advAuto="0" spid="168" grpId="11"/>
      <p:bldP build="whole" bldLvl="1" animBg="1" rev="0" advAuto="0" spid="158" grpId="1"/>
      <p:bldP build="whole" bldLvl="1" animBg="1" rev="0" advAuto="0" spid="169" grpId="12"/>
      <p:bldP build="whole" bldLvl="1" animBg="1" rev="0" advAuto="0" spid="171" grpId="14"/>
      <p:bldP build="whole" bldLvl="1" animBg="1" rev="0" advAuto="0" spid="172" grpId="15"/>
      <p:bldP build="whole" bldLvl="1" animBg="1" rev="0" advAuto="0" spid="162" grpId="5"/>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OSI - Open Systems Interconnection"/>
          <p:cNvSpPr txBox="1"/>
          <p:nvPr>
            <p:ph type="title"/>
          </p:nvPr>
        </p:nvSpPr>
        <p:spPr>
          <a:prstGeom prst="rect">
            <a:avLst/>
          </a:prstGeom>
        </p:spPr>
        <p:txBody>
          <a:bodyPr/>
          <a:lstStyle>
            <a:lvl1pPr defTabSz="490727">
              <a:defRPr sz="6719"/>
            </a:lvl1pPr>
          </a:lstStyle>
          <a:p>
            <a:pPr/>
            <a:r>
              <a:t>OSI - Open Systems Interconnection</a:t>
            </a:r>
          </a:p>
        </p:txBody>
      </p:sp>
      <p:graphicFrame>
        <p:nvGraphicFramePr>
          <p:cNvPr id="179" name="Table"/>
          <p:cNvGraphicFramePr/>
          <p:nvPr/>
        </p:nvGraphicFramePr>
        <p:xfrm>
          <a:off x="1293527" y="2738686"/>
          <a:ext cx="3506654" cy="663407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3493952"/>
              </a:tblGrid>
              <a:tr h="945909">
                <a:tc>
                  <a:txBody>
                    <a:bodyPr/>
                    <a:lstStyle/>
                    <a:p>
                      <a:pPr algn="l" defTabSz="914400"/>
                      <a:r>
                        <a:rPr sz="2600"/>
                        <a:t>7. Application</a:t>
                      </a:r>
                    </a:p>
                  </a:txBody>
                  <a:tcPr marL="50800" marR="50800" marT="50800" marB="50800" anchor="ctr" anchorCtr="0" horzOverflow="overflow"/>
                </a:tc>
              </a:tr>
              <a:tr h="945909">
                <a:tc>
                  <a:txBody>
                    <a:bodyPr/>
                    <a:lstStyle/>
                    <a:p>
                      <a:pPr algn="l" defTabSz="914400"/>
                      <a:r>
                        <a:rPr sz="2600"/>
                        <a:t>6. Presentation</a:t>
                      </a:r>
                    </a:p>
                  </a:txBody>
                  <a:tcPr marL="50800" marR="50800" marT="50800" marB="50800" anchor="ctr" anchorCtr="0" horzOverflow="overflow"/>
                </a:tc>
              </a:tr>
              <a:tr h="945909">
                <a:tc>
                  <a:txBody>
                    <a:bodyPr/>
                    <a:lstStyle/>
                    <a:p>
                      <a:pPr algn="l" defTabSz="914400"/>
                      <a:r>
                        <a:rPr sz="2600"/>
                        <a:t>5. Session</a:t>
                      </a:r>
                    </a:p>
                  </a:txBody>
                  <a:tcPr marL="50800" marR="50800" marT="50800" marB="50800" anchor="ctr" anchorCtr="0" horzOverflow="overflow"/>
                </a:tc>
              </a:tr>
              <a:tr h="945909">
                <a:tc>
                  <a:txBody>
                    <a:bodyPr/>
                    <a:lstStyle/>
                    <a:p>
                      <a:pPr algn="l" defTabSz="914400"/>
                      <a:r>
                        <a:rPr sz="2600"/>
                        <a:t>4. Transport</a:t>
                      </a:r>
                    </a:p>
                  </a:txBody>
                  <a:tcPr marL="50800" marR="50800" marT="50800" marB="50800" anchor="ctr" anchorCtr="0" horzOverflow="overflow"/>
                </a:tc>
              </a:tr>
              <a:tr h="945909">
                <a:tc>
                  <a:txBody>
                    <a:bodyPr/>
                    <a:lstStyle/>
                    <a:p>
                      <a:pPr algn="l" defTabSz="914400"/>
                      <a:r>
                        <a:rPr sz="2600"/>
                        <a:t>3. Network</a:t>
                      </a:r>
                    </a:p>
                  </a:txBody>
                  <a:tcPr marL="50800" marR="50800" marT="50800" marB="50800" anchor="ctr" anchorCtr="0" horzOverflow="overflow"/>
                </a:tc>
              </a:tr>
              <a:tr h="945909">
                <a:tc>
                  <a:txBody>
                    <a:bodyPr/>
                    <a:lstStyle/>
                    <a:p>
                      <a:pPr algn="l" defTabSz="914400"/>
                      <a:r>
                        <a:rPr sz="2600"/>
                        <a:t>2. Data Link</a:t>
                      </a:r>
                    </a:p>
                  </a:txBody>
                  <a:tcPr marL="50800" marR="50800" marT="50800" marB="50800" anchor="ctr" anchorCtr="0" horzOverflow="overflow"/>
                </a:tc>
              </a:tr>
              <a:tr h="945909">
                <a:tc>
                  <a:txBody>
                    <a:bodyPr/>
                    <a:lstStyle/>
                    <a:p>
                      <a:pPr algn="l" defTabSz="914400"/>
                      <a:r>
                        <a:rPr sz="2600"/>
                        <a:t>1. Physical</a:t>
                      </a:r>
                    </a:p>
                  </a:txBody>
                  <a:tcPr marL="50800" marR="50800" marT="50800" marB="50800" anchor="ctr" anchorCtr="0" horzOverflow="overflow"/>
                </a:tc>
              </a:tr>
            </a:tbl>
          </a:graphicData>
        </a:graphic>
      </p:graphicFrame>
      <p:grpSp>
        <p:nvGrpSpPr>
          <p:cNvPr id="183" name="Group"/>
          <p:cNvGrpSpPr/>
          <p:nvPr/>
        </p:nvGrpSpPr>
        <p:grpSpPr>
          <a:xfrm>
            <a:off x="4779569" y="6749341"/>
            <a:ext cx="3763486" cy="2309973"/>
            <a:chOff x="0" y="17237"/>
            <a:chExt cx="3763485" cy="2309971"/>
          </a:xfrm>
        </p:grpSpPr>
        <p:graphicFrame>
          <p:nvGraphicFramePr>
            <p:cNvPr id="180" name="Table"/>
            <p:cNvGraphicFramePr/>
            <p:nvPr/>
          </p:nvGraphicFramePr>
          <p:xfrm>
            <a:off x="1307980" y="25400"/>
            <a:ext cx="2455506" cy="2301809"/>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2442805"/>
                </a:tblGrid>
                <a:tr h="1144554">
                  <a:tc>
                    <a:txBody>
                      <a:bodyPr/>
                      <a:lstStyle/>
                      <a:p>
                        <a:pPr defTabSz="914400">
                          <a:defRPr sz="1800"/>
                        </a:pPr>
                        <a:r>
                          <a:rPr sz="2600"/>
                          <a:t>MAC</a:t>
                        </a:r>
                      </a:p>
                    </a:txBody>
                    <a:tcPr marL="50800" marR="50800" marT="50800" marB="50800" anchor="ctr" anchorCtr="0" horzOverflow="overflow"/>
                  </a:tc>
                </a:tr>
                <a:tr h="1144554">
                  <a:tc>
                    <a:txBody>
                      <a:bodyPr/>
                      <a:lstStyle/>
                      <a:p>
                        <a:pPr defTabSz="914400">
                          <a:defRPr sz="1800"/>
                        </a:pPr>
                        <a:r>
                          <a:rPr sz="2600"/>
                          <a:t>LLC</a:t>
                        </a:r>
                      </a:p>
                    </a:txBody>
                    <a:tcPr marL="50800" marR="50800" marT="50800" marB="50800" anchor="ctr" anchorCtr="0" horzOverflow="overflow"/>
                  </a:tc>
                </a:tr>
              </a:tbl>
            </a:graphicData>
          </a:graphic>
        </p:graphicFrame>
        <p:sp>
          <p:nvSpPr>
            <p:cNvPr id="181" name="Line"/>
            <p:cNvSpPr/>
            <p:nvPr/>
          </p:nvSpPr>
          <p:spPr>
            <a:xfrm flipV="1">
              <a:off x="0" y="17237"/>
              <a:ext cx="1288438" cy="71686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82" name="Line"/>
            <p:cNvSpPr/>
            <p:nvPr/>
          </p:nvSpPr>
          <p:spPr>
            <a:xfrm>
              <a:off x="0" y="1655992"/>
              <a:ext cx="1288438" cy="6475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187" name="Group"/>
          <p:cNvGrpSpPr/>
          <p:nvPr/>
        </p:nvGrpSpPr>
        <p:grpSpPr>
          <a:xfrm>
            <a:off x="4783318" y="4671781"/>
            <a:ext cx="3768032" cy="2775867"/>
            <a:chOff x="0" y="0"/>
            <a:chExt cx="3768030" cy="2775866"/>
          </a:xfrm>
        </p:grpSpPr>
        <p:graphicFrame>
          <p:nvGraphicFramePr>
            <p:cNvPr id="184" name="Table"/>
            <p:cNvGraphicFramePr/>
            <p:nvPr/>
          </p:nvGraphicFramePr>
          <p:xfrm>
            <a:off x="1278830" y="0"/>
            <a:ext cx="2489201" cy="119380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2442805"/>
                </a:tblGrid>
                <a:tr h="1141618">
                  <a:tc>
                    <a:txBody>
                      <a:bodyPr/>
                      <a:lstStyle/>
                      <a:p>
                        <a:pPr defTabSz="914400">
                          <a:defRPr sz="1800"/>
                        </a:pPr>
                        <a:r>
                          <a:rPr sz="2600"/>
                          <a:t>IP cím</a:t>
                        </a:r>
                      </a:p>
                    </a:txBody>
                    <a:tcPr marL="50800" marR="50800" marT="50800" marB="50800" anchor="ctr" anchorCtr="0" horzOverflow="overflow"/>
                  </a:tc>
                </a:tr>
              </a:tbl>
            </a:graphicData>
          </a:graphic>
        </p:graphicFrame>
        <p:sp>
          <p:nvSpPr>
            <p:cNvPr id="185" name="Line"/>
            <p:cNvSpPr/>
            <p:nvPr/>
          </p:nvSpPr>
          <p:spPr>
            <a:xfrm flipV="1">
              <a:off x="13222" y="45908"/>
              <a:ext cx="1275300" cy="182111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86" name="Line"/>
            <p:cNvSpPr/>
            <p:nvPr/>
          </p:nvSpPr>
          <p:spPr>
            <a:xfrm flipV="1">
              <a:off x="-1" y="1160366"/>
              <a:ext cx="1311993" cy="16155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aphicFrame>
        <p:nvGraphicFramePr>
          <p:cNvPr id="188" name="Table"/>
          <p:cNvGraphicFramePr/>
          <p:nvPr/>
        </p:nvGraphicFramePr>
        <p:xfrm>
          <a:off x="8598085" y="6754304"/>
          <a:ext cx="3175092" cy="1154319"/>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3162391"/>
              </a:tblGrid>
              <a:tr h="1141618">
                <a:tc>
                  <a:txBody>
                    <a:bodyPr/>
                    <a:lstStyle/>
                    <a:p>
                      <a:pPr defTabSz="914400"/>
                      <a:r>
                        <a:rPr sz="2600"/>
                        <a:t>90:2b:34:d4:07:16</a:t>
                      </a:r>
                    </a:p>
                  </a:txBody>
                  <a:tcPr marL="50800" marR="50800" marT="50800" marB="50800" anchor="ctr" anchorCtr="0" horzOverflow="overflow"/>
                </a:tc>
              </a:tr>
            </a:tbl>
          </a:graphicData>
        </a:graphic>
      </p:graphicFrame>
      <p:graphicFrame>
        <p:nvGraphicFramePr>
          <p:cNvPr id="189" name="Table"/>
          <p:cNvGraphicFramePr/>
          <p:nvPr/>
        </p:nvGraphicFramePr>
        <p:xfrm>
          <a:off x="8592417" y="4697181"/>
          <a:ext cx="2455506" cy="1154319"/>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2442805"/>
              </a:tblGrid>
              <a:tr h="1141618">
                <a:tc>
                  <a:txBody>
                    <a:bodyPr/>
                    <a:lstStyle/>
                    <a:p>
                      <a:pPr defTabSz="914400"/>
                      <a:r>
                        <a:rPr sz="2600"/>
                        <a:t>192.168.1.10</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9"/>
                                        </p:tgtEl>
                                        <p:attrNameLst>
                                          <p:attrName>style.visibility</p:attrName>
                                        </p:attrNameLst>
                                      </p:cBhvr>
                                      <p:to>
                                        <p:strVal val="visible"/>
                                      </p:to>
                                    </p:set>
                                    <p:animEffect filter="dissolve" transition="in">
                                      <p:cBhvr>
                                        <p:cTn id="7" dur="499"/>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83"/>
                                        </p:tgtEl>
                                        <p:attrNameLst>
                                          <p:attrName>style.visibility</p:attrName>
                                        </p:attrNameLst>
                                      </p:cBhvr>
                                      <p:to>
                                        <p:strVal val="visible"/>
                                      </p:to>
                                    </p:set>
                                    <p:animEffect filter="dissolve" transition="in">
                                      <p:cBhvr>
                                        <p:cTn id="12" dur="199"/>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88"/>
                                        </p:tgtEl>
                                        <p:attrNameLst>
                                          <p:attrName>style.visibility</p:attrName>
                                        </p:attrNameLst>
                                      </p:cBhvr>
                                      <p:to>
                                        <p:strVal val="visible"/>
                                      </p:to>
                                    </p:set>
                                    <p:animEffect filter="dissolve" transition="in">
                                      <p:cBhvr>
                                        <p:cTn id="17" dur="3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87"/>
                                        </p:tgtEl>
                                        <p:attrNameLst>
                                          <p:attrName>style.visibility</p:attrName>
                                        </p:attrNameLst>
                                      </p:cBhvr>
                                      <p:to>
                                        <p:strVal val="visible"/>
                                      </p:to>
                                    </p:set>
                                    <p:animEffect filter="dissolve" transition="in">
                                      <p:cBhvr>
                                        <p:cTn id="22" dur="199"/>
                                        <p:tgtEl>
                                          <p:spTgt spid="18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89"/>
                                        </p:tgtEl>
                                        <p:attrNameLst>
                                          <p:attrName>style.visibility</p:attrName>
                                        </p:attrNameLst>
                                      </p:cBhvr>
                                      <p:to>
                                        <p:strVal val="visible"/>
                                      </p:to>
                                    </p:set>
                                    <p:animEffect filter="dissolve" transition="in">
                                      <p:cBhvr>
                                        <p:cTn id="27" dur="3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5"/>
      <p:bldP build="whole" bldLvl="1" animBg="1" rev="0" advAuto="0" spid="179" grpId="1"/>
      <p:bldP build="whole" bldLvl="1" animBg="1" rev="0" advAuto="0" spid="188" grpId="3"/>
      <p:bldP build="whole" bldLvl="1" animBg="1" rev="0" advAuto="0" spid="183" grpId="2"/>
      <p:bldP build="whole" bldLvl="1" animBg="1" rev="0" advAuto="0" spid="187"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OSI - Open Systems Interconnection"/>
          <p:cNvSpPr txBox="1"/>
          <p:nvPr>
            <p:ph type="title"/>
          </p:nvPr>
        </p:nvSpPr>
        <p:spPr>
          <a:prstGeom prst="rect">
            <a:avLst/>
          </a:prstGeom>
        </p:spPr>
        <p:txBody>
          <a:bodyPr/>
          <a:lstStyle>
            <a:lvl1pPr defTabSz="490727">
              <a:defRPr sz="6719"/>
            </a:lvl1pPr>
          </a:lstStyle>
          <a:p>
            <a:pPr/>
            <a:r>
              <a:t>OSI - Open Systems Interconnection</a:t>
            </a:r>
          </a:p>
        </p:txBody>
      </p:sp>
      <p:graphicFrame>
        <p:nvGraphicFramePr>
          <p:cNvPr id="194" name="Table"/>
          <p:cNvGraphicFramePr/>
          <p:nvPr/>
        </p:nvGraphicFramePr>
        <p:xfrm>
          <a:off x="1293527" y="2738686"/>
          <a:ext cx="3506654" cy="663407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3493952"/>
              </a:tblGrid>
              <a:tr h="945909">
                <a:tc>
                  <a:txBody>
                    <a:bodyPr/>
                    <a:lstStyle/>
                    <a:p>
                      <a:pPr algn="l" defTabSz="914400"/>
                      <a:r>
                        <a:rPr sz="2600"/>
                        <a:t>7. Application</a:t>
                      </a:r>
                    </a:p>
                  </a:txBody>
                  <a:tcPr marL="50800" marR="50800" marT="50800" marB="50800" anchor="ctr" anchorCtr="0" horzOverflow="overflow"/>
                </a:tc>
              </a:tr>
              <a:tr h="945909">
                <a:tc>
                  <a:txBody>
                    <a:bodyPr/>
                    <a:lstStyle/>
                    <a:p>
                      <a:pPr algn="l" defTabSz="914400"/>
                      <a:r>
                        <a:rPr sz="2600"/>
                        <a:t>6. Presentation</a:t>
                      </a:r>
                    </a:p>
                  </a:txBody>
                  <a:tcPr marL="50800" marR="50800" marT="50800" marB="50800" anchor="ctr" anchorCtr="0" horzOverflow="overflow"/>
                </a:tc>
              </a:tr>
              <a:tr h="945909">
                <a:tc>
                  <a:txBody>
                    <a:bodyPr/>
                    <a:lstStyle/>
                    <a:p>
                      <a:pPr algn="l" defTabSz="914400"/>
                      <a:r>
                        <a:rPr sz="2600"/>
                        <a:t>5. Session</a:t>
                      </a:r>
                    </a:p>
                  </a:txBody>
                  <a:tcPr marL="50800" marR="50800" marT="50800" marB="50800" anchor="ctr" anchorCtr="0" horzOverflow="overflow"/>
                </a:tc>
              </a:tr>
              <a:tr h="945909">
                <a:tc>
                  <a:txBody>
                    <a:bodyPr/>
                    <a:lstStyle/>
                    <a:p>
                      <a:pPr algn="l" defTabSz="914400"/>
                      <a:r>
                        <a:rPr sz="2600"/>
                        <a:t>4. Transport</a:t>
                      </a:r>
                    </a:p>
                  </a:txBody>
                  <a:tcPr marL="50800" marR="50800" marT="50800" marB="50800" anchor="ctr" anchorCtr="0" horzOverflow="overflow"/>
                </a:tc>
              </a:tr>
              <a:tr h="945909">
                <a:tc>
                  <a:txBody>
                    <a:bodyPr/>
                    <a:lstStyle/>
                    <a:p>
                      <a:pPr algn="l" defTabSz="914400"/>
                      <a:r>
                        <a:rPr sz="2600"/>
                        <a:t>3. Network</a:t>
                      </a:r>
                    </a:p>
                  </a:txBody>
                  <a:tcPr marL="50800" marR="50800" marT="50800" marB="50800" anchor="ctr" anchorCtr="0" horzOverflow="overflow"/>
                </a:tc>
              </a:tr>
              <a:tr h="945909">
                <a:tc>
                  <a:txBody>
                    <a:bodyPr/>
                    <a:lstStyle/>
                    <a:p>
                      <a:pPr algn="l" defTabSz="914400"/>
                      <a:r>
                        <a:rPr sz="2600"/>
                        <a:t>2. Data Link</a:t>
                      </a:r>
                    </a:p>
                  </a:txBody>
                  <a:tcPr marL="50800" marR="50800" marT="50800" marB="50800" anchor="ctr" anchorCtr="0" horzOverflow="overflow"/>
                </a:tc>
              </a:tr>
              <a:tr h="945909">
                <a:tc>
                  <a:txBody>
                    <a:bodyPr/>
                    <a:lstStyle/>
                    <a:p>
                      <a:pPr algn="l" defTabSz="914400"/>
                      <a:r>
                        <a:rPr sz="2600"/>
                        <a:t>1. Physical</a:t>
                      </a:r>
                    </a:p>
                  </a:txBody>
                  <a:tcPr marL="50800" marR="50800" marT="50800" marB="50800" anchor="ctr" anchorCtr="0" horzOverflow="overflow"/>
                </a:tc>
              </a:tr>
            </a:tbl>
          </a:graphicData>
        </a:graphic>
      </p:graphicFrame>
      <p:graphicFrame>
        <p:nvGraphicFramePr>
          <p:cNvPr id="195" name="Table"/>
          <p:cNvGraphicFramePr/>
          <p:nvPr/>
        </p:nvGraphicFramePr>
        <p:xfrm>
          <a:off x="6087549" y="4819614"/>
          <a:ext cx="2455506" cy="230181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2442805"/>
              </a:tblGrid>
              <a:tr h="1144554">
                <a:tc>
                  <a:txBody>
                    <a:bodyPr/>
                    <a:lstStyle/>
                    <a:p>
                      <a:pPr defTabSz="914400"/>
                      <a:r>
                        <a:rPr sz="2600"/>
                        <a:t>TCP</a:t>
                      </a:r>
                    </a:p>
                  </a:txBody>
                  <a:tcPr marL="50800" marR="50800" marT="50800" marB="50800" anchor="ctr" anchorCtr="0" horzOverflow="overflow"/>
                </a:tc>
              </a:tr>
              <a:tr h="1144554">
                <a:tc>
                  <a:txBody>
                    <a:bodyPr/>
                    <a:lstStyle/>
                    <a:p>
                      <a:pPr defTabSz="914400"/>
                      <a:r>
                        <a:rPr sz="2600"/>
                        <a:t>UDP</a:t>
                      </a:r>
                    </a:p>
                  </a:txBody>
                  <a:tcPr marL="50800" marR="50800" marT="50800" marB="50800" anchor="ctr" anchorCtr="0" horzOverflow="overflow"/>
                </a:tc>
              </a:tr>
            </a:tbl>
          </a:graphicData>
        </a:graphic>
      </p:graphicFrame>
      <p:sp>
        <p:nvSpPr>
          <p:cNvPr id="196" name="Line"/>
          <p:cNvSpPr/>
          <p:nvPr/>
        </p:nvSpPr>
        <p:spPr>
          <a:xfrm flipV="1">
            <a:off x="4779569" y="4811451"/>
            <a:ext cx="1288439" cy="716867"/>
          </a:xfrm>
          <a:prstGeom prst="line">
            <a:avLst/>
          </a:prstGeom>
          <a:ln w="25400">
            <a:solidFill>
              <a:srgbClr val="000000"/>
            </a:solidFill>
            <a:miter lim="400000"/>
          </a:ln>
        </p:spPr>
        <p:txBody>
          <a:bodyPr lIns="50800" tIns="50800" rIns="50800" bIns="50800" anchor="ctr"/>
          <a:lstStyle/>
          <a:p>
            <a:pPr>
              <a:defRPr sz="2400"/>
            </a:pPr>
          </a:p>
        </p:txBody>
      </p:sp>
      <p:sp>
        <p:nvSpPr>
          <p:cNvPr id="197" name="Line"/>
          <p:cNvSpPr/>
          <p:nvPr/>
        </p:nvSpPr>
        <p:spPr>
          <a:xfrm>
            <a:off x="4779569" y="6450207"/>
            <a:ext cx="1288439" cy="647533"/>
          </a:xfrm>
          <a:prstGeom prst="line">
            <a:avLst/>
          </a:prstGeom>
          <a:ln w="25400">
            <a:solidFill>
              <a:srgbClr val="000000"/>
            </a:solidFill>
            <a:miter lim="400000"/>
          </a:ln>
        </p:spPr>
        <p:txBody>
          <a:bodyPr lIns="50800" tIns="50800" rIns="50800" bIns="50800" anchor="ctr"/>
          <a:lstStyle/>
          <a:p>
            <a:pPr>
              <a:defRPr sz="2400"/>
            </a:pPr>
          </a:p>
        </p:txBody>
      </p:sp>
      <p:grpSp>
        <p:nvGrpSpPr>
          <p:cNvPr id="201" name="Group"/>
          <p:cNvGrpSpPr/>
          <p:nvPr/>
        </p:nvGrpSpPr>
        <p:grpSpPr>
          <a:xfrm>
            <a:off x="8914677" y="5149036"/>
            <a:ext cx="3839617" cy="1630265"/>
            <a:chOff x="0" y="0"/>
            <a:chExt cx="3839616" cy="1630264"/>
          </a:xfrm>
        </p:grpSpPr>
        <p:sp>
          <p:nvSpPr>
            <p:cNvPr id="198" name="Port számok"/>
            <p:cNvSpPr txBox="1"/>
            <p:nvPr/>
          </p:nvSpPr>
          <p:spPr>
            <a:xfrm>
              <a:off x="964171" y="0"/>
              <a:ext cx="193667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Port számok</a:t>
              </a:r>
            </a:p>
          </p:txBody>
        </p:sp>
        <p:sp>
          <p:nvSpPr>
            <p:cNvPr id="199" name="1-65535"/>
            <p:cNvSpPr txBox="1"/>
            <p:nvPr/>
          </p:nvSpPr>
          <p:spPr>
            <a:xfrm>
              <a:off x="1295199" y="1134964"/>
              <a:ext cx="132580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1-65535</a:t>
              </a:r>
            </a:p>
          </p:txBody>
        </p:sp>
        <p:sp>
          <p:nvSpPr>
            <p:cNvPr id="200" name="1-1023: Well known ports"/>
            <p:cNvSpPr txBox="1"/>
            <p:nvPr/>
          </p:nvSpPr>
          <p:spPr>
            <a:xfrm>
              <a:off x="0" y="580182"/>
              <a:ext cx="3839617"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1-1023: Well known ports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5"/>
                                        </p:tgtEl>
                                        <p:attrNameLst>
                                          <p:attrName>style.visibility</p:attrName>
                                        </p:attrNameLst>
                                      </p:cBhvr>
                                      <p:to>
                                        <p:strVal val="visible"/>
                                      </p:to>
                                    </p:set>
                                    <p:animEffect filter="dissolve" transition="in">
                                      <p:cBhvr>
                                        <p:cTn id="7" dur="300"/>
                                        <p:tgtEl>
                                          <p:spTgt spid="195"/>
                                        </p:tgtEl>
                                      </p:cBhvr>
                                    </p:animEffect>
                                  </p:childTnLst>
                                </p:cTn>
                              </p:par>
                            </p:childTnLst>
                          </p:cTn>
                        </p:par>
                        <p:par>
                          <p:cTn id="8" fill="hold">
                            <p:stCondLst>
                              <p:cond delay="300"/>
                            </p:stCondLst>
                            <p:childTnLst>
                              <p:par>
                                <p:cTn id="9" presetClass="entr" nodeType="afterEffect" presetID="9" grpId="2" fill="hold">
                                  <p:stCondLst>
                                    <p:cond delay="0"/>
                                  </p:stCondLst>
                                  <p:iterate type="el" backwards="0">
                                    <p:tmAbs val="0"/>
                                  </p:iterate>
                                  <p:childTnLst>
                                    <p:set>
                                      <p:cBhvr>
                                        <p:cTn id="10" fill="hold"/>
                                        <p:tgtEl>
                                          <p:spTgt spid="196"/>
                                        </p:tgtEl>
                                        <p:attrNameLst>
                                          <p:attrName>style.visibility</p:attrName>
                                        </p:attrNameLst>
                                      </p:cBhvr>
                                      <p:to>
                                        <p:strVal val="visible"/>
                                      </p:to>
                                    </p:set>
                                    <p:animEffect filter="dissolve" transition="in">
                                      <p:cBhvr>
                                        <p:cTn id="11" dur="300"/>
                                        <p:tgtEl>
                                          <p:spTgt spid="196"/>
                                        </p:tgtEl>
                                      </p:cBhvr>
                                    </p:animEffect>
                                  </p:childTnLst>
                                </p:cTn>
                              </p:par>
                            </p:childTnLst>
                          </p:cTn>
                        </p:par>
                        <p:par>
                          <p:cTn id="12" fill="hold">
                            <p:stCondLst>
                              <p:cond delay="600"/>
                            </p:stCondLst>
                            <p:childTnLst>
                              <p:par>
                                <p:cTn id="13" presetClass="entr" nodeType="afterEffect" presetID="9" grpId="3" fill="hold">
                                  <p:stCondLst>
                                    <p:cond delay="0"/>
                                  </p:stCondLst>
                                  <p:iterate type="el" backwards="0">
                                    <p:tmAbs val="0"/>
                                  </p:iterate>
                                  <p:childTnLst>
                                    <p:set>
                                      <p:cBhvr>
                                        <p:cTn id="14" fill="hold"/>
                                        <p:tgtEl>
                                          <p:spTgt spid="197"/>
                                        </p:tgtEl>
                                        <p:attrNameLst>
                                          <p:attrName>style.visibility</p:attrName>
                                        </p:attrNameLst>
                                      </p:cBhvr>
                                      <p:to>
                                        <p:strVal val="visible"/>
                                      </p:to>
                                    </p:set>
                                    <p:animEffect filter="dissolve" transition="in">
                                      <p:cBhvr>
                                        <p:cTn id="15" dur="300"/>
                                        <p:tgtEl>
                                          <p:spTgt spid="19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201"/>
                                        </p:tgtEl>
                                        <p:attrNameLst>
                                          <p:attrName>style.visibility</p:attrName>
                                        </p:attrNameLst>
                                      </p:cBhvr>
                                      <p:to>
                                        <p:strVal val="visible"/>
                                      </p:to>
                                    </p:set>
                                    <p:animEffect filter="dissolve" transition="in">
                                      <p:cBhvr>
                                        <p:cTn id="20" dur="199"/>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2"/>
      <p:bldP build="whole" bldLvl="1" animBg="1" rev="0" advAuto="0" spid="197" grpId="3"/>
      <p:bldP build="whole" bldLvl="1" animBg="1" rev="0" advAuto="0" spid="195" grpId="1"/>
      <p:bldP build="whole" bldLvl="1" animBg="1" rev="0" advAuto="0" spid="201"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OSI - Open Systems Interconnection"/>
          <p:cNvSpPr txBox="1"/>
          <p:nvPr>
            <p:ph type="title"/>
          </p:nvPr>
        </p:nvSpPr>
        <p:spPr>
          <a:prstGeom prst="rect">
            <a:avLst/>
          </a:prstGeom>
        </p:spPr>
        <p:txBody>
          <a:bodyPr/>
          <a:lstStyle>
            <a:lvl1pPr defTabSz="490727">
              <a:defRPr sz="6719"/>
            </a:lvl1pPr>
          </a:lstStyle>
          <a:p>
            <a:pPr/>
            <a:r>
              <a:t>OSI - Open Systems Interconnection</a:t>
            </a:r>
          </a:p>
        </p:txBody>
      </p:sp>
      <p:graphicFrame>
        <p:nvGraphicFramePr>
          <p:cNvPr id="206" name="Table"/>
          <p:cNvGraphicFramePr/>
          <p:nvPr/>
        </p:nvGraphicFramePr>
        <p:xfrm>
          <a:off x="1293527" y="2738686"/>
          <a:ext cx="3506654" cy="663407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3493952"/>
              </a:tblGrid>
              <a:tr h="945909">
                <a:tc>
                  <a:txBody>
                    <a:bodyPr/>
                    <a:lstStyle/>
                    <a:p>
                      <a:pPr algn="l" defTabSz="914400"/>
                      <a:r>
                        <a:rPr sz="2600"/>
                        <a:t>7. Application</a:t>
                      </a:r>
                    </a:p>
                  </a:txBody>
                  <a:tcPr marL="50800" marR="50800" marT="50800" marB="50800" anchor="ctr" anchorCtr="0" horzOverflow="overflow"/>
                </a:tc>
              </a:tr>
              <a:tr h="945909">
                <a:tc>
                  <a:txBody>
                    <a:bodyPr/>
                    <a:lstStyle/>
                    <a:p>
                      <a:pPr algn="l" defTabSz="914400"/>
                      <a:r>
                        <a:rPr sz="2600"/>
                        <a:t>6. Presentation</a:t>
                      </a:r>
                    </a:p>
                  </a:txBody>
                  <a:tcPr marL="50800" marR="50800" marT="50800" marB="50800" anchor="ctr" anchorCtr="0" horzOverflow="overflow"/>
                </a:tc>
              </a:tr>
              <a:tr h="945909">
                <a:tc>
                  <a:txBody>
                    <a:bodyPr/>
                    <a:lstStyle/>
                    <a:p>
                      <a:pPr algn="l" defTabSz="914400"/>
                      <a:r>
                        <a:rPr sz="2600"/>
                        <a:t>5. Session</a:t>
                      </a:r>
                    </a:p>
                  </a:txBody>
                  <a:tcPr marL="50800" marR="50800" marT="50800" marB="50800" anchor="ctr" anchorCtr="0" horzOverflow="overflow"/>
                </a:tc>
              </a:tr>
              <a:tr h="945909">
                <a:tc>
                  <a:txBody>
                    <a:bodyPr/>
                    <a:lstStyle/>
                    <a:p>
                      <a:pPr algn="l" defTabSz="914400"/>
                      <a:r>
                        <a:rPr sz="2600"/>
                        <a:t>4. Transport</a:t>
                      </a:r>
                    </a:p>
                  </a:txBody>
                  <a:tcPr marL="50800" marR="50800" marT="50800" marB="50800" anchor="ctr" anchorCtr="0" horzOverflow="overflow"/>
                </a:tc>
              </a:tr>
              <a:tr h="945909">
                <a:tc>
                  <a:txBody>
                    <a:bodyPr/>
                    <a:lstStyle/>
                    <a:p>
                      <a:pPr algn="l" defTabSz="914400"/>
                      <a:r>
                        <a:rPr sz="2600"/>
                        <a:t>3. Network</a:t>
                      </a:r>
                    </a:p>
                  </a:txBody>
                  <a:tcPr marL="50800" marR="50800" marT="50800" marB="50800" anchor="ctr" anchorCtr="0" horzOverflow="overflow"/>
                </a:tc>
              </a:tr>
              <a:tr h="945909">
                <a:tc>
                  <a:txBody>
                    <a:bodyPr/>
                    <a:lstStyle/>
                    <a:p>
                      <a:pPr algn="l" defTabSz="914400"/>
                      <a:r>
                        <a:rPr sz="2600"/>
                        <a:t>2. Data Link</a:t>
                      </a:r>
                    </a:p>
                  </a:txBody>
                  <a:tcPr marL="50800" marR="50800" marT="50800" marB="50800" anchor="ctr" anchorCtr="0" horzOverflow="overflow"/>
                </a:tc>
              </a:tr>
              <a:tr h="945909">
                <a:tc>
                  <a:txBody>
                    <a:bodyPr/>
                    <a:lstStyle/>
                    <a:p>
                      <a:pPr algn="l" defTabSz="914400"/>
                      <a:r>
                        <a:rPr sz="2600"/>
                        <a:t>1. Physical</a:t>
                      </a:r>
                    </a:p>
                  </a:txBody>
                  <a:tcPr marL="50800" marR="50800" marT="50800" marB="50800" anchor="ctr" anchorCtr="0" horzOverflow="overflow"/>
                </a:tc>
              </a:tr>
            </a:tbl>
          </a:graphicData>
        </a:graphic>
      </p:graphicFrame>
      <p:sp>
        <p:nvSpPr>
          <p:cNvPr id="207" name="JPG, PNG, TXT, MP3…"/>
          <p:cNvSpPr txBox="1"/>
          <p:nvPr/>
        </p:nvSpPr>
        <p:spPr>
          <a:xfrm>
            <a:off x="5865271" y="3741686"/>
            <a:ext cx="48143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JPG, PNG, TXT, MP3…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7"/>
                                        </p:tgtEl>
                                        <p:attrNameLst>
                                          <p:attrName>style.visibility</p:attrName>
                                        </p:attrNameLst>
                                      </p:cBhvr>
                                      <p:to>
                                        <p:strVal val="visible"/>
                                      </p:to>
                                    </p:set>
                                    <p:animEffect filter="dissolve" transition="in">
                                      <p:cBhvr>
                                        <p:cTn id="7" dur="3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