
<file path=[Content_Types].xml><?xml version="1.0" encoding="utf-8"?>
<Types xmlns="http://schemas.openxmlformats.org/package/2006/content-types">
  <Default Extension="xml" ContentType="application/xml"/>
  <Default Extension="rels" ContentType="application/vnd.openxmlformats-package.relationships+xml"/>
  <Default Extension="jpeg" ContentType="image/jpg"/>
  <Default Extension="png" ContentType="image/png"/>
  <Default Extension="bmp" ContentType="image/bmp"/>
  <Default Extension="gif" ContentType="image/gif"/>
  <Default Extension="tif" ContentType="image/tif"/>
  <Default Extension="pdf" ContentType="application/pdf"/>
  <Default Extension="mov" ContentType="application/movie"/>
  <Default Extension="vml" ContentType="application/vnd.openxmlformats-officedocument.vmlDrawing"/>
  <Default Extension="xlsx" ContentType="application/vnd.openxmlformats-officedocument.spreadsheetml.sheet"/>
  <Override PartName="/docProps/core.xml" ContentType="application/vnd.openxmlformats-package.core-properties+xml"/>
  <Override PartName="/docProps/app.xml" ContentType="application/vnd.openxmlformats-officedocument.extended-properties+xml"/>
  <Override PartName="/ppt/presentation.xml" ContentType="application/vnd.openxmlformats-officedocument.presentationml.presentation.main+xml"/>
  <Override PartName="/ppt/presProps.xml" ContentType="application/vnd.openxmlformats-officedocument.presentationml.presProps+xml"/>
  <Override PartName="/ppt/viewProps.xml" ContentType="application/vnd.openxmlformats-officedocument.presentationml.viewProps+xml"/>
  <Override PartName="/ppt/commentAuthors.xml" ContentType="application/vnd.openxmlformats-officedocument.presentationml.commentAuthors+xml"/>
  <Override PartName="/ppt/tableStyles.xml" ContentType="application/vnd.openxmlformats-officedocument.presentationml.tableStyles+xml"/>
  <Override PartName="/ppt/slideMasters/slideMaster1.xml" ContentType="application/vnd.openxmlformats-officedocument.presentationml.slideMaster+xml"/>
  <Override PartName="/ppt/theme/theme1.xml" ContentType="application/vnd.openxmlformats-officedocument.theme+xml"/>
  <Override PartName="/ppt/notesMasters/notesMaster1.xml" ContentType="application/vnd.openxmlformats-officedocument.presentationml.notes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Types>
</file>

<file path=_rels/.rels><?xml version="1.0" encoding="UTF-8" standalone="yes"?><Relationships xmlns="http://schemas.openxmlformats.org/package/2006/relationships"><Relationship Id="rId1" Type="http://schemas.openxmlformats.org/package/2006/relationships/metadata/core-properties" Target="docProps/core.xml"/><Relationship Id="rId2" Type="http://schemas.openxmlformats.org/officeDocument/2006/relationships/extended-properties" Target="docProps/app.xml"/><Relationship Id="rId3"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p:sldMasterIdLst>
    <p:sldMasterId id="2147483648" r:id="rId5"/>
  </p:sldMasterIdLst>
  <p:notesMasterIdLst>
    <p:notesMasterId r:id="rId7"/>
  </p:notesMasterIdLst>
  <p:sldIdLst>
    <p:sldId id="256" r:id="rId8"/>
    <p:sldId id="257" r:id="rId9"/>
    <p:sldId id="258" r:id="rId10"/>
    <p:sldId id="259" r:id="rId11"/>
    <p:sldId id="260" r:id="rId12"/>
    <p:sldId id="261" r:id="rId13"/>
    <p:sldId id="262" r:id="rId14"/>
    <p:sldId id="263" r:id="rId15"/>
    <p:sldId id="264" r:id="rId16"/>
    <p:sldId id="265" r:id="rId17"/>
    <p:sldId id="266" r:id="rId18"/>
    <p:sldId id="267" r:id="rId19"/>
    <p:sldId id="268" r:id="rId20"/>
    <p:sldId id="269" r:id="rId21"/>
    <p:sldId id="270" r:id="rId22"/>
    <p:sldId id="271" r:id="rId23"/>
    <p:sldId id="272" r:id="rId24"/>
    <p:sldId id="273" r:id="rId25"/>
    <p:sldId id="274" r:id="rId26"/>
    <p:sldId id="275" r:id="rId27"/>
    <p:sldId id="276" r:id="rId28"/>
    <p:sldId id="277" r:id="rId29"/>
  </p:sldIdLst>
  <p:sldSz cx="13004800" cy="9753600"/>
  <p:notesSz cx="6858000" cy="9144000"/>
  <p:defaultTex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1pPr>
    <a:lvl2pPr marL="0" marR="0" indent="228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2pPr>
    <a:lvl3pPr marL="0" marR="0" indent="457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3pPr>
    <a:lvl4pPr marL="0" marR="0" indent="685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4pPr>
    <a:lvl5pPr marL="0" marR="0" indent="9144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5pPr>
    <a:lvl6pPr marL="0" marR="0" indent="11430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6pPr>
    <a:lvl7pPr marL="0" marR="0" indent="13716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7pPr>
    <a:lvl8pPr marL="0" marR="0" indent="16002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8pPr>
    <a:lvl9pPr marL="0" marR="0" indent="182880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lvl9pPr>
  </p:defaultTextStyle>
</p:presentation>
</file>

<file path=ppt/commentAuthors.xml><?xml version="1.0" encoding="utf-8"?>
<p:cmAuthorLst xmlns:a="http://schemas.openxmlformats.org/drawingml/2006/main" xmlns:r="http://schemas.openxmlformats.org/officeDocument/2006/relationships" xmlns:p="http://schemas.openxmlformats.org/presentationml/2006/main"/>
</file>

<file path=ppt/presProps.xml><?xml version="1.0" encoding="utf-8"?>
<p:presentationPr xmlns:a="http://schemas.openxmlformats.org/drawingml/2006/main" xmlns:r="http://schemas.openxmlformats.org/officeDocument/2006/relationships" xmlns:p="http://schemas.openxmlformats.org/presentationml/2006/main">
  <p:showPr loop="0"/>
</p:presentationPr>
</file>

<file path=ppt/tableStyles.xml><?xml version="1.0" encoding="utf-8"?>
<a:tblStyleLst xmlns:a="http://schemas.openxmlformats.org/drawingml/2006/main" xmlns:r="http://schemas.openxmlformats.org/officeDocument/2006/relationships" def="{5940675A-B579-460E-94D1-54222C63F5DA}">
  <a:tblStyle styleId="{4C3C2611-4C71-4FC5-86AE-919BDF0F9419}" styleName="">
    <a:tblBg/>
    <a:wholeTbl>
      <a:tcTxStyle b="off" i="off">
        <a:fontRef idx="minor">
          <a:srgbClr val="000000"/>
        </a:fontRef>
        <a:srgbClr val="000000"/>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wholeTbl>
    <a:band2H>
      <a:tcTxStyle b="def" i="def"/>
      <a:tcStyle>
        <a:tcBdr/>
        <a:fill>
          <a:solidFill>
            <a:srgbClr val="E3E5E8"/>
          </a:solidFill>
        </a:fill>
      </a:tcStyle>
    </a:band2H>
    <a:firstCol>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rgbClr val="398CCE"/>
          </a:solidFill>
        </a:fill>
      </a:tcStyle>
    </a:firstCol>
    <a:lastRow>
      <a:tcTxStyle b="off" i="off">
        <a:fontRef idx="minor">
          <a:srgbClr val="000000"/>
        </a:fontRef>
        <a:srgbClr val="000000"/>
      </a:tcTxStyle>
      <a:tcStyle>
        <a:tcBdr>
          <a:left>
            <a:ln w="12700" cap="flat">
              <a:noFill/>
              <a:miter lim="400000"/>
            </a:ln>
          </a:left>
          <a:right>
            <a:ln w="12700" cap="flat">
              <a:noFill/>
              <a:miter lim="400000"/>
            </a:ln>
          </a:right>
          <a:top>
            <a:ln w="12700" cap="flat">
              <a:solidFill>
                <a:srgbClr val="3797C6"/>
              </a:solidFill>
              <a:prstDash val="solid"/>
              <a:miter lim="400000"/>
            </a:ln>
          </a:top>
          <a:bottom>
            <a:ln w="12700" cap="flat">
              <a:noFill/>
              <a:miter lim="400000"/>
            </a:ln>
          </a:bottom>
          <a:insideH>
            <a:ln w="12700" cap="flat">
              <a:noFill/>
              <a:miter lim="400000"/>
            </a:ln>
          </a:insideH>
          <a:insideV>
            <a:ln w="12700" cap="flat">
              <a:noFill/>
              <a:miter lim="400000"/>
            </a:ln>
          </a:insideV>
        </a:tcBdr>
        <a:fill>
          <a:solidFill>
            <a:srgbClr val="FFFFFF"/>
          </a:solidFill>
        </a:fill>
      </a:tcStyle>
    </a:lastRow>
    <a:firstRow>
      <a:tcTxStyle b="on" i="off">
        <a:font>
          <a:latin typeface="Helvetica"/>
          <a:ea typeface="Helvetica"/>
          <a:cs typeface="Helvetica"/>
        </a:font>
        <a:srgbClr val="FFFFFF"/>
      </a:tcTxStyle>
      <a:tcStyle>
        <a:tcBdr>
          <a:left>
            <a:ln w="12700" cap="flat">
              <a:noFill/>
              <a:miter lim="400000"/>
            </a:ln>
          </a:left>
          <a:right>
            <a:ln w="12700" cap="flat">
              <a:noFill/>
              <a:miter lim="400000"/>
            </a:ln>
          </a:right>
          <a:top>
            <a:ln w="12700" cap="flat">
              <a:noFill/>
              <a:miter lim="400000"/>
            </a:ln>
          </a:top>
          <a:bottom>
            <a:ln w="12700" cap="flat">
              <a:noFill/>
              <a:miter lim="400000"/>
            </a:ln>
          </a:bottom>
          <a:insideH>
            <a:ln w="12700" cap="flat">
              <a:noFill/>
              <a:miter lim="400000"/>
            </a:ln>
          </a:insideH>
          <a:insideV>
            <a:ln w="12700" cap="flat">
              <a:noFill/>
              <a:miter lim="400000"/>
            </a:ln>
          </a:insideV>
        </a:tcBdr>
        <a:fill>
          <a:solidFill>
            <a:schemeClr val="accent1"/>
          </a:solidFill>
        </a:fill>
      </a:tcStyle>
    </a:firstRow>
  </a:tblStyle>
  <a:tblStyle styleId="{C7B018BB-80A7-4F77-B60F-C8B233D01FF8}" styleName="">
    <a:tblBg/>
    <a:wholeTbl>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12700" cap="flat">
              <a:solidFill>
                <a:srgbClr val="B8B8B8"/>
              </a:solidFill>
              <a:prstDash val="solid"/>
              <a:miter lim="400000"/>
            </a:ln>
          </a:top>
          <a:bottom>
            <a:ln w="12700" cap="flat">
              <a:solidFill>
                <a:srgbClr val="B8B8B8"/>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wholeTbl>
    <a:band2H>
      <a:tcTxStyle b="def" i="def"/>
      <a:tcStyle>
        <a:tcBdr/>
        <a:fill>
          <a:solidFill>
            <a:srgbClr val="E1E0DA"/>
          </a:solidFill>
        </a:fill>
      </a:tcStyle>
    </a:band2H>
    <a:firstCol>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rgbClr val="5AC831"/>
          </a:solidFill>
        </a:fill>
      </a:tcStyle>
    </a:firstCol>
    <a:lastRow>
      <a:tcTxStyle b="off" i="off">
        <a:fontRef idx="minor">
          <a:srgbClr val="000000"/>
        </a:fontRef>
        <a:srgbClr val="000000"/>
      </a:tcTxStyle>
      <a:tcStyle>
        <a:tcBdr>
          <a:left>
            <a:ln w="12700" cap="flat">
              <a:solidFill>
                <a:srgbClr val="B8B8B8"/>
              </a:solidFill>
              <a:prstDash val="solid"/>
              <a:miter lim="400000"/>
            </a:ln>
          </a:left>
          <a:right>
            <a:ln w="12700" cap="flat">
              <a:solidFill>
                <a:srgbClr val="B8B8B8"/>
              </a:solidFill>
              <a:prstDash val="solid"/>
              <a:miter lim="400000"/>
            </a:ln>
          </a:right>
          <a:top>
            <a:ln w="25400" cap="flat">
              <a:solidFill>
                <a:srgbClr val="606060"/>
              </a:solidFill>
              <a:prstDash val="solid"/>
              <a:miter lim="400000"/>
            </a:ln>
          </a:top>
          <a:bottom>
            <a:ln w="12700" cap="flat">
              <a:solidFill>
                <a:srgbClr val="606060"/>
              </a:solidFill>
              <a:prstDash val="solid"/>
              <a:miter lim="400000"/>
            </a:ln>
          </a:bottom>
          <a:insideH>
            <a:ln w="12700" cap="flat">
              <a:solidFill>
                <a:srgbClr val="B8B8B8"/>
              </a:solidFill>
              <a:prstDash val="solid"/>
              <a:miter lim="400000"/>
            </a:ln>
          </a:insideH>
          <a:insideV>
            <a:ln w="12700" cap="flat">
              <a:solidFill>
                <a:srgbClr val="B8B8B8"/>
              </a:solidFill>
              <a:prstDash val="solid"/>
              <a:miter lim="400000"/>
            </a:ln>
          </a:insideV>
        </a:tcBdr>
        <a:fill>
          <a:solidFill>
            <a:srgbClr val="EBEBEB"/>
          </a:solidFill>
        </a:fill>
      </a:tcStyle>
    </a:lastRow>
    <a:firstRow>
      <a:tcTxStyle b="on" i="off">
        <a:font>
          <a:latin typeface="Helvetica"/>
          <a:ea typeface="Helvetica"/>
          <a:cs typeface="Helvetica"/>
        </a:font>
        <a:srgbClr val="FFFFFF"/>
      </a:tcTxStyle>
      <a:tcStyle>
        <a:tcBdr>
          <a:left>
            <a:ln w="12700" cap="flat">
              <a:solidFill>
                <a:srgbClr val="606060"/>
              </a:solidFill>
              <a:prstDash val="solid"/>
              <a:miter lim="400000"/>
            </a:ln>
          </a:left>
          <a:right>
            <a:ln w="12700" cap="flat">
              <a:solidFill>
                <a:srgbClr val="606060"/>
              </a:solidFill>
              <a:prstDash val="solid"/>
              <a:miter lim="400000"/>
            </a:ln>
          </a:right>
          <a:top>
            <a:ln w="12700" cap="flat">
              <a:solidFill>
                <a:srgbClr val="606060"/>
              </a:solidFill>
              <a:prstDash val="solid"/>
              <a:miter lim="400000"/>
            </a:ln>
          </a:top>
          <a:bottom>
            <a:ln w="12700" cap="flat">
              <a:solidFill>
                <a:srgbClr val="606060"/>
              </a:solidFill>
              <a:prstDash val="solid"/>
              <a:miter lim="400000"/>
            </a:ln>
          </a:bottom>
          <a:insideH>
            <a:ln w="12700" cap="flat">
              <a:solidFill>
                <a:srgbClr val="606060"/>
              </a:solidFill>
              <a:prstDash val="solid"/>
              <a:miter lim="400000"/>
            </a:ln>
          </a:insideH>
          <a:insideV>
            <a:ln w="12700" cap="flat">
              <a:solidFill>
                <a:srgbClr val="606060"/>
              </a:solidFill>
              <a:prstDash val="solid"/>
              <a:miter lim="400000"/>
            </a:ln>
          </a:insideV>
        </a:tcBdr>
        <a:fill>
          <a:solidFill>
            <a:schemeClr val="accent2"/>
          </a:solidFill>
        </a:fill>
      </a:tcStyle>
    </a:firstRow>
  </a:tblStyle>
  <a:tblStyle styleId="{EEE7283C-3CF3-47DC-8721-378D4A62B228}" styleName="">
    <a:tblBg/>
    <a:wholeTbl>
      <a:tcTxStyle b="off" i="off">
        <a:fontRef idx="minor">
          <a:srgbClr val="000000"/>
        </a:fontRef>
        <a:srgbClr val="000000"/>
      </a:tcTxStyle>
      <a:tcStyle>
        <a:tcBdr>
          <a:left>
            <a:ln w="12700" cap="flat">
              <a:solidFill>
                <a:srgbClr val="5D5D5D"/>
              </a:solidFill>
              <a:custDash>
                <a:ds d="200000" sp="200000"/>
              </a:custDash>
              <a:miter lim="400000"/>
            </a:ln>
          </a:left>
          <a:right>
            <a:ln w="12700" cap="flat">
              <a:solidFill>
                <a:srgbClr val="5D5D5D"/>
              </a:solidFill>
              <a:custDash>
                <a:ds d="200000" sp="200000"/>
              </a:custDash>
              <a:miter lim="400000"/>
            </a:ln>
          </a:right>
          <a:top>
            <a:ln w="12700" cap="flat">
              <a:solidFill>
                <a:srgbClr val="5D5D5D"/>
              </a:solidFill>
              <a:custDash>
                <a:ds d="200000" sp="200000"/>
              </a:custDash>
              <a:miter lim="400000"/>
            </a:ln>
          </a:top>
          <a:bottom>
            <a:ln w="12700" cap="flat">
              <a:solidFill>
                <a:srgbClr val="5D5D5D"/>
              </a:solidFill>
              <a:custDash>
                <a:ds d="200000" sp="200000"/>
              </a:custDash>
              <a:miter lim="400000"/>
            </a:ln>
          </a:bottom>
          <a:insideH>
            <a:ln w="12700" cap="flat">
              <a:solidFill>
                <a:srgbClr val="5D5D5D"/>
              </a:solidFill>
              <a:custDash>
                <a:ds d="200000" sp="200000"/>
              </a:custDash>
              <a:miter lim="400000"/>
            </a:ln>
          </a:insideH>
          <a:insideV>
            <a:ln w="12700" cap="flat">
              <a:solidFill>
                <a:srgbClr val="5D5D5D"/>
              </a:solidFill>
              <a:custDash>
                <a:ds d="200000" sp="200000"/>
              </a:custDash>
              <a:miter lim="400000"/>
            </a:ln>
          </a:insideV>
        </a:tcBdr>
        <a:fill>
          <a:solidFill>
            <a:srgbClr val="E6E3D7"/>
          </a:solidFill>
        </a:fill>
      </a:tcStyle>
    </a:wholeTbl>
    <a:band2H>
      <a:tcTxStyle b="def" i="def"/>
      <a:tcStyle>
        <a:tcBdr/>
        <a:fill>
          <a:solidFill>
            <a:srgbClr val="C3C2C2"/>
          </a:solidFill>
        </a:fill>
      </a:tcStyle>
    </a:band2H>
    <a:firstCol>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09C99"/>
          </a:solidFill>
        </a:fill>
      </a:tcStyle>
    </a:firstCol>
    <a:la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lastRow>
    <a:firstRow>
      <a:tcTxStyle b="on" i="off">
        <a:font>
          <a:latin typeface="Helvetica"/>
          <a:ea typeface="Helvetica"/>
          <a:cs typeface="Helvetica"/>
        </a:font>
        <a:srgbClr val="FFFFFF"/>
      </a:tcTxStyle>
      <a:tcStyle>
        <a:tcBdr>
          <a:left>
            <a:ln w="12700" cap="flat">
              <a:solidFill>
                <a:srgbClr val="5D5D5D"/>
              </a:solidFill>
              <a:prstDash val="solid"/>
              <a:miter lim="400000"/>
            </a:ln>
          </a:left>
          <a:right>
            <a:ln w="12700" cap="flat">
              <a:solidFill>
                <a:srgbClr val="5D5D5D"/>
              </a:solidFill>
              <a:prstDash val="solid"/>
              <a:miter lim="400000"/>
            </a:ln>
          </a:right>
          <a:top>
            <a:ln w="12700" cap="flat">
              <a:solidFill>
                <a:srgbClr val="5D5D5D"/>
              </a:solidFill>
              <a:prstDash val="solid"/>
              <a:miter lim="400000"/>
            </a:ln>
          </a:top>
          <a:bottom>
            <a:ln w="12700" cap="flat">
              <a:solidFill>
                <a:srgbClr val="5D5D5D"/>
              </a:solidFill>
              <a:prstDash val="solid"/>
              <a:miter lim="400000"/>
            </a:ln>
          </a:bottom>
          <a:insideH>
            <a:ln w="12700" cap="flat">
              <a:solidFill>
                <a:srgbClr val="5D5D5D"/>
              </a:solidFill>
              <a:prstDash val="solid"/>
              <a:miter lim="400000"/>
            </a:ln>
          </a:insideH>
          <a:insideV>
            <a:ln w="12700" cap="flat">
              <a:solidFill>
                <a:srgbClr val="5D5D5D"/>
              </a:solidFill>
              <a:prstDash val="solid"/>
              <a:miter lim="400000"/>
            </a:ln>
          </a:insideV>
        </a:tcBdr>
        <a:fill>
          <a:solidFill>
            <a:srgbClr val="97764E"/>
          </a:solidFill>
        </a:fill>
      </a:tcStyle>
    </a:firstRow>
  </a:tblStyle>
  <a:tblStyle styleId="{CF821DB8-F4EB-4A41-A1BA-3FCAFE7338EE}" styleName="">
    <a:tblBg/>
    <a:wholeTbl>
      <a:tcTxStyle b="off" i="off">
        <a:fontRef idx="minor">
          <a:srgbClr val="000000"/>
        </a:fontRef>
        <a:srgbClr val="000000"/>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EBEBEB"/>
          </a:solidFill>
        </a:fill>
      </a:tcStyle>
    </a:wholeTbl>
    <a:band2H>
      <a:tcTxStyle b="def" i="def"/>
      <a:tcStyle>
        <a:tcBdr/>
        <a:fill>
          <a:solidFill>
            <a:srgbClr val="DCE5E6"/>
          </a:solidFill>
        </a:fill>
      </a:tcStyle>
    </a:band2H>
    <a:firstCol>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Col>
    <a:la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lastRow>
    <a:firstRow>
      <a:tcTxStyle b="on" i="off">
        <a:font>
          <a:latin typeface="Helvetica"/>
          <a:ea typeface="Helvetica"/>
          <a:cs typeface="Helvetica"/>
        </a:font>
        <a:srgbClr val="FFFFFF"/>
      </a:tcTxStyle>
      <a:tcStyle>
        <a:tcBdr>
          <a:left>
            <a:ln w="12700" cap="flat">
              <a:solidFill>
                <a:srgbClr val="000000"/>
              </a:solidFill>
              <a:prstDash val="solid"/>
              <a:miter lim="400000"/>
            </a:ln>
          </a:left>
          <a:right>
            <a:ln w="12700" cap="flat">
              <a:solidFill>
                <a:srgbClr val="000000"/>
              </a:solidFill>
              <a:prstDash val="solid"/>
              <a:miter lim="400000"/>
            </a:ln>
          </a:right>
          <a:top>
            <a:ln w="12700" cap="flat">
              <a:solidFill>
                <a:srgbClr val="000000"/>
              </a:solidFill>
              <a:prstDash val="solid"/>
              <a:miter lim="400000"/>
            </a:ln>
          </a:top>
          <a:bottom>
            <a:ln w="12700" cap="flat">
              <a:solidFill>
                <a:srgbClr val="000000"/>
              </a:solidFill>
              <a:prstDash val="solid"/>
              <a:miter lim="400000"/>
            </a:ln>
          </a:bottom>
          <a:insideH>
            <a:ln w="12700" cap="flat">
              <a:solidFill>
                <a:srgbClr val="000000"/>
              </a:solidFill>
              <a:prstDash val="solid"/>
              <a:miter lim="400000"/>
            </a:ln>
          </a:insideH>
          <a:insideV>
            <a:ln w="12700" cap="flat">
              <a:solidFill>
                <a:srgbClr val="000000"/>
              </a:solidFill>
              <a:prstDash val="solid"/>
              <a:miter lim="400000"/>
            </a:ln>
          </a:insideV>
        </a:tcBdr>
        <a:fill>
          <a:solidFill>
            <a:srgbClr val="5E7790"/>
          </a:solidFill>
        </a:fill>
      </a:tcStyle>
    </a:firstRow>
  </a:tblStyle>
  <a:tblStyle styleId="{33BA23B1-9221-436E-865A-0063620EA4FD}" styleName="">
    <a:tblBg/>
    <a:wholeTbl>
      <a:tcTxStyle b="off" i="off">
        <a:fontRef idx="minor">
          <a:srgbClr val="000000"/>
        </a:fontRef>
        <a:srgbClr val="000000"/>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D0D1D2"/>
          </a:solidFill>
        </a:fill>
      </a:tcStyle>
    </a:wholeTbl>
    <a:band2H>
      <a:tcTxStyle b="def" i="def"/>
      <a:tcStyle>
        <a:tcBdr/>
        <a:fill>
          <a:solidFill>
            <a:srgbClr val="DEDEDF"/>
          </a:solidFill>
        </a:fill>
      </a:tcStyle>
    </a:band2H>
    <a:firstCol>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535761"/>
          </a:solidFill>
        </a:fill>
      </a:tcStyle>
    </a:firstCol>
    <a:la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909398"/>
          </a:solidFill>
        </a:fill>
      </a:tcStyle>
    </a:lastRow>
    <a:firstRow>
      <a:tcTxStyle b="on" i="off">
        <a:font>
          <a:latin typeface="Helvetica"/>
          <a:ea typeface="Helvetica"/>
          <a:cs typeface="Helvetica"/>
        </a:font>
        <a:srgbClr val="FFFFFF"/>
      </a:tcTxStyle>
      <a:tcStyle>
        <a:tcBdr>
          <a:left>
            <a:ln w="12700" cap="flat">
              <a:solidFill>
                <a:srgbClr val="FFFFFF"/>
              </a:solidFill>
              <a:prstDash val="solid"/>
              <a:miter lim="400000"/>
            </a:ln>
          </a:left>
          <a:right>
            <a:ln w="12700" cap="flat">
              <a:solidFill>
                <a:srgbClr val="FFFFFF"/>
              </a:solidFill>
              <a:prstDash val="solid"/>
              <a:miter lim="400000"/>
            </a:ln>
          </a:right>
          <a:top>
            <a:ln w="12700" cap="flat">
              <a:solidFill>
                <a:srgbClr val="FFFFFF"/>
              </a:solidFill>
              <a:prstDash val="solid"/>
              <a:miter lim="400000"/>
            </a:ln>
          </a:top>
          <a:bottom>
            <a:ln w="12700" cap="flat">
              <a:solidFill>
                <a:srgbClr val="FFFFFF"/>
              </a:solidFill>
              <a:prstDash val="solid"/>
              <a:miter lim="400000"/>
            </a:ln>
          </a:bottom>
          <a:insideH>
            <a:ln w="12700" cap="flat">
              <a:solidFill>
                <a:srgbClr val="FFFFFF"/>
              </a:solidFill>
              <a:prstDash val="solid"/>
              <a:miter lim="400000"/>
            </a:ln>
          </a:insideH>
          <a:insideV>
            <a:ln w="12700" cap="flat">
              <a:solidFill>
                <a:srgbClr val="FFFFFF"/>
              </a:solidFill>
              <a:prstDash val="solid"/>
              <a:miter lim="400000"/>
            </a:ln>
          </a:insideV>
        </a:tcBdr>
        <a:fill>
          <a:solidFill>
            <a:srgbClr val="767C85"/>
          </a:solidFill>
        </a:fill>
      </a:tcStyle>
    </a:firstRow>
  </a:tblStyle>
  <a:tblStyle styleId="{2708684C-4D16-4618-839F-0558EEFCDFE6}" styleName="">
    <a:tblBg/>
    <a:wholeTbl>
      <a:tcTxStyle b="off" i="off">
        <a:fontRef idx="minor">
          <a:srgbClr val="000000"/>
        </a:fontRef>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wholeTbl>
    <a:band2H>
      <a:tcTxStyle b="def" i="def"/>
      <a:tcStyle>
        <a:tcBdr/>
        <a:fill>
          <a:solidFill>
            <a:srgbClr val="EDEEEE"/>
          </a:solidFill>
        </a:fill>
      </a:tcStyle>
    </a:band2H>
    <a:firstCol>
      <a:tcTxStyle b="on" i="off">
        <a:font>
          <a:latin typeface="Helvetica"/>
          <a:ea typeface="Helvetica"/>
          <a:cs typeface="Helvetica"/>
        </a:font>
        <a:srgbClr val="000000"/>
      </a:tcTxStyle>
      <a:tcStyle>
        <a:tcBdr>
          <a:left>
            <a:ln w="12700" cap="flat">
              <a:noFill/>
              <a:miter lim="400000"/>
            </a:ln>
          </a:left>
          <a:right>
            <a:ln w="12700" cap="flat">
              <a:solidFill>
                <a:srgbClr val="000000"/>
              </a:solidFill>
              <a:prstDash val="solid"/>
              <a:miter lim="400000"/>
            </a:ln>
          </a:right>
          <a:top>
            <a:ln w="12700" cap="flat">
              <a:solidFill>
                <a:srgbClr val="000000"/>
              </a:solidFill>
              <a:custDash>
                <a:ds d="200000" sp="200000"/>
              </a:custDash>
              <a:miter lim="400000"/>
            </a:ln>
          </a:top>
          <a:bottom>
            <a:ln w="12700" cap="flat">
              <a:solidFill>
                <a:srgbClr val="000000"/>
              </a:solidFill>
              <a:custDash>
                <a:ds d="200000" sp="200000"/>
              </a:custDash>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Col>
    <a:la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solidFill>
                <a:srgbClr val="000000"/>
              </a:solidFill>
              <a:prstDash val="solid"/>
              <a:miter lim="400000"/>
            </a:ln>
          </a:top>
          <a:bottom>
            <a:ln w="12700" cap="flat">
              <a:noFill/>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lastRow>
    <a:firstRow>
      <a:tcTxStyle b="on" i="off">
        <a:font>
          <a:latin typeface="Helvetica"/>
          <a:ea typeface="Helvetica"/>
          <a:cs typeface="Helvetica"/>
        </a:font>
        <a:srgbClr val="000000"/>
      </a:tcTxStyle>
      <a:tcStyle>
        <a:tcBdr>
          <a:left>
            <a:ln w="12700" cap="flat">
              <a:solidFill>
                <a:srgbClr val="000000"/>
              </a:solidFill>
              <a:custDash>
                <a:ds d="200000" sp="200000"/>
              </a:custDash>
              <a:miter lim="400000"/>
            </a:ln>
          </a:left>
          <a:right>
            <a:ln w="12700" cap="flat">
              <a:solidFill>
                <a:srgbClr val="000000"/>
              </a:solidFill>
              <a:custDash>
                <a:ds d="200000" sp="200000"/>
              </a:custDash>
              <a:miter lim="400000"/>
            </a:ln>
          </a:right>
          <a:top>
            <a:ln w="12700" cap="flat">
              <a:noFill/>
              <a:miter lim="400000"/>
            </a:ln>
          </a:top>
          <a:bottom>
            <a:ln w="12700" cap="flat">
              <a:solidFill>
                <a:srgbClr val="000000"/>
              </a:solidFill>
              <a:prstDash val="solid"/>
              <a:miter lim="400000"/>
            </a:ln>
          </a:bottom>
          <a:insideH>
            <a:ln w="12700" cap="flat">
              <a:solidFill>
                <a:srgbClr val="000000"/>
              </a:solidFill>
              <a:custDash>
                <a:ds d="200000" sp="200000"/>
              </a:custDash>
              <a:miter lim="400000"/>
            </a:ln>
          </a:insideH>
          <a:insideV>
            <a:ln w="12700" cap="flat">
              <a:solidFill>
                <a:srgbClr val="000000"/>
              </a:solidFill>
              <a:custDash>
                <a:ds d="200000" sp="200000"/>
              </a:custDash>
              <a:miter lim="400000"/>
            </a:ln>
          </a:insideV>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showComments="1"/>
</file>

<file path=ppt/_rels/presentation.xml.rels><?xml version="1.0" encoding="UTF-8" standalone="yes"?><Relationships xmlns="http://schemas.openxmlformats.org/package/2006/relationships"><Relationship Id="rId1" Type="http://schemas.openxmlformats.org/officeDocument/2006/relationships/presProps" Target="presProps.xml"/><Relationship Id="rId2" Type="http://schemas.openxmlformats.org/officeDocument/2006/relationships/viewProps" Target="viewProps.xml"/><Relationship Id="rId3" Type="http://schemas.openxmlformats.org/officeDocument/2006/relationships/commentAuthors" Target="commentAuthors.xml"/><Relationship Id="rId4" Type="http://schemas.openxmlformats.org/officeDocument/2006/relationships/tableStyles" Target="tableStyles.xml"/><Relationship Id="rId5" Type="http://schemas.openxmlformats.org/officeDocument/2006/relationships/slideMaster" Target="slideMasters/slideMaster1.xml"/><Relationship Id="rId6" Type="http://schemas.openxmlformats.org/officeDocument/2006/relationships/theme" Target="theme/theme1.xml"/><Relationship Id="rId7" Type="http://schemas.openxmlformats.org/officeDocument/2006/relationships/notesMaster" Target="notesMasters/notesMaster1.xml"/><Relationship Id="rId8" Type="http://schemas.openxmlformats.org/officeDocument/2006/relationships/slide" Target="slides/slide1.xml"/><Relationship Id="rId9" Type="http://schemas.openxmlformats.org/officeDocument/2006/relationships/slide" Target="slides/slide2.xml"/><Relationship Id="rId10" Type="http://schemas.openxmlformats.org/officeDocument/2006/relationships/slide" Target="slides/slide3.xml"/><Relationship Id="rId11" Type="http://schemas.openxmlformats.org/officeDocument/2006/relationships/slide" Target="slides/slide4.xml"/><Relationship Id="rId12" Type="http://schemas.openxmlformats.org/officeDocument/2006/relationships/slide" Target="slides/slide5.xml"/><Relationship Id="rId13" Type="http://schemas.openxmlformats.org/officeDocument/2006/relationships/slide" Target="slides/slide6.xml"/><Relationship Id="rId14" Type="http://schemas.openxmlformats.org/officeDocument/2006/relationships/slide" Target="slides/slide7.xml"/><Relationship Id="rId15" Type="http://schemas.openxmlformats.org/officeDocument/2006/relationships/slide" Target="slides/slide8.xml"/><Relationship Id="rId16" Type="http://schemas.openxmlformats.org/officeDocument/2006/relationships/slide" Target="slides/slide9.xml"/><Relationship Id="rId17" Type="http://schemas.openxmlformats.org/officeDocument/2006/relationships/slide" Target="slides/slide10.xml"/><Relationship Id="rId18" Type="http://schemas.openxmlformats.org/officeDocument/2006/relationships/slide" Target="slides/slide11.xml"/><Relationship Id="rId19" Type="http://schemas.openxmlformats.org/officeDocument/2006/relationships/slide" Target="slides/slide12.xml"/><Relationship Id="rId20" Type="http://schemas.openxmlformats.org/officeDocument/2006/relationships/slide" Target="slides/slide13.xml"/><Relationship Id="rId21" Type="http://schemas.openxmlformats.org/officeDocument/2006/relationships/slide" Target="slides/slide14.xml"/><Relationship Id="rId22" Type="http://schemas.openxmlformats.org/officeDocument/2006/relationships/slide" Target="slides/slide15.xml"/><Relationship Id="rId23" Type="http://schemas.openxmlformats.org/officeDocument/2006/relationships/slide" Target="slides/slide16.xml"/><Relationship Id="rId24" Type="http://schemas.openxmlformats.org/officeDocument/2006/relationships/slide" Target="slides/slide17.xml"/><Relationship Id="rId25" Type="http://schemas.openxmlformats.org/officeDocument/2006/relationships/slide" Target="slides/slide18.xml"/><Relationship Id="rId26" Type="http://schemas.openxmlformats.org/officeDocument/2006/relationships/slide" Target="slides/slide19.xml"/><Relationship Id="rId27" Type="http://schemas.openxmlformats.org/officeDocument/2006/relationships/slide" Target="slides/slide20.xml"/><Relationship Id="rId28" Type="http://schemas.openxmlformats.org/officeDocument/2006/relationships/slide" Target="slides/slide21.xml"/><Relationship Id="rId29" Type="http://schemas.openxmlformats.org/officeDocument/2006/relationships/slide" Target="slides/slide22.xml"/></Relationships>

</file>

<file path=ppt/notesMasters/_rels/notesMaster1.xml.rels><?xml version="1.0" encoding="UTF-8" standalone="yes"?><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6" name="Shape 116"/>
          <p:cNvSpPr/>
          <p:nvPr>
            <p:ph type="sldImg"/>
          </p:nvPr>
        </p:nvSpPr>
        <p:spPr>
          <a:xfrm>
            <a:off x="1143000" y="685800"/>
            <a:ext cx="4572000" cy="3429000"/>
          </a:xfrm>
          <a:prstGeom prst="rect">
            <a:avLst/>
          </a:prstGeom>
        </p:spPr>
        <p:txBody>
          <a:bodyPr/>
          <a:lstStyle/>
          <a:p>
            <a:pPr/>
          </a:p>
        </p:txBody>
      </p:sp>
      <p:sp>
        <p:nvSpPr>
          <p:cNvPr id="117" name="Shape 117"/>
          <p:cNvSpPr/>
          <p:nvPr>
            <p:ph type="body" sz="quarter" idx="1"/>
          </p:nvPr>
        </p:nvSpPr>
        <p:spPr>
          <a:xfrm>
            <a:off x="914400" y="4343400"/>
            <a:ext cx="5029200" cy="4114800"/>
          </a:xfrm>
          <a:prstGeom prst="rect">
            <a:avLst/>
          </a:prstGeom>
        </p:spPr>
        <p:txBody>
          <a:bodyPr/>
          <a:lstStyle/>
          <a:p>
            <a:pPr/>
          </a:p>
        </p:txBody>
      </p:sp>
    </p:spTree>
  </p:cSld>
  <p:clrMap bg1="lt1" tx1="dk1" bg2="lt2" tx2="dk2" accent1="accent1" accent2="accent2" accent3="accent3" accent4="accent4" accent5="accent5" accent6="accent6" hlink="hlink" folHlink="folHlink"/>
  <p:notesStyle>
    <a:lvl1pPr defTabSz="457200" latinLnBrk="0">
      <a:lnSpc>
        <a:spcPct val="117999"/>
      </a:lnSpc>
      <a:defRPr sz="2200">
        <a:latin typeface="Helvetica Neue"/>
        <a:ea typeface="Helvetica Neue"/>
        <a:cs typeface="Helvetica Neue"/>
        <a:sym typeface="Helvetica Neue"/>
      </a:defRPr>
    </a:lvl1pPr>
    <a:lvl2pPr indent="228600" defTabSz="457200" latinLnBrk="0">
      <a:lnSpc>
        <a:spcPct val="117999"/>
      </a:lnSpc>
      <a:defRPr sz="2200">
        <a:latin typeface="Helvetica Neue"/>
        <a:ea typeface="Helvetica Neue"/>
        <a:cs typeface="Helvetica Neue"/>
        <a:sym typeface="Helvetica Neue"/>
      </a:defRPr>
    </a:lvl2pPr>
    <a:lvl3pPr indent="457200" defTabSz="457200" latinLnBrk="0">
      <a:lnSpc>
        <a:spcPct val="117999"/>
      </a:lnSpc>
      <a:defRPr sz="2200">
        <a:latin typeface="Helvetica Neue"/>
        <a:ea typeface="Helvetica Neue"/>
        <a:cs typeface="Helvetica Neue"/>
        <a:sym typeface="Helvetica Neue"/>
      </a:defRPr>
    </a:lvl3pPr>
    <a:lvl4pPr indent="685800" defTabSz="457200" latinLnBrk="0">
      <a:lnSpc>
        <a:spcPct val="117999"/>
      </a:lnSpc>
      <a:defRPr sz="2200">
        <a:latin typeface="Helvetica Neue"/>
        <a:ea typeface="Helvetica Neue"/>
        <a:cs typeface="Helvetica Neue"/>
        <a:sym typeface="Helvetica Neue"/>
      </a:defRPr>
    </a:lvl4pPr>
    <a:lvl5pPr indent="914400" defTabSz="457200" latinLnBrk="0">
      <a:lnSpc>
        <a:spcPct val="117999"/>
      </a:lnSpc>
      <a:defRPr sz="2200">
        <a:latin typeface="Helvetica Neue"/>
        <a:ea typeface="Helvetica Neue"/>
        <a:cs typeface="Helvetica Neue"/>
        <a:sym typeface="Helvetica Neue"/>
      </a:defRPr>
    </a:lvl5pPr>
    <a:lvl6pPr indent="1143000" defTabSz="457200" latinLnBrk="0">
      <a:lnSpc>
        <a:spcPct val="117999"/>
      </a:lnSpc>
      <a:defRPr sz="2200">
        <a:latin typeface="Helvetica Neue"/>
        <a:ea typeface="Helvetica Neue"/>
        <a:cs typeface="Helvetica Neue"/>
        <a:sym typeface="Helvetica Neue"/>
      </a:defRPr>
    </a:lvl6pPr>
    <a:lvl7pPr indent="1371600" defTabSz="457200" latinLnBrk="0">
      <a:lnSpc>
        <a:spcPct val="117999"/>
      </a:lnSpc>
      <a:defRPr sz="2200">
        <a:latin typeface="Helvetica Neue"/>
        <a:ea typeface="Helvetica Neue"/>
        <a:cs typeface="Helvetica Neue"/>
        <a:sym typeface="Helvetica Neue"/>
      </a:defRPr>
    </a:lvl7pPr>
    <a:lvl8pPr indent="1600200" defTabSz="457200" latinLnBrk="0">
      <a:lnSpc>
        <a:spcPct val="117999"/>
      </a:lnSpc>
      <a:defRPr sz="2200">
        <a:latin typeface="Helvetica Neue"/>
        <a:ea typeface="Helvetica Neue"/>
        <a:cs typeface="Helvetica Neue"/>
        <a:sym typeface="Helvetica Neue"/>
      </a:defRPr>
    </a:lvl8pPr>
    <a:lvl9pPr indent="1828800" defTabSz="457200" latinLnBrk="0">
      <a:lnSpc>
        <a:spcPct val="117999"/>
      </a:lnSpc>
      <a:defRPr sz="2200">
        <a:latin typeface="Helvetica Neue"/>
        <a:ea typeface="Helvetica Neue"/>
        <a:cs typeface="Helvetica Neue"/>
        <a:sym typeface="Helvetica Neue"/>
      </a:defRPr>
    </a:lvl9pPr>
  </p:notesStyle>
</p:notesMaster>
</file>

<file path=ppt/notesSlides/_rels/notesSlide1.xml.rels><?xml version="1.0" encoding="UTF-8" standalone="yes"?><Relationships xmlns="http://schemas.openxmlformats.org/package/2006/relationships"><Relationship Id="rId1" Type="http://schemas.openxmlformats.org/officeDocument/2006/relationships/slide" Target="../slides/slide2.xml"/><Relationship Id="rId2" Type="http://schemas.openxmlformats.org/officeDocument/2006/relationships/notesMaster" Target="../notesMasters/notesMaster1.xml"/></Relationships>

</file>

<file path=ppt/notesSlides/_rels/notesSlide10.xml.rels><?xml version="1.0" encoding="UTF-8" standalone="yes"?><Relationships xmlns="http://schemas.openxmlformats.org/package/2006/relationships"><Relationship Id="rId1" Type="http://schemas.openxmlformats.org/officeDocument/2006/relationships/slide" Target="../slides/slide11.xml"/><Relationship Id="rId2" Type="http://schemas.openxmlformats.org/officeDocument/2006/relationships/notesMaster" Target="../notesMasters/notesMaster1.xml"/></Relationships>

</file>

<file path=ppt/notesSlides/_rels/notesSlide11.xml.rels><?xml version="1.0" encoding="UTF-8" standalone="yes"?><Relationships xmlns="http://schemas.openxmlformats.org/package/2006/relationships"><Relationship Id="rId1" Type="http://schemas.openxmlformats.org/officeDocument/2006/relationships/slide" Target="../slides/slide12.xml"/><Relationship Id="rId2" Type="http://schemas.openxmlformats.org/officeDocument/2006/relationships/notesMaster" Target="../notesMasters/notesMaster1.xml"/><Relationship Id="rId3" Type="http://schemas.openxmlformats.org/officeDocument/2006/relationships/hyperlink" Target="https://tools.ietf.org/html/rfc791" TargetMode="External"/></Relationships>

</file>

<file path=ppt/notesSlides/_rels/notesSlide12.xml.rels><?xml version="1.0" encoding="UTF-8" standalone="yes"?><Relationships xmlns="http://schemas.openxmlformats.org/package/2006/relationships"><Relationship Id="rId1" Type="http://schemas.openxmlformats.org/officeDocument/2006/relationships/slide" Target="../slides/slide13.xml"/><Relationship Id="rId2" Type="http://schemas.openxmlformats.org/officeDocument/2006/relationships/notesMaster" Target="../notesMasters/notesMaster1.xml"/><Relationship Id="rId3" Type="http://schemas.openxmlformats.org/officeDocument/2006/relationships/hyperlink" Target="https://en.wikipedia.org/wiki/Transmission_Control_Protocol#TCP_segment_structure" TargetMode="External"/></Relationships>

</file>

<file path=ppt/notesSlides/_rels/notesSlide13.xml.rels><?xml version="1.0" encoding="UTF-8" standalone="yes"?><Relationships xmlns="http://schemas.openxmlformats.org/package/2006/relationships"><Relationship Id="rId1" Type="http://schemas.openxmlformats.org/officeDocument/2006/relationships/slide" Target="../slides/slide14.xml"/><Relationship Id="rId2" Type="http://schemas.openxmlformats.org/officeDocument/2006/relationships/notesMaster" Target="../notesMasters/notesMaster1.xml"/></Relationships>

</file>

<file path=ppt/notesSlides/_rels/notesSlide14.xml.rels><?xml version="1.0" encoding="UTF-8" standalone="yes"?><Relationships xmlns="http://schemas.openxmlformats.org/package/2006/relationships"><Relationship Id="rId1" Type="http://schemas.openxmlformats.org/officeDocument/2006/relationships/slide" Target="../slides/slide15.xml"/><Relationship Id="rId2" Type="http://schemas.openxmlformats.org/officeDocument/2006/relationships/notesMaster" Target="../notesMasters/notesMaster1.xml"/><Relationship Id="rId3" Type="http://schemas.openxmlformats.org/officeDocument/2006/relationships/hyperlink" Target="http://www.netheaven.com/pmtu.html" TargetMode="External"/></Relationships>

</file>

<file path=ppt/notesSlides/_rels/notesSlide15.xml.rels><?xml version="1.0" encoding="UTF-8" standalone="yes"?><Relationships xmlns="http://schemas.openxmlformats.org/package/2006/relationships"><Relationship Id="rId1" Type="http://schemas.openxmlformats.org/officeDocument/2006/relationships/slide" Target="../slides/slide16.xml"/><Relationship Id="rId2" Type="http://schemas.openxmlformats.org/officeDocument/2006/relationships/notesMaster" Target="../notesMasters/notesMaster1.xml"/><Relationship Id="rId3" Type="http://schemas.openxmlformats.org/officeDocument/2006/relationships/hyperlink" Target="https://tools.ietf.org/html/rfc894" TargetMode="External"/><Relationship Id="rId4" Type="http://schemas.openxmlformats.org/officeDocument/2006/relationships/hyperlink" Target="https://www.rfc-editor.org/errata_search.php?rfc=894" TargetMode="External"/></Relationships>

</file>

<file path=ppt/notesSlides/_rels/notesSlide16.xml.rels><?xml version="1.0" encoding="UTF-8" standalone="yes"?><Relationships xmlns="http://schemas.openxmlformats.org/package/2006/relationships"><Relationship Id="rId1" Type="http://schemas.openxmlformats.org/officeDocument/2006/relationships/slide" Target="../slides/slide17.xml"/><Relationship Id="rId2" Type="http://schemas.openxmlformats.org/officeDocument/2006/relationships/notesMaster" Target="../notesMasters/notesMaster1.xml"/></Relationships>

</file>

<file path=ppt/notesSlides/_rels/notesSlide17.xml.rels><?xml version="1.0" encoding="UTF-8" standalone="yes"?><Relationships xmlns="http://schemas.openxmlformats.org/package/2006/relationships"><Relationship Id="rId1" Type="http://schemas.openxmlformats.org/officeDocument/2006/relationships/slide" Target="../slides/slide18.xml"/><Relationship Id="rId2" Type="http://schemas.openxmlformats.org/officeDocument/2006/relationships/notesMaster" Target="../notesMasters/notesMaster1.xml"/></Relationships>

</file>

<file path=ppt/notesSlides/_rels/notesSlide18.xml.rels><?xml version="1.0" encoding="UTF-8" standalone="yes"?><Relationships xmlns="http://schemas.openxmlformats.org/package/2006/relationships"><Relationship Id="rId1" Type="http://schemas.openxmlformats.org/officeDocument/2006/relationships/slide" Target="../slides/slide19.xml"/><Relationship Id="rId2" Type="http://schemas.openxmlformats.org/officeDocument/2006/relationships/notesMaster" Target="../notesMasters/notesMaster1.xml"/></Relationships>

</file>

<file path=ppt/notesSlides/_rels/notesSlide19.xml.rels><?xml version="1.0" encoding="UTF-8" standalone="yes"?><Relationships xmlns="http://schemas.openxmlformats.org/package/2006/relationships"><Relationship Id="rId1" Type="http://schemas.openxmlformats.org/officeDocument/2006/relationships/slide" Target="../slides/slide20.xml"/><Relationship Id="rId2" Type="http://schemas.openxmlformats.org/officeDocument/2006/relationships/notesMaster" Target="../notesMasters/notesMaster1.xml"/></Relationships>

</file>

<file path=ppt/notesSlides/_rels/notesSlide2.xml.rels><?xml version="1.0" encoding="UTF-8" standalone="yes"?><Relationships xmlns="http://schemas.openxmlformats.org/package/2006/relationships"><Relationship Id="rId1" Type="http://schemas.openxmlformats.org/officeDocument/2006/relationships/slide" Target="../slides/slide3.xml"/><Relationship Id="rId2" Type="http://schemas.openxmlformats.org/officeDocument/2006/relationships/notesMaster" Target="../notesMasters/notesMaster1.xml"/></Relationships>

</file>

<file path=ppt/notesSlides/_rels/notesSlide20.xml.rels><?xml version="1.0" encoding="UTF-8" standalone="yes"?><Relationships xmlns="http://schemas.openxmlformats.org/package/2006/relationships"><Relationship Id="rId1" Type="http://schemas.openxmlformats.org/officeDocument/2006/relationships/slide" Target="../slides/slide21.xml"/><Relationship Id="rId2" Type="http://schemas.openxmlformats.org/officeDocument/2006/relationships/notesMaster" Target="../notesMasters/notesMaster1.xml"/></Relationships>

</file>

<file path=ppt/notesSlides/_rels/notesSlide3.xml.rels><?xml version="1.0" encoding="UTF-8" standalone="yes"?><Relationships xmlns="http://schemas.openxmlformats.org/package/2006/relationships"><Relationship Id="rId1" Type="http://schemas.openxmlformats.org/officeDocument/2006/relationships/slide" Target="../slides/slide4.xml"/><Relationship Id="rId2" Type="http://schemas.openxmlformats.org/officeDocument/2006/relationships/notesMaster" Target="../notesMasters/notesMaster1.xml"/></Relationships>

</file>

<file path=ppt/notesSlides/_rels/notesSlide4.xml.rels><?xml version="1.0" encoding="UTF-8" standalone="yes"?><Relationships xmlns="http://schemas.openxmlformats.org/package/2006/relationships"><Relationship Id="rId1" Type="http://schemas.openxmlformats.org/officeDocument/2006/relationships/slide" Target="../slides/slide5.xml"/><Relationship Id="rId2" Type="http://schemas.openxmlformats.org/officeDocument/2006/relationships/notesMaster" Target="../notesMasters/notesMaster1.xml"/></Relationships>

</file>

<file path=ppt/notesSlides/_rels/notesSlide5.xml.rels><?xml version="1.0" encoding="UTF-8" standalone="yes"?><Relationships xmlns="http://schemas.openxmlformats.org/package/2006/relationships"><Relationship Id="rId1" Type="http://schemas.openxmlformats.org/officeDocument/2006/relationships/slide" Target="../slides/slide6.xml"/><Relationship Id="rId2" Type="http://schemas.openxmlformats.org/officeDocument/2006/relationships/notesMaster" Target="../notesMasters/notesMaster1.xml"/></Relationships>

</file>

<file path=ppt/notesSlides/_rels/notesSlide6.xml.rels><?xml version="1.0" encoding="UTF-8" standalone="yes"?><Relationships xmlns="http://schemas.openxmlformats.org/package/2006/relationships"><Relationship Id="rId1" Type="http://schemas.openxmlformats.org/officeDocument/2006/relationships/slide" Target="../slides/slide7.xml"/><Relationship Id="rId2" Type="http://schemas.openxmlformats.org/officeDocument/2006/relationships/notesMaster" Target="../notesMasters/notesMaster1.xml"/></Relationships>

</file>

<file path=ppt/notesSlides/_rels/notesSlide7.xml.rels><?xml version="1.0" encoding="UTF-8" standalone="yes"?><Relationships xmlns="http://schemas.openxmlformats.org/package/2006/relationships"><Relationship Id="rId1" Type="http://schemas.openxmlformats.org/officeDocument/2006/relationships/slide" Target="../slides/slide8.xml"/><Relationship Id="rId2" Type="http://schemas.openxmlformats.org/officeDocument/2006/relationships/notesMaster" Target="../notesMasters/notesMaster1.xml"/></Relationships>

</file>

<file path=ppt/notesSlides/_rels/notesSlide8.xml.rels><?xml version="1.0" encoding="UTF-8" standalone="yes"?><Relationships xmlns="http://schemas.openxmlformats.org/package/2006/relationships"><Relationship Id="rId1" Type="http://schemas.openxmlformats.org/officeDocument/2006/relationships/slide" Target="../slides/slide9.xml"/><Relationship Id="rId2" Type="http://schemas.openxmlformats.org/officeDocument/2006/relationships/notesMaster" Target="../notesMasters/notesMaster1.xml"/><Relationship Id="rId3" Type="http://schemas.openxmlformats.org/officeDocument/2006/relationships/hyperlink" Target="http://whatsmyip.org" TargetMode="External"/></Relationships>

</file>

<file path=ppt/notesSlides/_rels/notesSlide9.xml.rels><?xml version="1.0" encoding="UTF-8" standalone="yes"?><Relationships xmlns="http://schemas.openxmlformats.org/package/2006/relationships"><Relationship Id="rId1" Type="http://schemas.openxmlformats.org/officeDocument/2006/relationships/slide" Target="../slides/slide10.xml"/><Relationship Id="rId2"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7" name="Shape 127"/>
          <p:cNvSpPr/>
          <p:nvPr>
            <p:ph type="sldImg"/>
          </p:nvPr>
        </p:nvSpPr>
        <p:spPr>
          <a:prstGeom prst="rect">
            <a:avLst/>
          </a:prstGeom>
        </p:spPr>
        <p:txBody>
          <a:bodyPr/>
          <a:lstStyle/>
          <a:p>
            <a:pPr/>
          </a:p>
        </p:txBody>
      </p:sp>
      <p:sp>
        <p:nvSpPr>
          <p:cNvPr id="128" name="Shape 128"/>
          <p:cNvSpPr/>
          <p:nvPr>
            <p:ph type="body" sz="quarter" idx="1"/>
          </p:nvPr>
        </p:nvSpPr>
        <p:spPr>
          <a:prstGeom prst="rect">
            <a:avLst/>
          </a:prstGeom>
        </p:spPr>
        <p:txBody>
          <a:bodyPr/>
          <a:lstStyle/>
          <a:p>
            <a:pPr marL="211666" indent="-211666">
              <a:buSzPct val="100000"/>
              <a:buAutoNum type="arabicPeriod" startAt="1"/>
              <a:defRPr sz="1200"/>
            </a:pPr>
            <a:r>
              <a:t>Hálózati réteg</a:t>
            </a:r>
          </a:p>
          <a:p>
            <a:pPr marL="211666" indent="-211666">
              <a:buSzPct val="100000"/>
              <a:buAutoNum type="arabicPeriod" startAt="1"/>
              <a:defRPr sz="1200"/>
            </a:pPr>
            <a:r>
              <a:t>Internet</a:t>
            </a:r>
          </a:p>
          <a:p>
            <a:pPr marL="211666" indent="-211666">
              <a:buSzPct val="100000"/>
              <a:buAutoNum type="arabicPeriod" startAt="1"/>
              <a:defRPr sz="1200"/>
            </a:pPr>
            <a:r>
              <a:t>Szállítási</a:t>
            </a:r>
          </a:p>
          <a:p>
            <a:pPr marL="211666" indent="-211666">
              <a:buSzPct val="100000"/>
              <a:buAutoNum type="arabicPeriod" startAt="1"/>
              <a:defRPr sz="1200"/>
            </a:pPr>
            <a:r>
              <a:t>Alkalmazási réteg</a:t>
            </a:r>
          </a:p>
          <a:p>
            <a:pPr>
              <a:defRPr sz="1200"/>
            </a:pPr>
            <a:r>
              <a:t>Az OSI egy elméleti modell, a TCP/IP pedig egy gyakorlati megvalósítás.  Az OSI rétegmodellt minden elektormos kommunikáció (GSM, ATM, stb…) sablonjának is tekinthetünk, a TCP/IP már az IP hálózatok konkrét megvalósításának a modellje. </a:t>
            </a:r>
          </a:p>
          <a:p>
            <a:pPr>
              <a:defRPr sz="1200"/>
            </a:pPr>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3" name="Shape 513"/>
          <p:cNvSpPr/>
          <p:nvPr>
            <p:ph type="sldImg"/>
          </p:nvPr>
        </p:nvSpPr>
        <p:spPr>
          <a:prstGeom prst="rect">
            <a:avLst/>
          </a:prstGeom>
        </p:spPr>
        <p:txBody>
          <a:bodyPr/>
          <a:lstStyle/>
          <a:p>
            <a:pPr/>
          </a:p>
        </p:txBody>
      </p:sp>
      <p:sp>
        <p:nvSpPr>
          <p:cNvPr id="514" name="Shape 514"/>
          <p:cNvSpPr/>
          <p:nvPr>
            <p:ph type="body" sz="quarter" idx="1"/>
          </p:nvPr>
        </p:nvSpPr>
        <p:spPr>
          <a:prstGeom prst="rect">
            <a:avLst/>
          </a:prstGeom>
        </p:spPr>
        <p:txBody>
          <a:bodyPr/>
          <a:lstStyle>
            <a:lvl1pPr>
              <a:defRPr sz="1200"/>
            </a:lvl1pPr>
          </a:lstStyle>
          <a:p>
            <a:pPr/>
            <a:r>
              <a:t>Ezen az ábrán az látható hogy egy router hálózatban már nem végez NAT funkciót a router, csak az otthoni router cseréli ki a forrás címet a sajátjára amikor kifelé megy a csomag, (és cseréli vissza a belső IP-re amikor visszajön az)</a:t>
            </a:r>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74" name="Shape 574"/>
          <p:cNvSpPr/>
          <p:nvPr>
            <p:ph type="sldImg"/>
          </p:nvPr>
        </p:nvSpPr>
        <p:spPr>
          <a:prstGeom prst="rect">
            <a:avLst/>
          </a:prstGeom>
        </p:spPr>
        <p:txBody>
          <a:bodyPr/>
          <a:lstStyle/>
          <a:p>
            <a:pPr/>
          </a:p>
        </p:txBody>
      </p:sp>
      <p:sp>
        <p:nvSpPr>
          <p:cNvPr id="575" name="Shape 575"/>
          <p:cNvSpPr/>
          <p:nvPr>
            <p:ph type="body" sz="quarter" idx="1"/>
          </p:nvPr>
        </p:nvSpPr>
        <p:spPr>
          <a:prstGeom prst="rect">
            <a:avLst/>
          </a:prstGeom>
        </p:spPr>
        <p:txBody>
          <a:bodyPr/>
          <a:lstStyle/>
          <a:p>
            <a:pPr>
              <a:defRPr sz="1200"/>
            </a:pPr>
            <a:r>
              <a:t>Hogy egy kapcsolat TCP vagy UDP az már az IP packetben eldől, az IP packet ugyanis több információt tartalmaz mint a forrás és cél IP cím, amit ez az ábra nem szemléltet. </a:t>
            </a:r>
          </a:p>
          <a:p>
            <a:pPr>
              <a:defRPr sz="1200"/>
            </a:pPr>
            <a:r>
              <a:t>Egy IP header így néz ki részletesen: </a:t>
            </a:r>
            <a:r>
              <a:rPr u="sng">
                <a:hlinkClick r:id="rId3" invalidUrl="" action="" tgtFrame="" tooltip="" history="1" highlightClick="0" endSnd="0"/>
              </a:rPr>
              <a:t>https://tools.ietf.org/html/rfc791</a:t>
            </a:r>
            <a:r>
              <a:t> 3.1-es pont 11-edik oldal. </a:t>
            </a:r>
          </a:p>
          <a:p>
            <a:pPr>
              <a:defRPr sz="1200"/>
            </a:pPr>
          </a:p>
          <a:p>
            <a:pPr>
              <a:defRPr sz="1200"/>
            </a:pPr>
            <a:r>
              <a:t>A TCP kapcsolat esetén számozzuk a csomagokat és minden esetben megkell hogy győződjünk róla hogy a csomag épségbe megérkezett. a TCP protokoll így működik.</a:t>
            </a:r>
          </a:p>
          <a:p>
            <a:pPr>
              <a:defRPr sz="1200"/>
            </a:pPr>
            <a:r>
              <a:t>Az UDP kapcsolat esetében az UDP csomagokban nincsen sequence number, ott nem számoljuk a csomagokat és nem győződünk meg róla hogy megérkeztek e, UDP szinten ez nincs lekezelve (ettől még egy alkalmazás működhet úgy hogy UDP-t használ és mégis ellenőriz hibát, stb, de az már a data részben van lekezelve (a piros része a teljes frame-nek) és maga az alkalmazás fog vele foglalkozni nem az UDP protokoll)</a:t>
            </a:r>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37" name="Shape 637"/>
          <p:cNvSpPr/>
          <p:nvPr>
            <p:ph type="sldImg"/>
          </p:nvPr>
        </p:nvSpPr>
        <p:spPr>
          <a:prstGeom prst="rect">
            <a:avLst/>
          </a:prstGeom>
        </p:spPr>
        <p:txBody>
          <a:bodyPr/>
          <a:lstStyle/>
          <a:p>
            <a:pPr/>
          </a:p>
        </p:txBody>
      </p:sp>
      <p:sp>
        <p:nvSpPr>
          <p:cNvPr id="638" name="Shape 638"/>
          <p:cNvSpPr/>
          <p:nvPr>
            <p:ph type="body" sz="quarter" idx="1"/>
          </p:nvPr>
        </p:nvSpPr>
        <p:spPr>
          <a:prstGeom prst="rect">
            <a:avLst/>
          </a:prstGeom>
        </p:spPr>
        <p:txBody>
          <a:bodyPr/>
          <a:lstStyle/>
          <a:p>
            <a:pPr>
              <a:defRPr sz="1200"/>
            </a:pPr>
            <a:r>
              <a:t>Hogy lehet az hogy a gépemen egyszerre böngészek youtube videót nézek, skype-olok, stb, és nem keverednek össze a csomagok a gépen belül? Ha egy számítógép megkap egy csomagot, megnézi benne a portszámokat, és onnan tudja hogy ezt melyik alkalmazás indította, melyiknek kell visszaküldeni. </a:t>
            </a:r>
          </a:p>
          <a:p>
            <a:pPr>
              <a:defRPr sz="1200"/>
            </a:pPr>
          </a:p>
          <a:p>
            <a:pPr>
              <a:defRPr sz="1200"/>
            </a:pPr>
            <a:r>
              <a:t>Ha a még tovább bontjuk a packet-ben lévő részt, megtaláljuk benne a forrás és cél portszámokat is. Ezt az egységet szegmensnek hívjuk A segmens tartalmazza a forrás és cél portszámokat, és még néhány fejléc adatot, illetve magát az átküldendő adatot (piros rész)</a:t>
            </a:r>
          </a:p>
          <a:p>
            <a:pPr>
              <a:defRPr sz="1200"/>
            </a:pPr>
          </a:p>
          <a:p>
            <a:pPr>
              <a:defRPr sz="1200"/>
            </a:pPr>
            <a:r>
              <a:rPr u="sng">
                <a:hlinkClick r:id="rId3" invalidUrl="" action="" tgtFrame="" tooltip="" history="1" highlightClick="0" endSnd="0"/>
              </a:rPr>
              <a:t>https://en.wikipedia.org/wiki/Transmission_Control_Protocol#TCP_segment_structure</a:t>
            </a:r>
          </a:p>
          <a:p>
            <a:pPr>
              <a:defRPr sz="1200"/>
            </a:pPr>
          </a:p>
          <a:p>
            <a:pPr>
              <a:defRPr sz="1200"/>
            </a:pPr>
            <a:r>
              <a:t>A 80as port: http (web oldalak megjelenítésére)</a:t>
            </a:r>
          </a:p>
          <a:p>
            <a:pPr>
              <a:defRPr sz="1200"/>
            </a:pPr>
            <a:r>
              <a:t>Port számozás: az első 1024 port: well known ports (foglalt portok, sose lehetnek return portok pl 21: FTP, 80 HTTP, 25: SMTP, stb…)</a:t>
            </a:r>
          </a:p>
          <a:p>
            <a:pPr>
              <a:defRPr sz="1200"/>
            </a:pPr>
            <a:r>
              <a:t>65 536 db port van összesen.</a:t>
            </a:r>
          </a:p>
          <a:p>
            <a:pPr>
              <a:defRPr sz="1200"/>
            </a:pPr>
          </a:p>
          <a:p>
            <a:pPr>
              <a:defRPr sz="1200"/>
            </a:pPr>
            <a:r>
              <a:t>Egy szegmensben ha azt látjuk hogy a cél port a 80-as akkor (jó eséllyel) az egy HTTP kommunikáció lesz. Ha a CÉL port a 80-as port akkor ez a webszerver felé megy. A forrás portot ekkor a számítógép maga generálja le egy véletlenszám generátorral (de mindíg magas portok közül választ).</a:t>
            </a:r>
          </a:p>
          <a:p>
            <a:pPr>
              <a:defRPr sz="1200"/>
            </a:pPr>
          </a:p>
          <a:p>
            <a:pPr>
              <a:defRPr sz="1200"/>
            </a:pPr>
            <a:r>
              <a:t>A csomag amikor visszafele érkezik akkor a portok felcserélődnek. (és az IP címek is….)</a:t>
            </a:r>
          </a:p>
          <a:p>
            <a:pPr>
              <a:defRPr sz="1200"/>
            </a:pPr>
            <a:r>
              <a:t>Ha egy host web-en akar kommunikálni, a 80as portot használja cél portnak, mert a web szerver ezen figyel a kérésre. Forrás portnak pedig egy random magas portot választ.</a:t>
            </a:r>
          </a:p>
          <a:p>
            <a:pPr>
              <a:defRPr sz="1200"/>
            </a:pPr>
            <a:r>
              <a:t>Ha a belső hálózaton egy másik host gép ugyanezt a random portot választja, akkor a router a portot is kicseréli egy másikra, és megjegyzi melyik gép küldte, ez lesz a Port Address Translation (későbbi slide 4-es slideshowban)</a:t>
            </a:r>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0" name="Shape 690"/>
          <p:cNvSpPr/>
          <p:nvPr>
            <p:ph type="sldImg"/>
          </p:nvPr>
        </p:nvSpPr>
        <p:spPr>
          <a:prstGeom prst="rect">
            <a:avLst/>
          </a:prstGeom>
        </p:spPr>
        <p:txBody>
          <a:bodyPr/>
          <a:lstStyle/>
          <a:p>
            <a:pPr/>
          </a:p>
        </p:txBody>
      </p:sp>
      <p:sp>
        <p:nvSpPr>
          <p:cNvPr id="691" name="Shape 691"/>
          <p:cNvSpPr/>
          <p:nvPr>
            <p:ph type="body" sz="quarter" idx="1"/>
          </p:nvPr>
        </p:nvSpPr>
        <p:spPr>
          <a:prstGeom prst="rect">
            <a:avLst/>
          </a:prstGeom>
        </p:spPr>
        <p:txBody>
          <a:bodyPr/>
          <a:lstStyle/>
          <a:p>
            <a:pPr>
              <a:defRPr sz="1200"/>
            </a:pPr>
            <a:r>
              <a:t>Az MTU a frame “adat” része, minden frame-re létezik MTU, nem csak IP mehet benne…</a:t>
            </a:r>
          </a:p>
          <a:p>
            <a:pPr>
              <a:defRPr sz="1200"/>
            </a:pPr>
          </a:p>
          <a:p>
            <a:pPr>
              <a:defRPr sz="1200"/>
            </a:pPr>
            <a:r>
              <a:t>A tényleges “adat” része egy üzenetnek 1500 byte alapértelmezetten a legtöbb eszközön. Az ennél nagyobb JPG file-t vagy TXT filet vagy bármit, már darabolva kell átküldeni ha ebbe nem férnek bele. </a:t>
            </a:r>
          </a:p>
          <a:p>
            <a:pPr>
              <a:defRPr sz="1200"/>
            </a:pPr>
            <a:r>
              <a:t>ha bekapcsoljuk a jumbo frame-et az 1500 felmehet 9000 byte-ra, de ez csak szerver környezetben használatos. </a:t>
            </a:r>
          </a:p>
          <a:p>
            <a:pPr>
              <a:defRPr sz="1200"/>
            </a:pPr>
          </a:p>
          <a:p>
            <a:pPr>
              <a:defRPr sz="1200"/>
            </a:pPr>
            <a:r>
              <a:t>A datagram szót használják sok helyen, itt bármelyik egységre gondolhatnak, a frame is, a packet is, és a segment is egy datagram. Ez egy gyűjtő elnevezés az adat egységekre. </a:t>
            </a:r>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17" name="Shape 717"/>
          <p:cNvSpPr/>
          <p:nvPr>
            <p:ph type="sldImg"/>
          </p:nvPr>
        </p:nvSpPr>
        <p:spPr>
          <a:prstGeom prst="rect">
            <a:avLst/>
          </a:prstGeom>
        </p:spPr>
        <p:txBody>
          <a:bodyPr/>
          <a:lstStyle/>
          <a:p>
            <a:pPr/>
          </a:p>
        </p:txBody>
      </p:sp>
      <p:sp>
        <p:nvSpPr>
          <p:cNvPr id="718" name="Shape 718"/>
          <p:cNvSpPr/>
          <p:nvPr>
            <p:ph type="body" sz="quarter" idx="1"/>
          </p:nvPr>
        </p:nvSpPr>
        <p:spPr>
          <a:prstGeom prst="rect">
            <a:avLst/>
          </a:prstGeom>
        </p:spPr>
        <p:txBody>
          <a:bodyPr/>
          <a:lstStyle/>
          <a:p>
            <a:pPr>
              <a:defRPr sz="1200"/>
            </a:pPr>
            <a:r>
              <a:rPr u="sng">
                <a:hlinkClick r:id="rId3" invalidUrl="" action="" tgtFrame="" tooltip="" history="1" highlightClick="0" endSnd="0"/>
              </a:rPr>
              <a:t>http://www.netheaven.com/pmtu.html</a:t>
            </a:r>
          </a:p>
          <a:p>
            <a:pPr>
              <a:defRPr sz="1200"/>
            </a:pPr>
          </a:p>
          <a:p>
            <a:pPr>
              <a:defRPr sz="1200"/>
            </a:pPr>
            <a:r>
              <a:t>Ha Joe el szeretne látogatni a kedvenc weboldalára, a számítógépén 1500 Byte az MTU. Joe azonban PPPoE kapcsolatot használ az internetre csatlakozáshoz, ami az 1500 byte-ból 8 byte-ot elhasznál a PPoE header-nek, azaz, az MTU itt csak 1492 lehet. Joe számítógépének fogalma sincs a PPPoE kapcsolatról mert az a router wan oldalán történik. Egy szerverre való csatlakozás (3-way handshake, stb), alapvetően nem jár nagy csomagokkal ezért Joe simán tud csatlakozni a webszerverhez, azonban ahogy elkezd letölteni nagyobb fájlokat egyszercsak eléri az 1500 byte-os csomagméreteket, és ezek útnak indulnak a szervertől joe felé. </a:t>
            </a:r>
          </a:p>
          <a:p>
            <a:pPr>
              <a:defRPr sz="1200"/>
            </a:pPr>
            <a:r>
              <a:t>Amikor ez megtörténik, Joe ISP-je eldobja a csomagot és egy ICMP üzenetet küld vissza a webserver-nek, ezzel jelzi hogy ez a csomag nem fog átférni Joe PPPoE kapcsolatán. Ha a webserver megkapja az ICMP üzenetet, utána elkezd 1492 byte-os csomagokat küldeni és minden megy tovább.</a:t>
            </a:r>
          </a:p>
          <a:p>
            <a:pPr>
              <a:defRPr sz="1200"/>
            </a:pPr>
            <a:r>
              <a:t>Ha viszont a webserver valamiért nem kapja meg az ICMP üzenetet ami elárulná a webserver részére hogy mi a probléma, Joe gépe nem küld vissza ACK üzenetet a webservernek hogy megérkezett a csomag, ezért a webserver újraküldi a csomagot. Ha az ISP hálózatában az ICMP üzenet le van tiltva, és nincs jelzés rá hogy a csomagméretek változnak, a webserver csak küldi küldi újra az adatot Joe-nak, aki pedig vár rá, de semmit nem kap meg, ezért a végén Joe gépe egy connection reset-et küld a webservernek, ezzel bontva a kapcsolatot</a:t>
            </a:r>
          </a:p>
          <a:p>
            <a:pPr>
              <a:defRPr sz="1200"/>
            </a:pPr>
            <a:r>
              <a:t>Ha ac ICMP-t letiltjuk olyan hálózatot hozhatunk létre ami elnyeli az üzeneteket mint egy fekete lyuk, mert ha a küldő fél nem bizonyosodik meg róla hogy átment a csomag, egyéb hibaüzenetet pedig nem kap mert az le van tiltva, akkor folyamatosan úlyraküldi az üzenetet, de az soha nem fog célba érni. </a:t>
            </a:r>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1" name="Shape 731"/>
          <p:cNvSpPr/>
          <p:nvPr>
            <p:ph type="sldImg"/>
          </p:nvPr>
        </p:nvSpPr>
        <p:spPr>
          <a:prstGeom prst="rect">
            <a:avLst/>
          </a:prstGeom>
        </p:spPr>
        <p:txBody>
          <a:bodyPr/>
          <a:lstStyle/>
          <a:p>
            <a:pPr/>
          </a:p>
        </p:txBody>
      </p:sp>
      <p:sp>
        <p:nvSpPr>
          <p:cNvPr id="732" name="Shape 732"/>
          <p:cNvSpPr/>
          <p:nvPr>
            <p:ph type="body" sz="quarter" idx="1"/>
          </p:nvPr>
        </p:nvSpPr>
        <p:spPr>
          <a:prstGeom prst="rect">
            <a:avLst/>
          </a:prstGeom>
        </p:spPr>
        <p:txBody>
          <a:bodyPr/>
          <a:lstStyle/>
          <a:p>
            <a:pPr>
              <a:defRPr sz="1200"/>
            </a:pPr>
            <a:r>
              <a:t>Az RFC dokumentumokban van leírva teljes részletességgel a teljes működése, a hálózati kommunikációknak. Protkoll leírások, szabványok, technológiák, stb. Read more:</a:t>
            </a:r>
          </a:p>
          <a:p>
            <a:pPr>
              <a:defRPr sz="1200"/>
            </a:pPr>
            <a:r>
              <a:rPr u="sng">
                <a:hlinkClick r:id="rId3" invalidUrl="" action="" tgtFrame="" tooltip="" history="1" highlightClick="0" endSnd="0"/>
              </a:rPr>
              <a:t>https://tools.ietf.org/html/rfc894</a:t>
            </a:r>
          </a:p>
          <a:p>
            <a:pPr>
              <a:defRPr sz="1200"/>
            </a:pPr>
            <a:r>
              <a:rPr u="sng">
                <a:hlinkClick r:id="rId4" invalidUrl="" action="" tgtFrame="" tooltip="" history="1" highlightClick="0" endSnd="0"/>
              </a:rPr>
              <a:t>https://www.rfc-editor.org/errata_search.php?rfc=894</a:t>
            </a:r>
          </a:p>
          <a:p>
            <a:pPr>
              <a:defRPr sz="1200"/>
            </a:pPr>
          </a:p>
          <a:p>
            <a:pPr>
              <a:defRPr sz="1200"/>
            </a:pPr>
            <a:r>
              <a:t>Ha az RFC-ben megnézed az MTU értékét elég hülye “definíciót” találsz. Olvasd el a kiemelt két bekezdés első modatát, ez egyértelműen egy hibás definíció. Ezt a hibás definíciót javították, de az eredeti RFC-be ez nem került bele, csak egy jelzés került bele a dokumentumba arról hogy ehhez a dokumentumhoz javítás (errata) létezik … A javítás egy külön oldalon található minden RFC-hez, és ezt a header-jébe jelzik, ha történt benne változás. Errata exist felirat van a jobbfelső sarkában…. Az errata szó egyébként nem csak RFC-ben létező fogalom, könyvekben is szokott errata lenni, vagy egyéb más dokumentumokban.</a:t>
            </a:r>
          </a:p>
          <a:p>
            <a:pPr>
              <a:defRPr sz="1200"/>
            </a:pPr>
          </a:p>
          <a:p>
            <a:pPr>
              <a:defRPr sz="1200"/>
            </a:pPr>
            <a:r>
              <a:t>TL;DR, short for "too long; didn't read", is Internet slang to say that some text being replied to has been ignored or as a signifier for a summary of an online post or news article.</a:t>
            </a:r>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4" name="Shape 744"/>
          <p:cNvSpPr/>
          <p:nvPr>
            <p:ph type="sldImg"/>
          </p:nvPr>
        </p:nvSpPr>
        <p:spPr>
          <a:prstGeom prst="rect">
            <a:avLst/>
          </a:prstGeom>
        </p:spPr>
        <p:txBody>
          <a:bodyPr/>
          <a:lstStyle/>
          <a:p>
            <a:pPr/>
          </a:p>
        </p:txBody>
      </p:sp>
      <p:sp>
        <p:nvSpPr>
          <p:cNvPr id="745" name="Shape 745"/>
          <p:cNvSpPr/>
          <p:nvPr>
            <p:ph type="body" sz="quarter" idx="1"/>
          </p:nvPr>
        </p:nvSpPr>
        <p:spPr>
          <a:prstGeom prst="rect">
            <a:avLst/>
          </a:prstGeom>
        </p:spPr>
        <p:txBody>
          <a:bodyPr/>
          <a:lstStyle/>
          <a:p>
            <a:pPr>
              <a:defRPr sz="1200"/>
            </a:pPr>
            <a:r>
              <a:t>Switchből létezik L2-es és L3-as is. Az L3-as switch már nem csak L2-es hanem L3-as funkciókat is végez, (pl routing) webes felületről vagy parancssorral konfigurálható. Több midnenre képes mint egy L2-es switch. A Layer2-es switch OSI 2-es rétegben működik, az L3-as switch már Network réteg!</a:t>
            </a:r>
          </a:p>
          <a:p>
            <a:pPr>
              <a:defRPr sz="1200"/>
            </a:pPr>
          </a:p>
          <a:p>
            <a:pPr>
              <a:defRPr sz="1200"/>
            </a:pPr>
            <a:r>
              <a:t>Egy Layer3-as switch esetén ahol a csomagok másik VLAN-ba kell hogy átjussanak (inter VLAN routing), a frame-ekben módosíthatják a mac address-t az új VLAN-hoz igazítva. </a:t>
            </a:r>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79" name="Shape 779"/>
          <p:cNvSpPr/>
          <p:nvPr>
            <p:ph type="sldImg"/>
          </p:nvPr>
        </p:nvSpPr>
        <p:spPr>
          <a:prstGeom prst="rect">
            <a:avLst/>
          </a:prstGeom>
        </p:spPr>
        <p:txBody>
          <a:bodyPr/>
          <a:lstStyle/>
          <a:p>
            <a:pPr/>
          </a:p>
        </p:txBody>
      </p:sp>
      <p:sp>
        <p:nvSpPr>
          <p:cNvPr id="780" name="Shape 780"/>
          <p:cNvSpPr/>
          <p:nvPr>
            <p:ph type="body" sz="quarter" idx="1"/>
          </p:nvPr>
        </p:nvSpPr>
        <p:spPr>
          <a:prstGeom prst="rect">
            <a:avLst/>
          </a:prstGeom>
        </p:spPr>
        <p:txBody>
          <a:bodyPr/>
          <a:lstStyle/>
          <a:p>
            <a:pPr>
              <a:defRPr sz="1200"/>
            </a:pPr>
            <a:r>
              <a:t>A következő slide-ok a frame útját mutatják egy számítógépen belül, a hálózati kártyától, az alkalmazásig. </a:t>
            </a:r>
          </a:p>
          <a:p>
            <a:pPr>
              <a:defRPr sz="1200"/>
            </a:pPr>
          </a:p>
          <a:p>
            <a:pPr>
              <a:defRPr sz="1200"/>
            </a:pPr>
            <a:r>
              <a:t>A Hálózati kártya először megnézi hogy a frame ami jött neki szól e. Ha igen, megnézi a CRC-jét hogy minden oké-e a Frame-el</a:t>
            </a:r>
          </a:p>
          <a:p>
            <a:pPr>
              <a:defRPr sz="1200"/>
            </a:pPr>
            <a:r>
              <a:t>Ha ez is rendben akkor lementi (főleg a dst) a mac addresseket és leveszi a crct a frameből</a:t>
            </a:r>
          </a:p>
          <a:p>
            <a:pPr>
              <a:defRPr sz="1200"/>
            </a:pPr>
            <a:r>
              <a:t>Ezzel kész is van a munkája, ami maradt az már egy IP packet, ezt küldi tovább a felsőbb rétegeknek</a:t>
            </a:r>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07" name="Shape 807"/>
          <p:cNvSpPr/>
          <p:nvPr>
            <p:ph type="sldImg"/>
          </p:nvPr>
        </p:nvSpPr>
        <p:spPr>
          <a:prstGeom prst="rect">
            <a:avLst/>
          </a:prstGeom>
        </p:spPr>
        <p:txBody>
          <a:bodyPr/>
          <a:lstStyle/>
          <a:p>
            <a:pPr/>
          </a:p>
        </p:txBody>
      </p:sp>
      <p:sp>
        <p:nvSpPr>
          <p:cNvPr id="808" name="Shape 808"/>
          <p:cNvSpPr/>
          <p:nvPr>
            <p:ph type="body" sz="quarter" idx="1"/>
          </p:nvPr>
        </p:nvSpPr>
        <p:spPr>
          <a:prstGeom prst="rect">
            <a:avLst/>
          </a:prstGeom>
        </p:spPr>
        <p:txBody>
          <a:bodyPr/>
          <a:lstStyle/>
          <a:p>
            <a:pPr>
              <a:defRPr sz="1200"/>
            </a:pPr>
            <a:r>
              <a:t>Az Internet réteg az IP címet nézi meg, és lementi belőle a src IP-t mert tudnia kell hogy a választ kinek kell majd visszaküldeni. (ha nem neki szól. A packet akkor értelemszerűen itt is eldobná)</a:t>
            </a:r>
          </a:p>
          <a:p>
            <a:pPr>
              <a:defRPr sz="1200"/>
            </a:pPr>
            <a:r>
              <a:t>Ami maradt azt úgyhívják hogy TCP Segment</a:t>
            </a:r>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6" name="Shape 836"/>
          <p:cNvSpPr/>
          <p:nvPr>
            <p:ph type="sldImg"/>
          </p:nvPr>
        </p:nvSpPr>
        <p:spPr>
          <a:prstGeom prst="rect">
            <a:avLst/>
          </a:prstGeom>
        </p:spPr>
        <p:txBody>
          <a:bodyPr/>
          <a:lstStyle/>
          <a:p>
            <a:pPr/>
          </a:p>
        </p:txBody>
      </p:sp>
      <p:sp>
        <p:nvSpPr>
          <p:cNvPr id="837" name="Shape 837"/>
          <p:cNvSpPr/>
          <p:nvPr>
            <p:ph type="body" sz="quarter" idx="1"/>
          </p:nvPr>
        </p:nvSpPr>
        <p:spPr>
          <a:prstGeom prst="rect">
            <a:avLst/>
          </a:prstGeom>
        </p:spPr>
        <p:txBody>
          <a:bodyPr/>
          <a:lstStyle/>
          <a:p>
            <a:pPr>
              <a:defRPr sz="1200"/>
            </a:pPr>
            <a:r>
              <a:t>A Transport layert mindkét rétegmodell (OSI is és TCP/IP is) ugyanúgy nevezi.</a:t>
            </a:r>
          </a:p>
          <a:p>
            <a:pPr>
              <a:defRPr sz="1200"/>
            </a:pPr>
            <a:r>
              <a:t>Feladata az adatok szétdarabolása és összerakása</a:t>
            </a:r>
          </a:p>
          <a:p>
            <a:pPr>
              <a:defRPr sz="1200"/>
            </a:pPr>
            <a:r>
              <a:t>Ha nagy fájlt küldünk át, akkor azokat szét kell darabolni és amikor érkezik újra összerakni, ez a munka ezen a rétegen történik. </a:t>
            </a:r>
          </a:p>
          <a:p>
            <a:pPr>
              <a:defRPr sz="1200"/>
            </a:pPr>
          </a:p>
          <a:p>
            <a:pPr>
              <a:defRPr sz="1200"/>
            </a:pPr>
            <a:r>
              <a:t>Ez után a réteg után az adat már egy darab nagy adat, nem szétdarabolt részletek.</a:t>
            </a:r>
          </a:p>
          <a:p>
            <a:pPr>
              <a:defRPr sz="1200"/>
            </a:pPr>
          </a:p>
          <a:p>
            <a:pPr>
              <a:defRPr sz="1200"/>
            </a:pPr>
            <a:r>
              <a:t>A példán egy TCP kapcsolat van, mert van sequence number és ACK number. UDP kapcsolat esetén ilyen nem lenne. Ott nem számozzuk a csomagokat és nem foglalkozunk vele UDP szinten hogy épségben megérkeznek e… </a:t>
            </a:r>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58" name="Shape 158"/>
          <p:cNvSpPr/>
          <p:nvPr>
            <p:ph type="sldImg"/>
          </p:nvPr>
        </p:nvSpPr>
        <p:spPr>
          <a:prstGeom prst="rect">
            <a:avLst/>
          </a:prstGeom>
        </p:spPr>
        <p:txBody>
          <a:bodyPr/>
          <a:lstStyle/>
          <a:p>
            <a:pPr/>
          </a:p>
        </p:txBody>
      </p:sp>
      <p:sp>
        <p:nvSpPr>
          <p:cNvPr id="159" name="Shape 159"/>
          <p:cNvSpPr/>
          <p:nvPr>
            <p:ph type="body" sz="quarter" idx="1"/>
          </p:nvPr>
        </p:nvSpPr>
        <p:spPr>
          <a:prstGeom prst="rect">
            <a:avLst/>
          </a:prstGeom>
        </p:spPr>
        <p:txBody>
          <a:bodyPr/>
          <a:lstStyle>
            <a:lvl1pPr>
              <a:defRPr sz="1200"/>
            </a:lvl1pPr>
          </a:lstStyle>
          <a:p>
            <a:pPr/>
            <a:r>
              <a:t>A legalsó szinten a HUB-ok működnek. Nem néznek az üzenetekbe, csak az elektromos jellel foglalkoznak. Minden üzenetet kiküldenek minden portjukon. </a:t>
            </a:r>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67" name="Shape 867"/>
          <p:cNvSpPr/>
          <p:nvPr>
            <p:ph type="sldImg"/>
          </p:nvPr>
        </p:nvSpPr>
        <p:spPr>
          <a:prstGeom prst="rect">
            <a:avLst/>
          </a:prstGeom>
        </p:spPr>
        <p:txBody>
          <a:bodyPr/>
          <a:lstStyle/>
          <a:p>
            <a:pPr/>
          </a:p>
        </p:txBody>
      </p:sp>
      <p:sp>
        <p:nvSpPr>
          <p:cNvPr id="868" name="Shape 868"/>
          <p:cNvSpPr/>
          <p:nvPr>
            <p:ph type="body" sz="quarter" idx="1"/>
          </p:nvPr>
        </p:nvSpPr>
        <p:spPr>
          <a:prstGeom prst="rect">
            <a:avLst/>
          </a:prstGeom>
        </p:spPr>
        <p:txBody>
          <a:bodyPr/>
          <a:lstStyle/>
          <a:p>
            <a:pPr>
              <a:defRPr sz="1200"/>
            </a:pPr>
            <a:r>
              <a:t>Application layer: nem az alkalmazást jelenti hanem az alkalmazásba épített hálózattal kapcsolatos funkciókat. </a:t>
            </a:r>
          </a:p>
          <a:p>
            <a:pPr>
              <a:defRPr sz="1200"/>
            </a:pPr>
            <a:r>
              <a:t>Az alkalmazási réteg megnézi a cél portot, látja hogy ez 80as port, lementi az SRC portot és továbbküldi az adatot az alkalmazás felé.</a:t>
            </a:r>
          </a:p>
          <a:p>
            <a:pPr>
              <a:defRPr sz="1200"/>
            </a:pPr>
            <a:r>
              <a:t>Jelen esetben a webszerver felé. </a:t>
            </a: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2" name="Shape 172"/>
          <p:cNvSpPr/>
          <p:nvPr>
            <p:ph type="sldImg"/>
          </p:nvPr>
        </p:nvSpPr>
        <p:spPr>
          <a:prstGeom prst="rect">
            <a:avLst/>
          </a:prstGeom>
        </p:spPr>
        <p:txBody>
          <a:bodyPr/>
          <a:lstStyle/>
          <a:p>
            <a:pPr/>
          </a:p>
        </p:txBody>
      </p:sp>
      <p:sp>
        <p:nvSpPr>
          <p:cNvPr id="173" name="Shape 173"/>
          <p:cNvSpPr/>
          <p:nvPr>
            <p:ph type="body" sz="quarter" idx="1"/>
          </p:nvPr>
        </p:nvSpPr>
        <p:spPr>
          <a:prstGeom prst="rect">
            <a:avLst/>
          </a:prstGeom>
        </p:spPr>
        <p:txBody>
          <a:bodyPr/>
          <a:lstStyle/>
          <a:p>
            <a:pPr>
              <a:defRPr sz="1200"/>
            </a:pPr>
            <a:r>
              <a:t>A hálózatban nem csak úgy ömlik, van eleje és vége minden adatnak. </a:t>
            </a:r>
          </a:p>
          <a:p>
            <a:pPr>
              <a:defRPr sz="1200"/>
            </a:pPr>
            <a:r>
              <a:t>Az adat diszkért csomagokban (frame-ekben) továbbítódik, egy csomag mérete kb 64-9216 Byte méretű lehet. </a:t>
            </a:r>
          </a:p>
          <a:p>
            <a:pPr>
              <a:defRPr sz="1200"/>
            </a:pPr>
            <a:r>
              <a:t>Ezeket a frame-eket a NIC (Network Interface Card (hálózati kártya)) hozza létre és semmisíti meg.</a:t>
            </a:r>
          </a:p>
          <a:p>
            <a:pPr>
              <a:defRPr sz="1200"/>
            </a:pPr>
          </a:p>
          <a:p>
            <a:pPr>
              <a:defRPr sz="1200"/>
            </a:pPr>
            <a:r>
              <a:t>An ethernet frame can be anywhere from 64 byte to 9216</a:t>
            </a:r>
          </a:p>
          <a:p>
            <a:pPr>
              <a:defRPr sz="1200"/>
            </a:pPr>
          </a:p>
          <a:p>
            <a:pPr>
              <a:defRPr sz="1200"/>
            </a:pPr>
            <a:r>
              <a:t>Ha ennél kisebb packet-et látsz wiresharkban az azért van mert már OS szinten lekerülnek a padding-ok a csomagról (kiegészítő adat) Mert a 64Byte-os minimum az alsóbb rétegeknek szükséges. </a:t>
            </a:r>
          </a:p>
          <a:p>
            <a:pPr>
              <a:defRPr sz="1200"/>
            </a:pPr>
            <a:r>
              <a:t>A 9216-os csomagméret már Jumbo Frame, ritkán használjuk, normális otthoni környezetben soha. </a:t>
            </a:r>
          </a:p>
          <a:p>
            <a:pPr>
              <a:defRPr sz="1200"/>
            </a:pPr>
            <a:r>
              <a:t>Egy ethernet II frame mérete Általában  kb 1520 byte </a:t>
            </a:r>
          </a:p>
          <a:p>
            <a:pPr>
              <a:defRPr sz="1200"/>
            </a:pPr>
          </a:p>
          <a:p>
            <a:pPr>
              <a:defRPr sz="1200"/>
            </a:pPr>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2" name="Shape 232"/>
          <p:cNvSpPr/>
          <p:nvPr>
            <p:ph type="sldImg"/>
          </p:nvPr>
        </p:nvSpPr>
        <p:spPr>
          <a:prstGeom prst="rect">
            <a:avLst/>
          </a:prstGeom>
        </p:spPr>
        <p:txBody>
          <a:bodyPr/>
          <a:lstStyle/>
          <a:p>
            <a:pPr/>
          </a:p>
        </p:txBody>
      </p:sp>
      <p:sp>
        <p:nvSpPr>
          <p:cNvPr id="233" name="Shape 233"/>
          <p:cNvSpPr/>
          <p:nvPr>
            <p:ph type="body" sz="quarter" idx="1"/>
          </p:nvPr>
        </p:nvSpPr>
        <p:spPr>
          <a:prstGeom prst="rect">
            <a:avLst/>
          </a:prstGeom>
        </p:spPr>
        <p:txBody>
          <a:bodyPr/>
          <a:lstStyle/>
          <a:p>
            <a:pPr>
              <a:defRPr sz="1200"/>
            </a:pPr>
            <a:r>
              <a:t>A frame-ben találhatóak a forrás és cél mac addressek, egy CRC és az IP packet.</a:t>
            </a:r>
          </a:p>
          <a:p>
            <a:pPr>
              <a:defRPr sz="1200"/>
            </a:pPr>
          </a:p>
          <a:p>
            <a:pPr>
              <a:defRPr sz="1200"/>
            </a:pPr>
            <a:r>
              <a:t>A mac address egy 12 HEX számból álló számsor (48 Bit)</a:t>
            </a:r>
          </a:p>
          <a:p>
            <a:pPr>
              <a:defRPr sz="1200"/>
            </a:pPr>
            <a:r>
              <a:t>Minden mac addressnek van egy gyártó része és egy egyedi azonosítója</a:t>
            </a:r>
          </a:p>
          <a:p>
            <a:pPr>
              <a:defRPr sz="1200"/>
            </a:pPr>
            <a:r>
              <a:t>Minden Frame-ben van egy source és egy destination mac address és egy CRC check ami arra szolgál hogy ellenőrizze hogy az adat sérült e vagy nem.</a:t>
            </a:r>
          </a:p>
          <a:p>
            <a:pPr>
              <a:defRPr sz="1200"/>
            </a:pPr>
          </a:p>
          <a:p>
            <a:pPr>
              <a:defRPr sz="1200"/>
            </a:pPr>
            <a:r>
              <a:t>a NIC (network interface card) -ek a MAC addresst használják hogy eldöntsék hogy egy Frame nekik szól e vagy nem, A kapott Frame MAC-jét letárolják.</a:t>
            </a:r>
          </a:p>
          <a:p>
            <a:pPr>
              <a:defRPr sz="1200"/>
            </a:pPr>
          </a:p>
          <a:p>
            <a:pPr>
              <a:defRPr sz="1200"/>
            </a:pPr>
            <a:r>
              <a:t>Broadcast: mac address speciális cím, minden eszköznek szól az üzenet</a:t>
            </a:r>
          </a:p>
          <a:p>
            <a:pPr>
              <a:defRPr sz="1200"/>
            </a:pPr>
            <a:r>
              <a:t>Ha a DST részben a Broadcast MAC address van azt minden NIC feldolgozza.</a:t>
            </a:r>
          </a:p>
          <a:p>
            <a:pPr>
              <a:defRPr sz="1200"/>
            </a:pPr>
            <a:r>
              <a:t>Minden számítógép ami hallja egymás broadcast üzeneteit: Broadcast domain… (korábbi slideshowban…)</a:t>
            </a:r>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3" name="Shape 293"/>
          <p:cNvSpPr/>
          <p:nvPr>
            <p:ph type="sldImg"/>
          </p:nvPr>
        </p:nvSpPr>
        <p:spPr>
          <a:prstGeom prst="rect">
            <a:avLst/>
          </a:prstGeom>
        </p:spPr>
        <p:txBody>
          <a:bodyPr/>
          <a:lstStyle/>
          <a:p>
            <a:pPr/>
          </a:p>
        </p:txBody>
      </p:sp>
      <p:sp>
        <p:nvSpPr>
          <p:cNvPr id="294" name="Shape 294"/>
          <p:cNvSpPr/>
          <p:nvPr>
            <p:ph type="body" sz="quarter" idx="1"/>
          </p:nvPr>
        </p:nvSpPr>
        <p:spPr>
          <a:prstGeom prst="rect">
            <a:avLst/>
          </a:prstGeom>
        </p:spPr>
        <p:txBody>
          <a:bodyPr/>
          <a:lstStyle/>
          <a:p>
            <a:pPr>
              <a:defRPr sz="1200"/>
            </a:pPr>
            <a:r>
              <a:t>A switch-ek Layer 2-n működnek, nincs IP címük, némleyik konfigurálható némelyik nem. Amelyik konfigurálható azon is csak L2es funkciók állíthatóak (routing-ot nem tud…) csak a MAC addressekig látnak, nem látnak bele a feksőbb rétegekbe. Arra viszont tökéletesek, hogy az üzeneteket csak a címzettnek továbbítsák, a mac addressek segítségével. A switch a mac addresseket időszakosan tanulja, és elfelejti. Ahogy egy új eszközt dugunk rá, megtanulja a mac address-ét (ha kap tőle üzenetet)</a:t>
            </a:r>
          </a:p>
          <a:p>
            <a:pPr>
              <a:defRPr sz="1200"/>
            </a:pPr>
          </a:p>
          <a:p>
            <a:pPr>
              <a:defRPr sz="1200"/>
            </a:pPr>
            <a:r>
              <a:t>Egy egyszerű párezer forintos desktop switch semmilyen konfigurációs felülettel nem rendelkezik, lehetséges hogy egy nagyobb méretű szerverbe szerelhető switch sem konfigruálható, de sok olyan (drágább) switch is létezik (pl cisco 2960,  dell 5324, juniper EX2200,  juniper EX4300,  juniper EX3300,  HP 1820) amelyek L2-es funkciókat (pl switchport security, vlan) láthanak el és ezek konfiguálhatóak rajtuk, de L3-as vagy afölötti funkciókat (pl routing, ACL) már nem tudnak. </a:t>
            </a:r>
          </a:p>
          <a:p>
            <a:pPr>
              <a:defRPr sz="1200"/>
            </a:pPr>
          </a:p>
          <a:p>
            <a:pPr>
              <a:defRPr sz="1200"/>
            </a:pPr>
            <a:r>
              <a:t>Egy konfigurálható layer2-es switch is rendelkezhet IP címmel (ami már Layer3) de azt is Layer2-es switch-nek hívjuk mert a konfigurációs felület és maga a konfigurálás módja nem egyenlő azzal hogy maga a switch működik.</a:t>
            </a:r>
          </a:p>
          <a:p>
            <a:pPr>
              <a:defRPr sz="1200"/>
            </a:pPr>
          </a:p>
          <a:p>
            <a:pPr>
              <a:defRPr sz="1200"/>
            </a:pPr>
            <a:r>
              <a:t>A Layer2 Switch-ek nem változtatják meg a mac addresseket, nagyon ritka és furcsa esetben igen, de ott valami hacker keze van akkor a dologban (pl arp poisioning, vagy valami hackelt firmware a switch-en). Ha az L2 switchnek a normális üzemszerű működését feltételezzük akkor nincs olyan beállítás ami képes lenne megváltoztatni a switchen átmenő frame-ekben a source és a destination mac addres-t.</a:t>
            </a:r>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3" name="Shape 333"/>
          <p:cNvSpPr/>
          <p:nvPr>
            <p:ph type="sldImg"/>
          </p:nvPr>
        </p:nvSpPr>
        <p:spPr>
          <a:prstGeom prst="rect">
            <a:avLst/>
          </a:prstGeom>
        </p:spPr>
        <p:txBody>
          <a:bodyPr/>
          <a:lstStyle/>
          <a:p>
            <a:pPr/>
          </a:p>
        </p:txBody>
      </p:sp>
      <p:sp>
        <p:nvSpPr>
          <p:cNvPr id="334" name="Shape 334"/>
          <p:cNvSpPr/>
          <p:nvPr>
            <p:ph type="body" sz="quarter" idx="1"/>
          </p:nvPr>
        </p:nvSpPr>
        <p:spPr>
          <a:prstGeom prst="rect">
            <a:avLst/>
          </a:prstGeom>
        </p:spPr>
        <p:txBody>
          <a:bodyPr/>
          <a:lstStyle/>
          <a:p>
            <a:pPr>
              <a:defRPr sz="1200"/>
            </a:pPr>
            <a:r>
              <a:t>Az arp protokoll hasonlóan a dns-hez név feloldásért felel, de itt mac address-ek társulnak ip címekhez.</a:t>
            </a:r>
          </a:p>
          <a:p>
            <a:pPr>
              <a:defRPr sz="1200"/>
            </a:pPr>
          </a:p>
          <a:p>
            <a:pPr>
              <a:defRPr sz="1200"/>
            </a:pPr>
            <a:r>
              <a:t>Ha egy gép üzenetet akar küldeni egy másik gépnek de nem tudja a mac addressét csak az IP címét akkor egy ARP kérést indít a hálózaton, és ezt broadcast címre küldi. Mindenki megkapja, de csak az válaszol akié az IP cím.</a:t>
            </a:r>
          </a:p>
          <a:p>
            <a:pPr>
              <a:defRPr sz="1200"/>
            </a:pPr>
            <a:r>
              <a:t>Ha neked nem mutat semmit az arp -a akkor pingelj meg egy helyi gépet</a:t>
            </a:r>
          </a:p>
          <a:p>
            <a:pPr>
              <a:defRPr sz="1200"/>
            </a:pPr>
            <a:r>
              <a:t>Az arp táblába tárolja a gép az IP címekhez tartozó MAC addresseket</a:t>
            </a:r>
          </a:p>
          <a:p>
            <a:pPr>
              <a:defRPr sz="1200"/>
            </a:pPr>
          </a:p>
          <a:p>
            <a:pPr>
              <a:defRPr sz="1200"/>
            </a:pPr>
            <a:r>
              <a:t>Parancsok: az első (arp -a ) lekérdezi az arp táblát és megjeleníti, a második  (arp -d *) törli az arp táblát. A linuxban az ezeknek megfelelő parancsok is láthatóak, linuxban az arp tábla ürítése akkor történik meg ha ki-be kapcsoljuk az arp-t az adott hálózati eszközön. </a:t>
            </a:r>
          </a:p>
          <a:p>
            <a:pPr>
              <a:defRPr sz="1200"/>
            </a:pPr>
          </a:p>
          <a:p>
            <a:pPr>
              <a:defRPr sz="1200"/>
            </a:pPr>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98" name="Shape 398"/>
          <p:cNvSpPr/>
          <p:nvPr>
            <p:ph type="sldImg"/>
          </p:nvPr>
        </p:nvSpPr>
        <p:spPr>
          <a:prstGeom prst="rect">
            <a:avLst/>
          </a:prstGeom>
        </p:spPr>
        <p:txBody>
          <a:bodyPr/>
          <a:lstStyle/>
          <a:p>
            <a:pPr/>
          </a:p>
        </p:txBody>
      </p:sp>
      <p:sp>
        <p:nvSpPr>
          <p:cNvPr id="399" name="Shape 399"/>
          <p:cNvSpPr/>
          <p:nvPr>
            <p:ph type="body" sz="quarter" idx="1"/>
          </p:nvPr>
        </p:nvSpPr>
        <p:spPr>
          <a:prstGeom prst="rect">
            <a:avLst/>
          </a:prstGeom>
        </p:spPr>
        <p:txBody>
          <a:bodyPr/>
          <a:lstStyle/>
          <a:p>
            <a:pPr>
              <a:defRPr sz="1200"/>
            </a:pPr>
            <a:r>
              <a:t>Ha egy host (kliens számítógép) egy másik hosttal akar kommunikálni azonos hálózatban, ahhoz nem szükséges a router, közvetlenül tud vele kommunikálni (persze ha a router maga a switch, mert egybe vannak építve akkor igen, de logikailag a routernek nincs köze ehhez)</a:t>
            </a:r>
          </a:p>
          <a:p>
            <a:pPr>
              <a:defRPr sz="1200"/>
            </a:pPr>
          </a:p>
          <a:p>
            <a:pPr>
              <a:defRPr sz="1200"/>
            </a:pPr>
            <a:r>
              <a:t>A host ki tudja számítani a netmask alapján, hogy az IP amivel kommunikálni akar, a helyi hálózatból való e, vagy nem. Ha nem helyi hálózati IP-vel akar kommunikálni, akkor a router-nek küldi az üzenetet, és az fog gondoskodni arról (vagy nem…) hogy az üzenet eljusson a címzetthez, és ha visszafele jön, megérkezzen a feladóhoz. </a:t>
            </a:r>
          </a:p>
          <a:p>
            <a:pPr>
              <a:defRPr sz="1200"/>
            </a:pPr>
          </a:p>
          <a:p>
            <a:pPr>
              <a:defRPr sz="1200"/>
            </a:pPr>
            <a:r>
              <a:t>Ha tudja egy PC a netmask alapján hogy az IP amivel kommunikálni kell nem a helyi hálózatból való, akkor továbbküldi a routernek (default gateway) és majd ő elrendezi, a csomag ilyenkor a router-en már úgy megy ki az internetre hogy a forrás ip cím a “külső” ip cím, azaz a router WAN portján beállított ip cím (nat funkció)</a:t>
            </a:r>
          </a:p>
          <a:p>
            <a:pPr>
              <a:defRPr sz="1200"/>
            </a:pPr>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17" name="Shape 417"/>
          <p:cNvSpPr/>
          <p:nvPr>
            <p:ph type="sldImg"/>
          </p:nvPr>
        </p:nvSpPr>
        <p:spPr>
          <a:prstGeom prst="rect">
            <a:avLst/>
          </a:prstGeom>
        </p:spPr>
        <p:txBody>
          <a:bodyPr/>
          <a:lstStyle/>
          <a:p>
            <a:pPr/>
          </a:p>
        </p:txBody>
      </p:sp>
      <p:sp>
        <p:nvSpPr>
          <p:cNvPr id="418" name="Shape 418"/>
          <p:cNvSpPr/>
          <p:nvPr>
            <p:ph type="body" sz="quarter" idx="1"/>
          </p:nvPr>
        </p:nvSpPr>
        <p:spPr>
          <a:prstGeom prst="rect">
            <a:avLst/>
          </a:prstGeom>
        </p:spPr>
        <p:txBody>
          <a:bodyPr/>
          <a:lstStyle/>
          <a:p>
            <a:pPr>
              <a:defRPr sz="1200"/>
            </a:pPr>
            <a:r>
              <a:t>belső ip címet az alábbi parancsokkal, külső ip címet pedig pl a </a:t>
            </a:r>
            <a:r>
              <a:rPr u="sng">
                <a:hlinkClick r:id="rId3" invalidUrl="" action="" tgtFrame="" tooltip="" history="1" highlightClick="0" endSnd="0"/>
              </a:rPr>
              <a:t>whatsmyip.org</a:t>
            </a:r>
            <a:r>
              <a:t>-ra ellátogatva lehet megnézni. A belső IP címe minden belső hálózati eszköznek különbözik, a külső-t ha megnézed, az ugyanaz lesz, egy adott helyi hálózaton belül.</a:t>
            </a:r>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6" name="Shape 486"/>
          <p:cNvSpPr/>
          <p:nvPr>
            <p:ph type="sldImg"/>
          </p:nvPr>
        </p:nvSpPr>
        <p:spPr>
          <a:prstGeom prst="rect">
            <a:avLst/>
          </a:prstGeom>
        </p:spPr>
        <p:txBody>
          <a:bodyPr/>
          <a:lstStyle/>
          <a:p>
            <a:pPr/>
          </a:p>
        </p:txBody>
      </p:sp>
      <p:sp>
        <p:nvSpPr>
          <p:cNvPr id="487" name="Shape 487"/>
          <p:cNvSpPr/>
          <p:nvPr>
            <p:ph type="body" sz="quarter" idx="1"/>
          </p:nvPr>
        </p:nvSpPr>
        <p:spPr>
          <a:prstGeom prst="rect">
            <a:avLst/>
          </a:prstGeom>
        </p:spPr>
        <p:txBody>
          <a:bodyPr/>
          <a:lstStyle/>
          <a:p>
            <a:pPr>
              <a:defRPr sz="1200"/>
            </a:pPr>
            <a:r>
              <a:t>A router egyik funkciója a NAT. (nem feltétlenül van rajta bekapcsolva ez a funkció, de az otthoni routerek esetén mindíg…)</a:t>
            </a:r>
          </a:p>
          <a:p>
            <a:pPr>
              <a:defRPr sz="1200"/>
            </a:pPr>
            <a:r>
              <a:t>Ha a packet belsejét megnézzük, abban található a forrás és a cél IP cím. Egy kimenő csomag esetében ha az a routeren keresztül megy, azt a router szétszedi és átírja benne a forrás IP címet a sajátjára, illetve a mac-et is kicseréli (a mac address-t egyébként minden router kicseréli). </a:t>
            </a:r>
          </a:p>
          <a:p>
            <a:pPr>
              <a:defRPr sz="1200"/>
            </a:pPr>
          </a:p>
          <a:p>
            <a:pPr>
              <a:defRPr sz="1200"/>
            </a:pPr>
            <a:r>
              <a:t>Ha egy otthoni routert veszünk alapul, akkor az egy 2 portos router. Azért van több portja a LAN oldalon, mert az otthoni routerek általában egybe vannak építve egy swich-el is (meg egy wifi AP-vel, meg egy dns szerverrel, meg egy dhcp szerverel, stb…)</a:t>
            </a:r>
          </a:p>
          <a:p>
            <a:pPr>
              <a:defRPr sz="1200"/>
            </a:pPr>
            <a:r>
              <a:t>Az ikonos ábrán külön eszközként van ábrázolva a switch és a router.</a:t>
            </a:r>
          </a:p>
          <a:p>
            <a:pPr>
              <a:defRPr sz="1200"/>
            </a:pPr>
          </a:p>
          <a:p>
            <a:pPr>
              <a:defRPr sz="1200"/>
            </a:pPr>
            <a:r>
              <a:t>A MAC addressek fizikai címek, bele vannak égetve a hálózati kártyába. Minden eszköznek saját mac address-e van.</a:t>
            </a:r>
          </a:p>
          <a:p>
            <a:pPr>
              <a:defRPr sz="1200"/>
            </a:pPr>
            <a:r>
              <a:t>Ha az egyik hálózatban lévő host a másikkal akar beszélgetni, a mac addressek és az IP cím alapján azonosítja egymást a két host. Az IP cím hálózatonként változhat, a mac address, (ha átvisszük a laptopot egyik hálózatból a másikba) nem változik. </a:t>
            </a:r>
          </a:p>
          <a:p>
            <a:pPr>
              <a:defRPr sz="1200"/>
            </a:pPr>
          </a:p>
          <a:p>
            <a:pPr>
              <a:defRPr sz="1200"/>
            </a:pPr>
          </a:p>
          <a:p>
            <a:pPr>
              <a:defRPr sz="1200"/>
            </a:pPr>
            <a:r>
              <a:t>Amikor a router megkap egy csomagot a forrás ip címet megváltoztatja, és megjegyzi hogy melyik helyi PC-től érkezett, majd úgy küldi tovább a WAN oldalra mintha az a sajátja lenne, a külső (WAN) ip-címet teszi a feladó helyére. A mac address a routerek között minden esetben változik, az IP cím viszont nem, az csak akkor ha NAT-ol az adott router, azaz végez Network Address Translation funkciót. </a:t>
            </a:r>
          </a:p>
        </p:txBody>
      </p:sp>
    </p:spTree>
  </p:cSld>
  <p:clrMapOvr>
    <a:masterClrMapping/>
  </p:clrMapOvr>
</p:notes>
</file>

<file path=ppt/slideLayouts/_rels/slideLayout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showMasterSp="1" showMasterPhAnim="1">
  <p:cSld name="Title &amp; Subtitle">
    <p:spTree>
      <p:nvGrpSpPr>
        <p:cNvPr id="1" name=""/>
        <p:cNvGrpSpPr/>
        <p:nvPr/>
      </p:nvGrpSpPr>
      <p:grpSpPr>
        <a:xfrm>
          <a:off x="0" y="0"/>
          <a:ext cx="0" cy="0"/>
          <a:chOff x="0" y="0"/>
          <a:chExt cx="0" cy="0"/>
        </a:xfrm>
      </p:grpSpPr>
      <p:sp>
        <p:nvSpPr>
          <p:cNvPr id="11" name="Title Text"/>
          <p:cNvSpPr txBox="1"/>
          <p:nvPr>
            <p:ph type="title"/>
          </p:nvPr>
        </p:nvSpPr>
        <p:spPr>
          <a:xfrm>
            <a:off x="1270000" y="1638300"/>
            <a:ext cx="10464800" cy="3302000"/>
          </a:xfrm>
          <a:prstGeom prst="rect">
            <a:avLst/>
          </a:prstGeom>
        </p:spPr>
        <p:txBody>
          <a:bodyPr anchor="b"/>
          <a:lstStyle/>
          <a:p>
            <a:pPr/>
            <a:r>
              <a:t>Title Text</a:t>
            </a:r>
          </a:p>
        </p:txBody>
      </p:sp>
      <p:sp>
        <p:nvSpPr>
          <p:cNvPr id="12" name="Body Level One…"/>
          <p:cNvSpPr txBox="1"/>
          <p:nvPr>
            <p:ph type="body" sz="quarter" idx="1"/>
          </p:nvPr>
        </p:nvSpPr>
        <p:spPr>
          <a:xfrm>
            <a:off x="1270000" y="50292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1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0.xml><?xml version="1.0" encoding="utf-8"?>
<p:sldLayout xmlns:a="http://schemas.openxmlformats.org/drawingml/2006/main" xmlns:r="http://schemas.openxmlformats.org/officeDocument/2006/relationships" xmlns:p="http://schemas.openxmlformats.org/presentationml/2006/main" type="tx" showMasterSp="1" showMasterPhAnim="1">
  <p:cSld name="Quote">
    <p:spTree>
      <p:nvGrpSpPr>
        <p:cNvPr id="1" name=""/>
        <p:cNvGrpSpPr/>
        <p:nvPr/>
      </p:nvGrpSpPr>
      <p:grpSpPr>
        <a:xfrm>
          <a:off x="0" y="0"/>
          <a:ext cx="0" cy="0"/>
          <a:chOff x="0" y="0"/>
          <a:chExt cx="0" cy="0"/>
        </a:xfrm>
      </p:grpSpPr>
      <p:sp>
        <p:nvSpPr>
          <p:cNvPr id="93" name="–Johnny Appleseed"/>
          <p:cNvSpPr/>
          <p:nvPr>
            <p:ph type="body" sz="quarter" idx="13"/>
          </p:nvPr>
        </p:nvSpPr>
        <p:spPr>
          <a:xfrm>
            <a:off x="1270000" y="6362700"/>
            <a:ext cx="10464800" cy="469900"/>
          </a:xfrm>
          <a:prstGeom prst="rect">
            <a:avLst/>
          </a:prstGeom>
        </p:spPr>
        <p:txBody>
          <a:bodyPr anchor="t">
            <a:spAutoFit/>
          </a:bodyPr>
          <a:lstStyle>
            <a:lvl1pPr marL="0" indent="0" algn="ctr">
              <a:spcBef>
                <a:spcPts val="0"/>
              </a:spcBef>
              <a:buSzTx/>
              <a:buNone/>
              <a:defRPr sz="2400">
                <a:latin typeface="Helvetica"/>
                <a:ea typeface="Helvetica"/>
                <a:cs typeface="Helvetica"/>
                <a:sym typeface="Helvetica"/>
              </a:defRPr>
            </a:lvl1pPr>
          </a:lstStyle>
          <a:p>
            <a:pPr/>
            <a:r>
              <a:t>–Johnny Appleseed</a:t>
            </a:r>
          </a:p>
        </p:txBody>
      </p:sp>
      <p:sp>
        <p:nvSpPr>
          <p:cNvPr id="94" name="“Type a quote here.”"/>
          <p:cNvSpPr/>
          <p:nvPr>
            <p:ph type="body" sz="quarter" idx="14"/>
          </p:nvPr>
        </p:nvSpPr>
        <p:spPr>
          <a:xfrm>
            <a:off x="1270000" y="4267200"/>
            <a:ext cx="10464800" cy="685800"/>
          </a:xfrm>
          <a:prstGeom prst="rect">
            <a:avLst/>
          </a:prstGeom>
        </p:spPr>
        <p:txBody>
          <a:bodyPr>
            <a:spAutoFit/>
          </a:bodyPr>
          <a:lstStyle>
            <a:lvl1pPr marL="0" indent="0" algn="ctr">
              <a:spcBef>
                <a:spcPts val="0"/>
              </a:spcBef>
              <a:buSzTx/>
              <a:buNone/>
              <a:defRPr sz="3800"/>
            </a:lvl1pPr>
          </a:lstStyle>
          <a:p>
            <a:pPr/>
            <a:r>
              <a:t>“Type a quote here.” </a:t>
            </a:r>
          </a:p>
        </p:txBody>
      </p:sp>
      <p:sp>
        <p:nvSpPr>
          <p:cNvPr id="95"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1.xml><?xml version="1.0" encoding="utf-8"?>
<p:sldLayout xmlns:a="http://schemas.openxmlformats.org/drawingml/2006/main" xmlns:r="http://schemas.openxmlformats.org/officeDocument/2006/relationships" xmlns:p="http://schemas.openxmlformats.org/presentationml/2006/main" type="tx" showMasterSp="1" showMasterPhAnim="1">
  <p:cSld name="Photo">
    <p:spTree>
      <p:nvGrpSpPr>
        <p:cNvPr id="1" name=""/>
        <p:cNvGrpSpPr/>
        <p:nvPr/>
      </p:nvGrpSpPr>
      <p:grpSpPr>
        <a:xfrm>
          <a:off x="0" y="0"/>
          <a:ext cx="0" cy="0"/>
          <a:chOff x="0" y="0"/>
          <a:chExt cx="0" cy="0"/>
        </a:xfrm>
      </p:grpSpPr>
      <p:sp>
        <p:nvSpPr>
          <p:cNvPr id="102" name="Image"/>
          <p:cNvSpPr/>
          <p:nvPr>
            <p:ph type="pic" idx="13"/>
          </p:nvPr>
        </p:nvSpPr>
        <p:spPr>
          <a:xfrm>
            <a:off x="0" y="0"/>
            <a:ext cx="13004800" cy="9753600"/>
          </a:xfrm>
          <a:prstGeom prst="rect">
            <a:avLst/>
          </a:prstGeom>
        </p:spPr>
        <p:txBody>
          <a:bodyPr lIns="91439" tIns="45719" rIns="91439" bIns="45719" anchor="t">
            <a:noAutofit/>
          </a:bodyPr>
          <a:lstStyle/>
          <a:p>
            <a:pPr/>
          </a:p>
        </p:txBody>
      </p:sp>
      <p:sp>
        <p:nvSpPr>
          <p:cNvPr id="103"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12.xml><?xml version="1.0" encoding="utf-8"?>
<p:sldLayout xmlns:a="http://schemas.openxmlformats.org/drawingml/2006/main" xmlns:r="http://schemas.openxmlformats.org/officeDocument/2006/relationships" xmlns:p="http://schemas.openxmlformats.org/presentationml/2006/main" type="tx" showMasterSp="1" showMasterPhAnim="1">
  <p:cSld name="Blank">
    <p:spTree>
      <p:nvGrpSpPr>
        <p:cNvPr id="1" name=""/>
        <p:cNvGrpSpPr/>
        <p:nvPr/>
      </p:nvGrpSpPr>
      <p:grpSpPr>
        <a:xfrm>
          <a:off x="0" y="0"/>
          <a:ext cx="0" cy="0"/>
          <a:chOff x="0" y="0"/>
          <a:chExt cx="0" cy="0"/>
        </a:xfrm>
      </p:grpSpPr>
      <p:sp>
        <p:nvSpPr>
          <p:cNvPr id="110"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2.xml><?xml version="1.0" encoding="utf-8"?>
<p:sldLayout xmlns:a="http://schemas.openxmlformats.org/drawingml/2006/main" xmlns:r="http://schemas.openxmlformats.org/officeDocument/2006/relationships" xmlns:p="http://schemas.openxmlformats.org/presentationml/2006/main" type="tx" showMasterSp="1" showMasterPhAnim="1">
  <p:cSld name="Photo - Horizontal">
    <p:spTree>
      <p:nvGrpSpPr>
        <p:cNvPr id="1" name=""/>
        <p:cNvGrpSpPr/>
        <p:nvPr/>
      </p:nvGrpSpPr>
      <p:grpSpPr>
        <a:xfrm>
          <a:off x="0" y="0"/>
          <a:ext cx="0" cy="0"/>
          <a:chOff x="0" y="0"/>
          <a:chExt cx="0" cy="0"/>
        </a:xfrm>
      </p:grpSpPr>
      <p:sp>
        <p:nvSpPr>
          <p:cNvPr id="20" name="Image"/>
          <p:cNvSpPr/>
          <p:nvPr>
            <p:ph type="pic" idx="13"/>
          </p:nvPr>
        </p:nvSpPr>
        <p:spPr>
          <a:xfrm>
            <a:off x="1606550" y="635000"/>
            <a:ext cx="9779000" cy="5918200"/>
          </a:xfrm>
          <a:prstGeom prst="rect">
            <a:avLst/>
          </a:prstGeom>
        </p:spPr>
        <p:txBody>
          <a:bodyPr lIns="91439" tIns="45719" rIns="91439" bIns="45719" anchor="t">
            <a:noAutofit/>
          </a:bodyPr>
          <a:lstStyle/>
          <a:p>
            <a:pPr/>
          </a:p>
        </p:txBody>
      </p:sp>
      <p:sp>
        <p:nvSpPr>
          <p:cNvPr id="21" name="Title Text"/>
          <p:cNvSpPr txBox="1"/>
          <p:nvPr>
            <p:ph type="title"/>
          </p:nvPr>
        </p:nvSpPr>
        <p:spPr>
          <a:xfrm>
            <a:off x="1270000" y="6718300"/>
            <a:ext cx="10464800" cy="1422400"/>
          </a:xfrm>
          <a:prstGeom prst="rect">
            <a:avLst/>
          </a:prstGeom>
        </p:spPr>
        <p:txBody>
          <a:bodyPr anchor="b"/>
          <a:lstStyle/>
          <a:p>
            <a:pPr/>
            <a:r>
              <a:t>Title Text</a:t>
            </a:r>
          </a:p>
        </p:txBody>
      </p:sp>
      <p:sp>
        <p:nvSpPr>
          <p:cNvPr id="22" name="Body Level One…"/>
          <p:cNvSpPr txBox="1"/>
          <p:nvPr>
            <p:ph type="body" sz="quarter" idx="1"/>
          </p:nvPr>
        </p:nvSpPr>
        <p:spPr>
          <a:xfrm>
            <a:off x="1270000" y="8191500"/>
            <a:ext cx="10464800" cy="11303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23" name="Slide Number"/>
          <p:cNvSpPr txBox="1"/>
          <p:nvPr>
            <p:ph type="sldNum" sz="quarter" idx="2"/>
          </p:nvPr>
        </p:nvSpPr>
        <p:spPr>
          <a:xfrm>
            <a:off x="6311798" y="9245600"/>
            <a:ext cx="368504" cy="381000"/>
          </a:xfrm>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3.xml><?xml version="1.0" encoding="utf-8"?>
<p:sldLayout xmlns:a="http://schemas.openxmlformats.org/drawingml/2006/main" xmlns:r="http://schemas.openxmlformats.org/officeDocument/2006/relationships" xmlns:p="http://schemas.openxmlformats.org/presentationml/2006/main" type="tx" showMasterSp="1" showMasterPhAnim="1">
  <p:cSld name="Title - Center">
    <p:spTree>
      <p:nvGrpSpPr>
        <p:cNvPr id="1" name=""/>
        <p:cNvGrpSpPr/>
        <p:nvPr/>
      </p:nvGrpSpPr>
      <p:grpSpPr>
        <a:xfrm>
          <a:off x="0" y="0"/>
          <a:ext cx="0" cy="0"/>
          <a:chOff x="0" y="0"/>
          <a:chExt cx="0" cy="0"/>
        </a:xfrm>
      </p:grpSpPr>
      <p:sp>
        <p:nvSpPr>
          <p:cNvPr id="30" name="Title Text"/>
          <p:cNvSpPr txBox="1"/>
          <p:nvPr>
            <p:ph type="title"/>
          </p:nvPr>
        </p:nvSpPr>
        <p:spPr>
          <a:xfrm>
            <a:off x="1270000" y="3225800"/>
            <a:ext cx="10464800" cy="3302000"/>
          </a:xfrm>
          <a:prstGeom prst="rect">
            <a:avLst/>
          </a:prstGeom>
        </p:spPr>
        <p:txBody>
          <a:bodyPr/>
          <a:lstStyle/>
          <a:p>
            <a:pPr/>
            <a:r>
              <a:t>Title Text</a:t>
            </a:r>
          </a:p>
        </p:txBody>
      </p:sp>
      <p:sp>
        <p:nvSpPr>
          <p:cNvPr id="3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4.xml><?xml version="1.0" encoding="utf-8"?>
<p:sldLayout xmlns:a="http://schemas.openxmlformats.org/drawingml/2006/main" xmlns:r="http://schemas.openxmlformats.org/officeDocument/2006/relationships" xmlns:p="http://schemas.openxmlformats.org/presentationml/2006/main" type="tx" showMasterSp="1" showMasterPhAnim="1">
  <p:cSld name="Photo - Vertical">
    <p:spTree>
      <p:nvGrpSpPr>
        <p:cNvPr id="1" name=""/>
        <p:cNvGrpSpPr/>
        <p:nvPr/>
      </p:nvGrpSpPr>
      <p:grpSpPr>
        <a:xfrm>
          <a:off x="0" y="0"/>
          <a:ext cx="0" cy="0"/>
          <a:chOff x="0" y="0"/>
          <a:chExt cx="0" cy="0"/>
        </a:xfrm>
      </p:grpSpPr>
      <p:sp>
        <p:nvSpPr>
          <p:cNvPr id="38" name="Image"/>
          <p:cNvSpPr/>
          <p:nvPr>
            <p:ph type="pic" sz="half" idx="13"/>
          </p:nvPr>
        </p:nvSpPr>
        <p:spPr>
          <a:xfrm>
            <a:off x="6718300" y="635000"/>
            <a:ext cx="5334000" cy="8229600"/>
          </a:xfrm>
          <a:prstGeom prst="rect">
            <a:avLst/>
          </a:prstGeom>
        </p:spPr>
        <p:txBody>
          <a:bodyPr lIns="91439" tIns="45719" rIns="91439" bIns="45719" anchor="t">
            <a:noAutofit/>
          </a:bodyPr>
          <a:lstStyle/>
          <a:p>
            <a:pPr/>
          </a:p>
        </p:txBody>
      </p:sp>
      <p:sp>
        <p:nvSpPr>
          <p:cNvPr id="39" name="Title Text"/>
          <p:cNvSpPr txBox="1"/>
          <p:nvPr>
            <p:ph type="title"/>
          </p:nvPr>
        </p:nvSpPr>
        <p:spPr>
          <a:xfrm>
            <a:off x="952500" y="635000"/>
            <a:ext cx="5334000" cy="3987800"/>
          </a:xfrm>
          <a:prstGeom prst="rect">
            <a:avLst/>
          </a:prstGeom>
        </p:spPr>
        <p:txBody>
          <a:bodyPr anchor="b"/>
          <a:lstStyle>
            <a:lvl1pPr>
              <a:defRPr sz="6000"/>
            </a:lvl1pPr>
          </a:lstStyle>
          <a:p>
            <a:pPr/>
            <a:r>
              <a:t>Title Text</a:t>
            </a:r>
          </a:p>
        </p:txBody>
      </p:sp>
      <p:sp>
        <p:nvSpPr>
          <p:cNvPr id="40" name="Body Level One…"/>
          <p:cNvSpPr txBox="1"/>
          <p:nvPr>
            <p:ph type="body" sz="quarter" idx="1"/>
          </p:nvPr>
        </p:nvSpPr>
        <p:spPr>
          <a:xfrm>
            <a:off x="952500" y="4762500"/>
            <a:ext cx="5334000" cy="4102100"/>
          </a:xfrm>
          <a:prstGeom prst="rect">
            <a:avLst/>
          </a:prstGeom>
        </p:spPr>
        <p:txBody>
          <a:bodyPr anchor="t"/>
          <a:lstStyle>
            <a:lvl1pPr marL="0" indent="0" algn="ctr">
              <a:spcBef>
                <a:spcPts val="0"/>
              </a:spcBef>
              <a:buSzTx/>
              <a:buNone/>
              <a:defRPr sz="3200"/>
            </a:lvl1pPr>
            <a:lvl2pPr marL="0" indent="228600" algn="ctr">
              <a:spcBef>
                <a:spcPts val="0"/>
              </a:spcBef>
              <a:buSzTx/>
              <a:buNone/>
              <a:defRPr sz="3200"/>
            </a:lvl2pPr>
            <a:lvl3pPr marL="0" indent="457200" algn="ctr">
              <a:spcBef>
                <a:spcPts val="0"/>
              </a:spcBef>
              <a:buSzTx/>
              <a:buNone/>
              <a:defRPr sz="3200"/>
            </a:lvl3pPr>
            <a:lvl4pPr marL="0" indent="685800" algn="ctr">
              <a:spcBef>
                <a:spcPts val="0"/>
              </a:spcBef>
              <a:buSzTx/>
              <a:buNone/>
              <a:defRPr sz="3200"/>
            </a:lvl4pPr>
            <a:lvl5pPr marL="0" indent="914400" algn="ctr">
              <a:spcBef>
                <a:spcPts val="0"/>
              </a:spcBef>
              <a:buSzTx/>
              <a:buNone/>
              <a:defRPr sz="3200"/>
            </a:lvl5pPr>
          </a:lstStyle>
          <a:p>
            <a:pPr/>
            <a:r>
              <a:t>Body Level One</a:t>
            </a:r>
          </a:p>
          <a:p>
            <a:pPr lvl="1"/>
            <a:r>
              <a:t>Body Level Two</a:t>
            </a:r>
          </a:p>
          <a:p>
            <a:pPr lvl="2"/>
            <a:r>
              <a:t>Body Level Three</a:t>
            </a:r>
          </a:p>
          <a:p>
            <a:pPr lvl="3"/>
            <a:r>
              <a:t>Body Level Four</a:t>
            </a:r>
          </a:p>
          <a:p>
            <a:pPr lvl="4"/>
            <a:r>
              <a:t>Body Level Five</a:t>
            </a:r>
          </a:p>
        </p:txBody>
      </p:sp>
      <p:sp>
        <p:nvSpPr>
          <p:cNvPr id="41"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5.xml><?xml version="1.0" encoding="utf-8"?>
<p:sldLayout xmlns:a="http://schemas.openxmlformats.org/drawingml/2006/main" xmlns:r="http://schemas.openxmlformats.org/officeDocument/2006/relationships" xmlns:p="http://schemas.openxmlformats.org/presentationml/2006/main" type="tx" showMasterSp="1" showMasterPhAnim="1">
  <p:cSld name="Title - Top">
    <p:spTree>
      <p:nvGrpSpPr>
        <p:cNvPr id="1" name=""/>
        <p:cNvGrpSpPr/>
        <p:nvPr/>
      </p:nvGrpSpPr>
      <p:grpSpPr>
        <a:xfrm>
          <a:off x="0" y="0"/>
          <a:ext cx="0" cy="0"/>
          <a:chOff x="0" y="0"/>
          <a:chExt cx="0" cy="0"/>
        </a:xfrm>
      </p:grpSpPr>
      <p:sp>
        <p:nvSpPr>
          <p:cNvPr id="48" name="Title Text"/>
          <p:cNvSpPr txBox="1"/>
          <p:nvPr>
            <p:ph type="title"/>
          </p:nvPr>
        </p:nvSpPr>
        <p:spPr>
          <a:prstGeom prst="rect">
            <a:avLst/>
          </a:prstGeom>
        </p:spPr>
        <p:txBody>
          <a:bodyPr/>
          <a:lstStyle/>
          <a:p>
            <a:pPr/>
            <a:r>
              <a:t>Title Text</a:t>
            </a:r>
          </a:p>
        </p:txBody>
      </p:sp>
      <p:sp>
        <p:nvSpPr>
          <p:cNvPr id="49"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6.xml><?xml version="1.0" encoding="utf-8"?>
<p:sldLayout xmlns:a="http://schemas.openxmlformats.org/drawingml/2006/main" xmlns:r="http://schemas.openxmlformats.org/officeDocument/2006/relationships" xmlns:p="http://schemas.openxmlformats.org/presentationml/2006/main" type="tx" showMasterSp="1" showMasterPhAnim="1">
  <p:cSld name="Title &amp; Bullets">
    <p:spTree>
      <p:nvGrpSpPr>
        <p:cNvPr id="1" name=""/>
        <p:cNvGrpSpPr/>
        <p:nvPr/>
      </p:nvGrpSpPr>
      <p:grpSpPr>
        <a:xfrm>
          <a:off x="0" y="0"/>
          <a:ext cx="0" cy="0"/>
          <a:chOff x="0" y="0"/>
          <a:chExt cx="0" cy="0"/>
        </a:xfrm>
      </p:grpSpPr>
      <p:sp>
        <p:nvSpPr>
          <p:cNvPr id="56" name="Title Text"/>
          <p:cNvSpPr txBox="1"/>
          <p:nvPr>
            <p:ph type="title"/>
          </p:nvPr>
        </p:nvSpPr>
        <p:spPr>
          <a:prstGeom prst="rect">
            <a:avLst/>
          </a:prstGeom>
        </p:spPr>
        <p:txBody>
          <a:bodyPr/>
          <a:lstStyle/>
          <a:p>
            <a:pPr/>
            <a:r>
              <a:t>Title Text</a:t>
            </a:r>
          </a:p>
        </p:txBody>
      </p:sp>
      <p:sp>
        <p:nvSpPr>
          <p:cNvPr id="57" name="Body Level One…"/>
          <p:cNvSpPr txBox="1"/>
          <p:nvPr>
            <p:ph type="body" idx="1"/>
          </p:nvPr>
        </p:nvSpPr>
        <p:spPr>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5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7.xml><?xml version="1.0" encoding="utf-8"?>
<p:sldLayout xmlns:a="http://schemas.openxmlformats.org/drawingml/2006/main" xmlns:r="http://schemas.openxmlformats.org/officeDocument/2006/relationships" xmlns:p="http://schemas.openxmlformats.org/presentationml/2006/main" type="tx" showMasterSp="1" showMasterPhAnim="1">
  <p:cSld name="Title, Bullets &amp; Photo">
    <p:spTree>
      <p:nvGrpSpPr>
        <p:cNvPr id="1" name=""/>
        <p:cNvGrpSpPr/>
        <p:nvPr/>
      </p:nvGrpSpPr>
      <p:grpSpPr>
        <a:xfrm>
          <a:off x="0" y="0"/>
          <a:ext cx="0" cy="0"/>
          <a:chOff x="0" y="0"/>
          <a:chExt cx="0" cy="0"/>
        </a:xfrm>
      </p:grpSpPr>
      <p:sp>
        <p:nvSpPr>
          <p:cNvPr id="65" name="Image"/>
          <p:cNvSpPr/>
          <p:nvPr>
            <p:ph type="pic" sz="half" idx="13"/>
          </p:nvPr>
        </p:nvSpPr>
        <p:spPr>
          <a:xfrm>
            <a:off x="6718300" y="2603500"/>
            <a:ext cx="5334000" cy="6286500"/>
          </a:xfrm>
          <a:prstGeom prst="rect">
            <a:avLst/>
          </a:prstGeom>
        </p:spPr>
        <p:txBody>
          <a:bodyPr lIns="91439" tIns="45719" rIns="91439" bIns="45719" anchor="t">
            <a:noAutofit/>
          </a:bodyPr>
          <a:lstStyle/>
          <a:p>
            <a:pPr/>
          </a:p>
        </p:txBody>
      </p:sp>
      <p:sp>
        <p:nvSpPr>
          <p:cNvPr id="66" name="Title Text"/>
          <p:cNvSpPr txBox="1"/>
          <p:nvPr>
            <p:ph type="title"/>
          </p:nvPr>
        </p:nvSpPr>
        <p:spPr>
          <a:prstGeom prst="rect">
            <a:avLst/>
          </a:prstGeom>
        </p:spPr>
        <p:txBody>
          <a:bodyPr/>
          <a:lstStyle/>
          <a:p>
            <a:pPr/>
            <a:r>
              <a:t>Title Text</a:t>
            </a:r>
          </a:p>
        </p:txBody>
      </p:sp>
      <p:sp>
        <p:nvSpPr>
          <p:cNvPr id="67" name="Body Level One…"/>
          <p:cNvSpPr txBox="1"/>
          <p:nvPr>
            <p:ph type="body" sz="half" idx="1"/>
          </p:nvPr>
        </p:nvSpPr>
        <p:spPr>
          <a:xfrm>
            <a:off x="952500" y="2603500"/>
            <a:ext cx="5334000" cy="6286500"/>
          </a:xfrm>
          <a:prstGeom prst="rect">
            <a:avLst/>
          </a:prstGeom>
        </p:spPr>
        <p:txBody>
          <a:bodyPr/>
          <a:lstStyle>
            <a:lvl1pPr marL="342900" indent="-342900">
              <a:spcBef>
                <a:spcPts val="3200"/>
              </a:spcBef>
              <a:defRPr sz="2800"/>
            </a:lvl1pPr>
            <a:lvl2pPr marL="685800" indent="-342900">
              <a:spcBef>
                <a:spcPts val="3200"/>
              </a:spcBef>
              <a:defRPr sz="2800"/>
            </a:lvl2pPr>
            <a:lvl3pPr marL="1028700" indent="-342900">
              <a:spcBef>
                <a:spcPts val="3200"/>
              </a:spcBef>
              <a:defRPr sz="2800"/>
            </a:lvl3pPr>
            <a:lvl4pPr marL="1371600" indent="-342900">
              <a:spcBef>
                <a:spcPts val="3200"/>
              </a:spcBef>
              <a:defRPr sz="2800"/>
            </a:lvl4pPr>
            <a:lvl5pPr marL="1714500" indent="-342900">
              <a:spcBef>
                <a:spcPts val="3200"/>
              </a:spcBef>
              <a:defRPr sz="2800"/>
            </a:lvl5pPr>
          </a:lstStyle>
          <a:p>
            <a:pPr/>
            <a:r>
              <a:t>Body Level One</a:t>
            </a:r>
          </a:p>
          <a:p>
            <a:pPr lvl="1"/>
            <a:r>
              <a:t>Body Level Two</a:t>
            </a:r>
          </a:p>
          <a:p>
            <a:pPr lvl="2"/>
            <a:r>
              <a:t>Body Level Three</a:t>
            </a:r>
          </a:p>
          <a:p>
            <a:pPr lvl="3"/>
            <a:r>
              <a:t>Body Level Four</a:t>
            </a:r>
          </a:p>
          <a:p>
            <a:pPr lvl="4"/>
            <a:r>
              <a:t>Body Level Five</a:t>
            </a:r>
          </a:p>
        </p:txBody>
      </p:sp>
      <p:sp>
        <p:nvSpPr>
          <p:cNvPr id="68"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8.xml><?xml version="1.0" encoding="utf-8"?>
<p:sldLayout xmlns:a="http://schemas.openxmlformats.org/drawingml/2006/main" xmlns:r="http://schemas.openxmlformats.org/officeDocument/2006/relationships" xmlns:p="http://schemas.openxmlformats.org/presentationml/2006/main" type="tx" showMasterSp="1" showMasterPhAnim="1">
  <p:cSld name="Bullets">
    <p:spTree>
      <p:nvGrpSpPr>
        <p:cNvPr id="1" name=""/>
        <p:cNvGrpSpPr/>
        <p:nvPr/>
      </p:nvGrpSpPr>
      <p:grpSpPr>
        <a:xfrm>
          <a:off x="0" y="0"/>
          <a:ext cx="0" cy="0"/>
          <a:chOff x="0" y="0"/>
          <a:chExt cx="0" cy="0"/>
        </a:xfrm>
      </p:grpSpPr>
      <p:sp>
        <p:nvSpPr>
          <p:cNvPr id="75" name="Body Level One…"/>
          <p:cNvSpPr txBox="1"/>
          <p:nvPr>
            <p:ph type="body" idx="1"/>
          </p:nvPr>
        </p:nvSpPr>
        <p:spPr>
          <a:xfrm>
            <a:off x="952500" y="1270000"/>
            <a:ext cx="11099800" cy="7213600"/>
          </a:xfrm>
          <a:prstGeom prst="rect">
            <a:avLst/>
          </a:prstGeom>
        </p:spPr>
        <p:txBody>
          <a:bodyPr/>
          <a:lstStyle/>
          <a:p>
            <a:pPr/>
            <a:r>
              <a:t>Body Level One</a:t>
            </a:r>
          </a:p>
          <a:p>
            <a:pPr lvl="1"/>
            <a:r>
              <a:t>Body Level Two</a:t>
            </a:r>
          </a:p>
          <a:p>
            <a:pPr lvl="2"/>
            <a:r>
              <a:t>Body Level Three</a:t>
            </a:r>
          </a:p>
          <a:p>
            <a:pPr lvl="3"/>
            <a:r>
              <a:t>Body Level Four</a:t>
            </a:r>
          </a:p>
          <a:p>
            <a:pPr lvl="4"/>
            <a:r>
              <a:t>Body Level Five</a:t>
            </a:r>
          </a:p>
        </p:txBody>
      </p:sp>
      <p:sp>
        <p:nvSpPr>
          <p:cNvPr id="7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Layouts/slideLayout9.xml><?xml version="1.0" encoding="utf-8"?>
<p:sldLayout xmlns:a="http://schemas.openxmlformats.org/drawingml/2006/main" xmlns:r="http://schemas.openxmlformats.org/officeDocument/2006/relationships" xmlns:p="http://schemas.openxmlformats.org/presentationml/2006/main" type="tx" showMasterSp="1" showMasterPhAnim="1">
  <p:cSld name="Photo - 3 Up">
    <p:spTree>
      <p:nvGrpSpPr>
        <p:cNvPr id="1" name=""/>
        <p:cNvGrpSpPr/>
        <p:nvPr/>
      </p:nvGrpSpPr>
      <p:grpSpPr>
        <a:xfrm>
          <a:off x="0" y="0"/>
          <a:ext cx="0" cy="0"/>
          <a:chOff x="0" y="0"/>
          <a:chExt cx="0" cy="0"/>
        </a:xfrm>
      </p:grpSpPr>
      <p:sp>
        <p:nvSpPr>
          <p:cNvPr id="83" name="Image"/>
          <p:cNvSpPr/>
          <p:nvPr>
            <p:ph type="pic" sz="quarter" idx="13"/>
          </p:nvPr>
        </p:nvSpPr>
        <p:spPr>
          <a:xfrm>
            <a:off x="6718300" y="5092700"/>
            <a:ext cx="5334000" cy="3771900"/>
          </a:xfrm>
          <a:prstGeom prst="rect">
            <a:avLst/>
          </a:prstGeom>
        </p:spPr>
        <p:txBody>
          <a:bodyPr lIns="91439" tIns="45719" rIns="91439" bIns="45719" anchor="t">
            <a:noAutofit/>
          </a:bodyPr>
          <a:lstStyle/>
          <a:p>
            <a:pPr/>
          </a:p>
        </p:txBody>
      </p:sp>
      <p:sp>
        <p:nvSpPr>
          <p:cNvPr id="84" name="Image"/>
          <p:cNvSpPr/>
          <p:nvPr>
            <p:ph type="pic" sz="quarter" idx="14"/>
          </p:nvPr>
        </p:nvSpPr>
        <p:spPr>
          <a:xfrm>
            <a:off x="6724518" y="889000"/>
            <a:ext cx="5334001" cy="3771900"/>
          </a:xfrm>
          <a:prstGeom prst="rect">
            <a:avLst/>
          </a:prstGeom>
        </p:spPr>
        <p:txBody>
          <a:bodyPr lIns="91439" tIns="45719" rIns="91439" bIns="45719" anchor="t">
            <a:noAutofit/>
          </a:bodyPr>
          <a:lstStyle/>
          <a:p>
            <a:pPr/>
          </a:p>
        </p:txBody>
      </p:sp>
      <p:sp>
        <p:nvSpPr>
          <p:cNvPr id="85" name="Image"/>
          <p:cNvSpPr/>
          <p:nvPr>
            <p:ph type="pic" sz="half" idx="15"/>
          </p:nvPr>
        </p:nvSpPr>
        <p:spPr>
          <a:xfrm>
            <a:off x="952500" y="889000"/>
            <a:ext cx="5334000" cy="7975600"/>
          </a:xfrm>
          <a:prstGeom prst="rect">
            <a:avLst/>
          </a:prstGeom>
        </p:spPr>
        <p:txBody>
          <a:bodyPr lIns="91439" tIns="45719" rIns="91439" bIns="45719" anchor="t">
            <a:noAutofit/>
          </a:bodyPr>
          <a:lstStyle/>
          <a:p>
            <a:pPr/>
          </a:p>
        </p:txBody>
      </p:sp>
      <p:sp>
        <p:nvSpPr>
          <p:cNvPr id="86" name="Slide Number"/>
          <p:cNvSpPr txBox="1"/>
          <p:nvPr>
            <p:ph type="sldNum" sz="quarter" idx="2"/>
          </p:nvPr>
        </p:nvSpPr>
        <p:spPr>
          <a:prstGeom prst="rect">
            <a:avLst/>
          </a:prstGeom>
        </p:spPr>
        <p:txBody>
          <a:bodyPr/>
          <a:lstStyle/>
          <a:p>
            <a:pPr/>
            <a:fld id="{86CB4B4D-7CA3-9044-876B-883B54F8677D}" type="slidenum"/>
          </a:p>
        </p:txBody>
      </p:sp>
    </p:spTree>
  </p:cSld>
  <p:clrMapOvr>
    <a:masterClrMapping/>
  </p:clrMapOvr>
  <p:transition xmlns:p14="http://schemas.microsoft.com/office/powerpoint/2010/main" spd="med" advClick="1"/>
</p:sldLayout>
</file>

<file path=ppt/slideMasters/_rels/slideMaster1.xml.rels><?xml version="1.0" encoding="UTF-8" standalone="yes"?><Relationships xmlns="http://schemas.openxmlformats.org/package/2006/relationships"><Relationship Id="rId1" Type="http://schemas.openxmlformats.org/officeDocument/2006/relationships/theme" Target="../theme/theme1.xml"/><Relationship Id="rId2" Type="http://schemas.openxmlformats.org/officeDocument/2006/relationships/slideLayout" Target="../slideLayouts/slideLayout1.xml"/><Relationship Id="rId3" Type="http://schemas.openxmlformats.org/officeDocument/2006/relationships/slideLayout" Target="../slideLayouts/slideLayout2.xml"/><Relationship Id="rId4" Type="http://schemas.openxmlformats.org/officeDocument/2006/relationships/slideLayout" Target="../slideLayouts/slideLayout3.xml"/><Relationship Id="rId5" Type="http://schemas.openxmlformats.org/officeDocument/2006/relationships/slideLayout" Target="../slideLayouts/slideLayout4.xml"/><Relationship Id="rId6" Type="http://schemas.openxmlformats.org/officeDocument/2006/relationships/slideLayout" Target="../slideLayouts/slideLayout5.xml"/><Relationship Id="rId7" Type="http://schemas.openxmlformats.org/officeDocument/2006/relationships/slideLayout" Target="../slideLayouts/slideLayout6.xml"/><Relationship Id="rId8" Type="http://schemas.openxmlformats.org/officeDocument/2006/relationships/slideLayout" Target="../slideLayouts/slideLayout7.xml"/><Relationship Id="rId9" Type="http://schemas.openxmlformats.org/officeDocument/2006/relationships/slideLayout" Target="../slideLayouts/slideLayout8.xml"/><Relationship Id="rId10" Type="http://schemas.openxmlformats.org/officeDocument/2006/relationships/slideLayout" Target="../slideLayouts/slideLayout9.xml"/><Relationship Id="rId11" Type="http://schemas.openxmlformats.org/officeDocument/2006/relationships/slideLayout" Target="../slideLayouts/slideLayout10.xml"/><Relationship Id="rId12" Type="http://schemas.openxmlformats.org/officeDocument/2006/relationships/slideLayout" Target="../slideLayouts/slideLayout11.xml"/><Relationship Id="rId13" Type="http://schemas.openxmlformats.org/officeDocument/2006/relationships/slideLayout" Target="../slideLayouts/slideLayout1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FFFFFF"/>
        </a:solidFill>
      </p:bgPr>
    </p:bg>
    <p:spTree>
      <p:nvGrpSpPr>
        <p:cNvPr id="1" name=""/>
        <p:cNvGrpSpPr/>
        <p:nvPr/>
      </p:nvGrpSpPr>
      <p:grpSpPr>
        <a:xfrm>
          <a:off x="0" y="0"/>
          <a:ext cx="0" cy="0"/>
          <a:chOff x="0" y="0"/>
          <a:chExt cx="0" cy="0"/>
        </a:xfrm>
      </p:grpSpPr>
      <p:sp>
        <p:nvSpPr>
          <p:cNvPr id="2" name="Title Text"/>
          <p:cNvSpPr txBox="1"/>
          <p:nvPr>
            <p:ph type="title"/>
          </p:nvPr>
        </p:nvSpPr>
        <p:spPr>
          <a:xfrm>
            <a:off x="952500" y="444500"/>
            <a:ext cx="11099800" cy="21590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Title Text</a:t>
            </a:r>
          </a:p>
        </p:txBody>
      </p:sp>
      <p:sp>
        <p:nvSpPr>
          <p:cNvPr id="3" name="Body Level One…"/>
          <p:cNvSpPr txBox="1"/>
          <p:nvPr>
            <p:ph type="body" idx="1"/>
          </p:nvPr>
        </p:nvSpPr>
        <p:spPr>
          <a:xfrm>
            <a:off x="952500" y="2603500"/>
            <a:ext cx="11099800" cy="62865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p>
            <a:pPr/>
            <a:r>
              <a:t>Body Level One</a:t>
            </a:r>
          </a:p>
          <a:p>
            <a:pPr lvl="1"/>
            <a:r>
              <a:t>Body Level Two</a:t>
            </a:r>
          </a:p>
          <a:p>
            <a:pPr lvl="2"/>
            <a:r>
              <a:t>Body Level Three</a:t>
            </a:r>
          </a:p>
          <a:p>
            <a:pPr lvl="3"/>
            <a:r>
              <a:t>Body Level Four</a:t>
            </a:r>
          </a:p>
          <a:p>
            <a:pPr lvl="4"/>
            <a:r>
              <a:t>Body Level Five</a:t>
            </a:r>
          </a:p>
        </p:txBody>
      </p:sp>
      <p:sp>
        <p:nvSpPr>
          <p:cNvPr id="4" name="Slide Number"/>
          <p:cNvSpPr txBox="1"/>
          <p:nvPr>
            <p:ph type="sldNum" sz="quarter" idx="2"/>
          </p:nvPr>
        </p:nvSpPr>
        <p:spPr>
          <a:xfrm>
            <a:off x="6311798" y="9251950"/>
            <a:ext cx="368504" cy="381000"/>
          </a:xfrm>
          <a:prstGeom prst="rect">
            <a:avLst/>
          </a:prstGeom>
          <a:ln w="12700">
            <a:miter lim="400000"/>
          </a:ln>
        </p:spPr>
        <p:txBody>
          <a:bodyPr wrap="none" lIns="50800" tIns="50800" rIns="50800" bIns="50800">
            <a:spAutoFit/>
          </a:bodyPr>
          <a:lstStyle>
            <a:lvl1pPr>
              <a:defRPr sz="1800"/>
            </a:lvl1pPr>
          </a:lstStyle>
          <a:p>
            <a:pPr/>
            <a:fld id="{86CB4B4D-7CA3-9044-876B-883B54F8677D}" type="slidenum"/>
          </a:p>
        </p:txBody>
      </p:sp>
    </p:spTree>
  </p:cSld>
  <p:clrMap bg1="lt1" tx1="dk1" bg2="lt2" tx2="dk2" accent1="accent1" accent2="accent2" accent3="accent3" accent4="accent4" accent5="accent5" accent6="accent6" hlink="hlink" folHlink="folHlink"/>
  <p:sldLayoutIdLst>
    <p:sldLayoutId id="2147483649" r:id="rId2"/>
    <p:sldLayoutId id="2147483650" r:id="rId3"/>
    <p:sldLayoutId id="2147483651" r:id="rId4"/>
    <p:sldLayoutId id="2147483652" r:id="rId5"/>
    <p:sldLayoutId id="2147483653" r:id="rId6"/>
    <p:sldLayoutId id="2147483654" r:id="rId7"/>
    <p:sldLayoutId id="2147483655" r:id="rId8"/>
    <p:sldLayoutId id="2147483656" r:id="rId9"/>
    <p:sldLayoutId id="2147483657" r:id="rId10"/>
    <p:sldLayoutId id="2147483658" r:id="rId11"/>
    <p:sldLayoutId id="2147483659" r:id="rId12"/>
    <p:sldLayoutId id="2147483660" r:id="rId13"/>
  </p:sldLayoutIdLst>
  <p:transition xmlns:p14="http://schemas.microsoft.com/office/powerpoint/2010/main" spd="med" advClick="1"/>
  <p:txStyles>
    <p:titleStyle>
      <a:lvl1pPr marL="0" marR="0" indent="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8000" u="none">
          <a:ln>
            <a:noFill/>
          </a:ln>
          <a:solidFill>
            <a:srgbClr val="000000"/>
          </a:solidFill>
          <a:uFillTx/>
          <a:latin typeface="+mn-lt"/>
          <a:ea typeface="+mn-ea"/>
          <a:cs typeface="+mn-cs"/>
          <a:sym typeface="Helvetica Light"/>
        </a:defRPr>
      </a:lvl9pPr>
    </p:titleStyle>
    <p:bodyStyle>
      <a:lvl1pPr marL="444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1pPr>
      <a:lvl2pPr marL="889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2pPr>
      <a:lvl3pPr marL="1333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3pPr>
      <a:lvl4pPr marL="1778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4pPr>
      <a:lvl5pPr marL="2222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5pPr>
      <a:lvl6pPr marL="2667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6pPr>
      <a:lvl7pPr marL="3111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7pPr>
      <a:lvl8pPr marL="35560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8pPr>
      <a:lvl9pPr marL="4000500" marR="0" indent="-444500" algn="l" defTabSz="584200" rtl="0" latinLnBrk="0">
        <a:lnSpc>
          <a:spcPct val="100000"/>
        </a:lnSpc>
        <a:spcBef>
          <a:spcPts val="4200"/>
        </a:spcBef>
        <a:spcAft>
          <a:spcPts val="0"/>
        </a:spcAft>
        <a:buClrTx/>
        <a:buSzPct val="75000"/>
        <a:buFontTx/>
        <a:buChar char="•"/>
        <a:tabLst/>
        <a:defRPr b="0" baseline="0" cap="none" i="0" spc="0" strike="noStrike" sz="3600" u="none">
          <a:ln>
            <a:noFill/>
          </a:ln>
          <a:solidFill>
            <a:srgbClr val="000000"/>
          </a:solidFill>
          <a:uFillTx/>
          <a:latin typeface="+mn-lt"/>
          <a:ea typeface="+mn-ea"/>
          <a:cs typeface="+mn-cs"/>
          <a:sym typeface="Helvetica Light"/>
        </a:defRPr>
      </a:lvl9pPr>
    </p:bodyStyle>
    <p:otherStyle>
      <a:lvl1pPr marL="0" marR="0" indent="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1pPr>
      <a:lvl2pPr marL="0" marR="0" indent="228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2pPr>
      <a:lvl3pPr marL="0" marR="0" indent="457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3pPr>
      <a:lvl4pPr marL="0" marR="0" indent="685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4pPr>
      <a:lvl5pPr marL="0" marR="0" indent="9144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5pPr>
      <a:lvl6pPr marL="0" marR="0" indent="11430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6pPr>
      <a:lvl7pPr marL="0" marR="0" indent="13716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7pPr>
      <a:lvl8pPr marL="0" marR="0" indent="16002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8pPr>
      <a:lvl9pPr marL="0" marR="0" indent="1828800" algn="ctr" defTabSz="584200" rtl="0" latinLnBrk="0">
        <a:lnSpc>
          <a:spcPct val="100000"/>
        </a:lnSpc>
        <a:spcBef>
          <a:spcPts val="0"/>
        </a:spcBef>
        <a:spcAft>
          <a:spcPts val="0"/>
        </a:spcAft>
        <a:buClrTx/>
        <a:buSzTx/>
        <a:buFontTx/>
        <a:buNone/>
        <a:tabLst/>
        <a:defRPr b="0" baseline="0" cap="none" i="0" spc="0" strike="noStrike" sz="1800" u="none">
          <a:ln>
            <a:noFill/>
          </a:ln>
          <a:solidFill>
            <a:schemeClr val="tx1"/>
          </a:solidFill>
          <a:uFillTx/>
          <a:latin typeface="+mn-lt"/>
          <a:ea typeface="+mn-ea"/>
          <a:cs typeface="+mn-cs"/>
          <a:sym typeface="Helvetica Light"/>
        </a:defRPr>
      </a:lvl9pPr>
    </p:otherStyle>
  </p:txStyles>
</p:sldMaster>
</file>

<file path=ppt/slides/_rels/slide1.xml.rels><?xml version="1.0" encoding="UTF-8" standalone="yes"?><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9.xml"/><Relationship Id="rId3" Type="http://schemas.openxmlformats.org/officeDocument/2006/relationships/image" Target="../media/image21.png"/><Relationship Id="rId4" Type="http://schemas.openxmlformats.org/officeDocument/2006/relationships/image" Target="../media/image22.png"/><Relationship Id="rId5" Type="http://schemas.openxmlformats.org/officeDocument/2006/relationships/image" Target="../media/image7.png"/><Relationship Id="rId6" Type="http://schemas.openxmlformats.org/officeDocument/2006/relationships/image" Target="../media/image1.png"/></Relationships>

</file>

<file path=ppt/slides/_rels/slide1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0.xml"/><Relationship Id="rId3" Type="http://schemas.openxmlformats.org/officeDocument/2006/relationships/image" Target="../media/image23.png"/><Relationship Id="rId4" Type="http://schemas.openxmlformats.org/officeDocument/2006/relationships/image" Target="../media/image18.png"/><Relationship Id="rId5" Type="http://schemas.openxmlformats.org/officeDocument/2006/relationships/image" Target="../media/image24.png"/><Relationship Id="rId6" Type="http://schemas.openxmlformats.org/officeDocument/2006/relationships/image" Target="../media/image25.png"/></Relationships>

</file>

<file path=ppt/slides/_rels/slide1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1.xml"/><Relationship Id="rId3" Type="http://schemas.openxmlformats.org/officeDocument/2006/relationships/image" Target="../media/image26.png"/><Relationship Id="rId4" Type="http://schemas.openxmlformats.org/officeDocument/2006/relationships/image" Target="../media/image27.png"/><Relationship Id="rId5" Type="http://schemas.openxmlformats.org/officeDocument/2006/relationships/image" Target="../media/image7.png"/><Relationship Id="rId6" Type="http://schemas.openxmlformats.org/officeDocument/2006/relationships/image" Target="../media/image28.png"/><Relationship Id="rId7" Type="http://schemas.openxmlformats.org/officeDocument/2006/relationships/image" Target="../media/image29.png"/></Relationships>

</file>

<file path=ppt/slides/_rels/slide1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2.xml"/><Relationship Id="rId3" Type="http://schemas.openxmlformats.org/officeDocument/2006/relationships/image" Target="../media/image22.png"/><Relationship Id="rId4" Type="http://schemas.openxmlformats.org/officeDocument/2006/relationships/image" Target="../media/image7.png"/><Relationship Id="rId5" Type="http://schemas.openxmlformats.org/officeDocument/2006/relationships/image" Target="../media/image1.png"/></Relationships>

</file>

<file path=ppt/slides/_rels/slide1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3.xml"/><Relationship Id="rId3" Type="http://schemas.openxmlformats.org/officeDocument/2006/relationships/image" Target="../media/image7.png"/></Relationships>

</file>

<file path=ppt/slides/_rels/slide1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4.xml"/><Relationship Id="rId3" Type="http://schemas.openxmlformats.org/officeDocument/2006/relationships/image" Target="../media/image30.png"/><Relationship Id="rId4" Type="http://schemas.openxmlformats.org/officeDocument/2006/relationships/image" Target="../media/image19.png"/><Relationship Id="rId5" Type="http://schemas.openxmlformats.org/officeDocument/2006/relationships/image" Target="../media/image31.png"/><Relationship Id="rId6" Type="http://schemas.openxmlformats.org/officeDocument/2006/relationships/image" Target="../media/image32.png"/><Relationship Id="rId7" Type="http://schemas.openxmlformats.org/officeDocument/2006/relationships/image" Target="../media/image16.png"/><Relationship Id="rId8" Type="http://schemas.openxmlformats.org/officeDocument/2006/relationships/image" Target="../media/image17.png"/><Relationship Id="rId9" Type="http://schemas.openxmlformats.org/officeDocument/2006/relationships/image" Target="../media/image1.tif"/></Relationships>

</file>

<file path=ppt/slides/_rels/slide1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5.xml"/><Relationship Id="rId3" Type="http://schemas.openxmlformats.org/officeDocument/2006/relationships/image" Target="../media/image33.png"/><Relationship Id="rId4" Type="http://schemas.openxmlformats.org/officeDocument/2006/relationships/image" Target="../media/image7.png"/><Relationship Id="rId5" Type="http://schemas.openxmlformats.org/officeDocument/2006/relationships/image" Target="../media/image34.png"/></Relationships>

</file>

<file path=ppt/slides/_rels/slide1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6.xml"/><Relationship Id="rId3" Type="http://schemas.openxmlformats.org/officeDocument/2006/relationships/image" Target="../media/image2.tif"/><Relationship Id="rId4" Type="http://schemas.openxmlformats.org/officeDocument/2006/relationships/image" Target="../media/image1.png"/><Relationship Id="rId5" Type="http://schemas.openxmlformats.org/officeDocument/2006/relationships/image" Target="../media/image3.tif"/><Relationship Id="rId6" Type="http://schemas.openxmlformats.org/officeDocument/2006/relationships/image" Target="../media/image4.tif"/></Relationships>

</file>

<file path=ppt/slides/_rels/slide1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7.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35.png"/><Relationship Id="rId6" Type="http://schemas.openxmlformats.org/officeDocument/2006/relationships/image" Target="../media/image4.png"/></Relationships>

</file>

<file path=ppt/slides/_rels/slide1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8.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35.png"/></Relationships>

</file>

<file path=ppt/slides/_rels/slide2.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xml"/></Relationships>

</file>

<file path=ppt/slides/_rels/slide20.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19.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26.png"/><Relationship Id="rId6" Type="http://schemas.openxmlformats.org/officeDocument/2006/relationships/image" Target="../media/image27.png"/></Relationships>

</file>

<file path=ppt/slides/_rels/slide21.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0.xml"/><Relationship Id="rId3" Type="http://schemas.openxmlformats.org/officeDocument/2006/relationships/image" Target="../media/image7.png"/><Relationship Id="rId4" Type="http://schemas.openxmlformats.org/officeDocument/2006/relationships/image" Target="../media/image1.png"/><Relationship Id="rId5" Type="http://schemas.openxmlformats.org/officeDocument/2006/relationships/image" Target="../media/image35.png"/><Relationship Id="rId6" Type="http://schemas.openxmlformats.org/officeDocument/2006/relationships/image" Target="../media/image5.tif"/><Relationship Id="rId7" Type="http://schemas.openxmlformats.org/officeDocument/2006/relationships/image" Target="../media/image6.tif"/><Relationship Id="rId8" Type="http://schemas.openxmlformats.org/officeDocument/2006/relationships/image" Target="../media/image7.tif"/></Relationships>

</file>

<file path=ppt/slides/_rels/slide22.xml.rels><?xml version="1.0" encoding="UTF-8" standalone="yes"?><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2.xml"/><Relationship Id="rId3" Type="http://schemas.openxmlformats.org/officeDocument/2006/relationships/image" Target="../media/image2.png"/><Relationship Id="rId4" Type="http://schemas.openxmlformats.org/officeDocument/2006/relationships/image" Target="../media/image3.png"/><Relationship Id="rId5" Type="http://schemas.openxmlformats.org/officeDocument/2006/relationships/image" Target="../media/image1.png"/></Relationships>

</file>

<file path=ppt/slides/_rels/slide4.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3.xml"/><Relationship Id="rId3" Type="http://schemas.openxmlformats.org/officeDocument/2006/relationships/image" Target="../media/image4.png"/></Relationships>

</file>

<file path=ppt/slides/_rels/slide5.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4.xml"/><Relationship Id="rId3" Type="http://schemas.openxmlformats.org/officeDocument/2006/relationships/image" Target="../media/image1.png"/><Relationship Id="rId4" Type="http://schemas.openxmlformats.org/officeDocument/2006/relationships/image" Target="../media/image5.png"/><Relationship Id="rId5" Type="http://schemas.openxmlformats.org/officeDocument/2006/relationships/image" Target="../media/image4.png"/><Relationship Id="rId6" Type="http://schemas.openxmlformats.org/officeDocument/2006/relationships/image" Target="../media/image6.png"/><Relationship Id="rId7" Type="http://schemas.openxmlformats.org/officeDocument/2006/relationships/image" Target="../media/image7.png"/></Relationships>

</file>

<file path=ppt/slides/_rels/slide6.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5.xml"/><Relationship Id="rId3" Type="http://schemas.openxmlformats.org/officeDocument/2006/relationships/image" Target="../media/image8.png"/><Relationship Id="rId4" Type="http://schemas.openxmlformats.org/officeDocument/2006/relationships/image" Target="../media/image3.png"/><Relationship Id="rId5" Type="http://schemas.openxmlformats.org/officeDocument/2006/relationships/image" Target="../media/image7.png"/><Relationship Id="rId6" Type="http://schemas.openxmlformats.org/officeDocument/2006/relationships/image" Target="../media/image1.png"/></Relationships>

</file>

<file path=ppt/slides/_rels/slide7.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6.xml"/><Relationship Id="rId3" Type="http://schemas.openxmlformats.org/officeDocument/2006/relationships/image" Target="../media/image9.png"/><Relationship Id="rId4" Type="http://schemas.openxmlformats.org/officeDocument/2006/relationships/image" Target="../media/image10.png"/><Relationship Id="rId5" Type="http://schemas.openxmlformats.org/officeDocument/2006/relationships/image" Target="../media/image11.png"/><Relationship Id="rId6" Type="http://schemas.openxmlformats.org/officeDocument/2006/relationships/image" Target="../media/image12.png"/><Relationship Id="rId7" Type="http://schemas.openxmlformats.org/officeDocument/2006/relationships/image" Target="../media/image13.png"/><Relationship Id="rId8" Type="http://schemas.openxmlformats.org/officeDocument/2006/relationships/image" Target="../media/image14.png"/><Relationship Id="rId9" Type="http://schemas.openxmlformats.org/officeDocument/2006/relationships/image" Target="../media/image15.png"/><Relationship Id="rId10" Type="http://schemas.openxmlformats.org/officeDocument/2006/relationships/image" Target="../media/image1.png"/></Relationships>

</file>

<file path=ppt/slides/_rels/slide8.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7.xml"/><Relationship Id="rId3" Type="http://schemas.openxmlformats.org/officeDocument/2006/relationships/image" Target="../media/image1.png"/><Relationship Id="rId4" Type="http://schemas.openxmlformats.org/officeDocument/2006/relationships/image" Target="../media/image7.png"/><Relationship Id="rId5" Type="http://schemas.openxmlformats.org/officeDocument/2006/relationships/image" Target="../media/image16.png"/><Relationship Id="rId6" Type="http://schemas.openxmlformats.org/officeDocument/2006/relationships/image" Target="../media/image17.png"/><Relationship Id="rId7" Type="http://schemas.openxmlformats.org/officeDocument/2006/relationships/image" Target="../media/image3.png"/><Relationship Id="rId8" Type="http://schemas.openxmlformats.org/officeDocument/2006/relationships/image" Target="../media/image18.png"/><Relationship Id="rId9" Type="http://schemas.openxmlformats.org/officeDocument/2006/relationships/image" Target="../media/image19.png"/></Relationships>

</file>

<file path=ppt/slides/_rels/slide9.xml.rels><?xml version="1.0" encoding="UTF-8" standalone="yes"?><Relationships xmlns="http://schemas.openxmlformats.org/package/2006/relationships"><Relationship Id="rId1" Type="http://schemas.openxmlformats.org/officeDocument/2006/relationships/slideLayout" Target="../slideLayouts/slideLayout6.xml"/><Relationship Id="rId2" Type="http://schemas.openxmlformats.org/officeDocument/2006/relationships/notesSlide" Target="../notesSlides/notesSlide8.xml"/><Relationship Id="rId3" Type="http://schemas.openxmlformats.org/officeDocument/2006/relationships/image" Target="../media/image13.png"/><Relationship Id="rId4" Type="http://schemas.openxmlformats.org/officeDocument/2006/relationships/image" Target="../media/image11.png"/><Relationship Id="rId5" Type="http://schemas.openxmlformats.org/officeDocument/2006/relationships/image" Target="../media/image14.png"/><Relationship Id="rId6" Type="http://schemas.openxmlformats.org/officeDocument/2006/relationships/image" Target="../media/image1.png"/><Relationship Id="rId7" Type="http://schemas.openxmlformats.org/officeDocument/2006/relationships/hyperlink" Target="http://whatsmyip.org" TargetMode="External"/><Relationship Id="rId8" Type="http://schemas.openxmlformats.org/officeDocument/2006/relationships/image" Target="../media/image20.png"/></Relationships>

</file>

<file path=ppt/slides/slide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19" name="Hálózatok 3."/>
          <p:cNvSpPr txBox="1"/>
          <p:nvPr>
            <p:ph type="ctrTitle"/>
          </p:nvPr>
        </p:nvSpPr>
        <p:spPr>
          <a:prstGeom prst="rect">
            <a:avLst/>
          </a:prstGeom>
        </p:spPr>
        <p:txBody>
          <a:bodyPr/>
          <a:lstStyle/>
          <a:p>
            <a:pPr/>
            <a:r>
              <a:t>Hálózatok 3.</a:t>
            </a:r>
          </a:p>
        </p:txBody>
      </p:sp>
      <p:sp>
        <p:nvSpPr>
          <p:cNvPr id="120" name="Lengyel Zsolt"/>
          <p:cNvSpPr txBox="1"/>
          <p:nvPr>
            <p:ph type="subTitle" sz="quarter" idx="1"/>
          </p:nvPr>
        </p:nvSpPr>
        <p:spPr>
          <a:prstGeom prst="rect">
            <a:avLst/>
          </a:prstGeom>
        </p:spPr>
        <p:txBody>
          <a:bodyPr/>
          <a:lstStyle/>
          <a:p>
            <a:pPr/>
            <a:r>
              <a:t>Lengyel Zsolt</a:t>
            </a:r>
          </a:p>
        </p:txBody>
      </p:sp>
      <p:sp>
        <p:nvSpPr>
          <p:cNvPr id="121" name="TCP/IP, MAC, Frame, Packet, Segment, Data, MTU, NAT, PAT, HUB, Switch, Router"/>
          <p:cNvSpPr txBox="1"/>
          <p:nvPr/>
        </p:nvSpPr>
        <p:spPr>
          <a:xfrm>
            <a:off x="1298011" y="6578807"/>
            <a:ext cx="10722732"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TCP/IP, MAC, Frame, Packet, Segment, Data, MTU, NAT, PAT, HUB, Switch, Router</a:t>
            </a:r>
          </a:p>
        </p:txBody>
      </p:sp>
    </p:spTree>
  </p:cSld>
  <p:clrMapOvr>
    <a:masterClrMapping/>
  </p:clrMapOvr>
  <p:transition xmlns:p14="http://schemas.microsoft.com/office/powerpoint/2010/main" spd="med" advClick="1"/>
</p:sld>
</file>

<file path=ppt/slides/slide1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420" name="d-link-router-640x360.png" descr="d-link-router-640x360.png"/>
          <p:cNvPicPr>
            <a:picLocks noChangeAspect="1"/>
          </p:cNvPicPr>
          <p:nvPr/>
        </p:nvPicPr>
        <p:blipFill>
          <a:blip r:embed="rId3">
            <a:extLst/>
          </a:blip>
          <a:stretch>
            <a:fillRect/>
          </a:stretch>
        </p:blipFill>
        <p:spPr>
          <a:xfrm>
            <a:off x="240584" y="7841165"/>
            <a:ext cx="3467863" cy="1950674"/>
          </a:xfrm>
          <a:prstGeom prst="rect">
            <a:avLst/>
          </a:prstGeom>
          <a:ln w="12700">
            <a:miter lim="400000"/>
          </a:ln>
        </p:spPr>
      </p:pic>
      <p:pic>
        <p:nvPicPr>
          <p:cNvPr id="421" name="network2.png" descr="network2.png"/>
          <p:cNvPicPr>
            <a:picLocks noChangeAspect="1"/>
          </p:cNvPicPr>
          <p:nvPr/>
        </p:nvPicPr>
        <p:blipFill>
          <a:blip r:embed="rId4">
            <a:extLst/>
          </a:blip>
          <a:stretch>
            <a:fillRect/>
          </a:stretch>
        </p:blipFill>
        <p:spPr>
          <a:xfrm>
            <a:off x="194389" y="287267"/>
            <a:ext cx="12616022" cy="4881891"/>
          </a:xfrm>
          <a:prstGeom prst="rect">
            <a:avLst/>
          </a:prstGeom>
          <a:ln w="12700">
            <a:miter lim="400000"/>
          </a:ln>
        </p:spPr>
      </p:pic>
      <p:sp>
        <p:nvSpPr>
          <p:cNvPr id="422" name="32.24.1.5"/>
          <p:cNvSpPr txBox="1"/>
          <p:nvPr/>
        </p:nvSpPr>
        <p:spPr>
          <a:xfrm>
            <a:off x="7406020" y="2951391"/>
            <a:ext cx="1549572"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200"/>
            </a:lvl1pPr>
          </a:lstStyle>
          <a:p>
            <a:pPr/>
            <a:r>
              <a:t>32.24.1.5</a:t>
            </a:r>
          </a:p>
        </p:txBody>
      </p:sp>
      <p:sp>
        <p:nvSpPr>
          <p:cNvPr id="423" name="145.12.1.35"/>
          <p:cNvSpPr txBox="1"/>
          <p:nvPr/>
        </p:nvSpPr>
        <p:spPr>
          <a:xfrm>
            <a:off x="10423567" y="3111500"/>
            <a:ext cx="2656333"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145.12.1.35</a:t>
            </a:r>
          </a:p>
        </p:txBody>
      </p:sp>
      <p:sp>
        <p:nvSpPr>
          <p:cNvPr id="424" name="Rectangle"/>
          <p:cNvSpPr/>
          <p:nvPr/>
        </p:nvSpPr>
        <p:spPr>
          <a:xfrm>
            <a:off x="724433" y="6278550"/>
            <a:ext cx="1607601" cy="651018"/>
          </a:xfrm>
          <a:prstGeom prst="rect">
            <a:avLst/>
          </a:prstGeom>
          <a:ln w="25400">
            <a:solidFill>
              <a:srgbClr val="85888D"/>
            </a:solidFill>
            <a:miter lim="400000"/>
          </a:ln>
        </p:spPr>
        <p:txBody>
          <a:bodyPr lIns="50800" tIns="50800" rIns="50800" bIns="50800" anchor="ctr"/>
          <a:lstStyle/>
          <a:p>
            <a:pPr>
              <a:defRPr sz="2400"/>
            </a:pPr>
          </a:p>
        </p:txBody>
      </p:sp>
      <p:sp>
        <p:nvSpPr>
          <p:cNvPr id="425" name="Rectangle"/>
          <p:cNvSpPr/>
          <p:nvPr/>
        </p:nvSpPr>
        <p:spPr>
          <a:xfrm>
            <a:off x="8240911" y="6272103"/>
            <a:ext cx="2968938" cy="670165"/>
          </a:xfrm>
          <a:prstGeom prst="rect">
            <a:avLst/>
          </a:prstGeom>
          <a:blipFill>
            <a:blip r:embed="rId5"/>
          </a:blipFill>
          <a:ln w="12700">
            <a:miter lim="400000"/>
          </a:ln>
        </p:spPr>
        <p:txBody>
          <a:bodyPr lIns="50800" tIns="50800" rIns="50800" bIns="50800" anchor="ctr"/>
          <a:lstStyle/>
          <a:p>
            <a:pPr>
              <a:defRPr sz="2400">
                <a:solidFill>
                  <a:srgbClr val="FFFFFF"/>
                </a:solidFill>
              </a:defRPr>
            </a:pPr>
          </a:p>
        </p:txBody>
      </p:sp>
      <p:sp>
        <p:nvSpPr>
          <p:cNvPr id="426" name="Rectangle"/>
          <p:cNvSpPr/>
          <p:nvPr/>
        </p:nvSpPr>
        <p:spPr>
          <a:xfrm>
            <a:off x="2349500" y="6278550"/>
            <a:ext cx="1641468" cy="651018"/>
          </a:xfrm>
          <a:prstGeom prst="rect">
            <a:avLst/>
          </a:prstGeom>
          <a:ln w="25400">
            <a:solidFill>
              <a:srgbClr val="85888D"/>
            </a:solidFill>
            <a:miter lim="400000"/>
          </a:ln>
        </p:spPr>
        <p:txBody>
          <a:bodyPr lIns="50800" tIns="50800" rIns="50800" bIns="50800" anchor="ctr"/>
          <a:lstStyle/>
          <a:p>
            <a:pPr>
              <a:defRPr sz="2400"/>
            </a:pPr>
          </a:p>
        </p:txBody>
      </p:sp>
      <p:sp>
        <p:nvSpPr>
          <p:cNvPr id="427" name="Rectangle"/>
          <p:cNvSpPr/>
          <p:nvPr/>
        </p:nvSpPr>
        <p:spPr>
          <a:xfrm>
            <a:off x="11222566" y="6278550"/>
            <a:ext cx="1101033" cy="651018"/>
          </a:xfrm>
          <a:prstGeom prst="rect">
            <a:avLst/>
          </a:prstGeom>
          <a:ln w="25400">
            <a:solidFill>
              <a:srgbClr val="85888D"/>
            </a:solidFill>
            <a:miter lim="400000"/>
          </a:ln>
        </p:spPr>
        <p:txBody>
          <a:bodyPr lIns="50800" tIns="50800" rIns="50800" bIns="50800" anchor="ctr"/>
          <a:lstStyle/>
          <a:p>
            <a:pPr>
              <a:defRPr sz="2400"/>
            </a:pPr>
          </a:p>
        </p:txBody>
      </p:sp>
      <p:sp>
        <p:nvSpPr>
          <p:cNvPr id="428" name="CRC"/>
          <p:cNvSpPr txBox="1"/>
          <p:nvPr/>
        </p:nvSpPr>
        <p:spPr>
          <a:xfrm>
            <a:off x="11387666" y="6359928"/>
            <a:ext cx="770833" cy="4882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CRC</a:t>
            </a:r>
          </a:p>
        </p:txBody>
      </p:sp>
      <p:sp>
        <p:nvSpPr>
          <p:cNvPr id="429" name="Rectangle"/>
          <p:cNvSpPr/>
          <p:nvPr/>
        </p:nvSpPr>
        <p:spPr>
          <a:xfrm>
            <a:off x="6062133" y="6278550"/>
            <a:ext cx="2158178" cy="651018"/>
          </a:xfrm>
          <a:prstGeom prst="rect">
            <a:avLst/>
          </a:prstGeom>
          <a:ln w="25400">
            <a:solidFill>
              <a:schemeClr val="accent1"/>
            </a:solidFill>
            <a:miter lim="400000"/>
          </a:ln>
        </p:spPr>
        <p:txBody>
          <a:bodyPr lIns="50800" tIns="50800" rIns="50800" bIns="50800" anchor="ctr"/>
          <a:lstStyle/>
          <a:p>
            <a:pPr>
              <a:defRPr sz="2400"/>
            </a:pPr>
          </a:p>
        </p:txBody>
      </p:sp>
      <p:sp>
        <p:nvSpPr>
          <p:cNvPr id="430" name="Rectangle"/>
          <p:cNvSpPr/>
          <p:nvPr/>
        </p:nvSpPr>
        <p:spPr>
          <a:xfrm>
            <a:off x="3993091" y="6278550"/>
            <a:ext cx="2066037" cy="651018"/>
          </a:xfrm>
          <a:prstGeom prst="rect">
            <a:avLst/>
          </a:prstGeom>
          <a:ln w="25400">
            <a:solidFill>
              <a:schemeClr val="accent1"/>
            </a:solidFill>
            <a:miter lim="400000"/>
          </a:ln>
        </p:spPr>
        <p:txBody>
          <a:bodyPr lIns="50800" tIns="50800" rIns="50800" bIns="50800" anchor="ctr"/>
          <a:lstStyle/>
          <a:p>
            <a:pPr>
              <a:defRPr sz="2400"/>
            </a:pPr>
          </a:p>
        </p:txBody>
      </p:sp>
      <p:grpSp>
        <p:nvGrpSpPr>
          <p:cNvPr id="435" name="Group"/>
          <p:cNvGrpSpPr/>
          <p:nvPr/>
        </p:nvGrpSpPr>
        <p:grpSpPr>
          <a:xfrm>
            <a:off x="4057862" y="5634366"/>
            <a:ext cx="4084909" cy="1299436"/>
            <a:chOff x="49428" y="0"/>
            <a:chExt cx="4084907" cy="1299434"/>
          </a:xfrm>
        </p:grpSpPr>
        <p:sp>
          <p:nvSpPr>
            <p:cNvPr id="431" name="192.168.1.5"/>
            <p:cNvSpPr txBox="1"/>
            <p:nvPr/>
          </p:nvSpPr>
          <p:spPr>
            <a:xfrm>
              <a:off x="2141757" y="766034"/>
              <a:ext cx="199258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1">
                      <a:hueOff val="47394"/>
                      <a:satOff val="-25753"/>
                      <a:lumOff val="-7544"/>
                    </a:schemeClr>
                  </a:solidFill>
                </a:defRPr>
              </a:lvl1pPr>
            </a:lstStyle>
            <a:p>
              <a:pPr/>
              <a:r>
                <a:t>192.168.1.5</a:t>
              </a:r>
            </a:p>
          </p:txBody>
        </p:sp>
        <p:sp>
          <p:nvSpPr>
            <p:cNvPr id="432" name="145.21.1.35"/>
            <p:cNvSpPr txBox="1"/>
            <p:nvPr/>
          </p:nvSpPr>
          <p:spPr>
            <a:xfrm>
              <a:off x="49428" y="719726"/>
              <a:ext cx="199258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1">
                      <a:hueOff val="47394"/>
                      <a:satOff val="-25753"/>
                      <a:lumOff val="-7544"/>
                    </a:schemeClr>
                  </a:solidFill>
                </a:defRPr>
              </a:lvl1pPr>
            </a:lstStyle>
            <a:p>
              <a:pPr/>
              <a:r>
                <a:t>145.21.1.35</a:t>
              </a:r>
            </a:p>
          </p:txBody>
        </p:sp>
        <p:sp>
          <p:nvSpPr>
            <p:cNvPr id="433" name="SRC IP"/>
            <p:cNvSpPr txBox="1"/>
            <p:nvPr/>
          </p:nvSpPr>
          <p:spPr>
            <a:xfrm>
              <a:off x="2182691" y="-1"/>
              <a:ext cx="14736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solidFill>
                    <a:schemeClr val="accent1">
                      <a:hueOff val="47394"/>
                      <a:satOff val="-25753"/>
                      <a:lumOff val="-7544"/>
                    </a:schemeClr>
                  </a:solidFill>
                </a:defRPr>
              </a:lvl1pPr>
            </a:lstStyle>
            <a:p>
              <a:pPr/>
              <a:r>
                <a:t>SRC IP</a:t>
              </a:r>
            </a:p>
          </p:txBody>
        </p:sp>
        <p:sp>
          <p:nvSpPr>
            <p:cNvPr id="434" name="DST IP"/>
            <p:cNvSpPr txBox="1"/>
            <p:nvPr/>
          </p:nvSpPr>
          <p:spPr>
            <a:xfrm>
              <a:off x="302908" y="-1"/>
              <a:ext cx="1473607"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solidFill>
                    <a:schemeClr val="accent1">
                      <a:hueOff val="47394"/>
                      <a:satOff val="-25753"/>
                      <a:lumOff val="-7544"/>
                    </a:schemeClr>
                  </a:solidFill>
                </a:defRPr>
              </a:lvl1pPr>
            </a:lstStyle>
            <a:p>
              <a:pPr/>
              <a:r>
                <a:t>DST IP</a:t>
              </a:r>
            </a:p>
          </p:txBody>
        </p:sp>
      </p:grpSp>
      <p:grpSp>
        <p:nvGrpSpPr>
          <p:cNvPr id="441" name="Group"/>
          <p:cNvGrpSpPr/>
          <p:nvPr/>
        </p:nvGrpSpPr>
        <p:grpSpPr>
          <a:xfrm>
            <a:off x="727075" y="6749653"/>
            <a:ext cx="11617327" cy="1579550"/>
            <a:chOff x="0" y="0"/>
            <a:chExt cx="11617326" cy="1579549"/>
          </a:xfrm>
        </p:grpSpPr>
        <p:sp>
          <p:nvSpPr>
            <p:cNvPr id="436" name="Frame"/>
            <p:cNvSpPr txBox="1"/>
            <p:nvPr/>
          </p:nvSpPr>
          <p:spPr>
            <a:xfrm>
              <a:off x="1597566" y="588949"/>
              <a:ext cx="1260451"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900"/>
              </a:lvl1pPr>
            </a:lstStyle>
            <a:p>
              <a:pPr/>
              <a:r>
                <a:t>Frame</a:t>
              </a:r>
            </a:p>
          </p:txBody>
        </p:sp>
        <p:sp>
          <p:nvSpPr>
            <p:cNvPr id="437" name="Line"/>
            <p:cNvSpPr/>
            <p:nvPr/>
          </p:nvSpPr>
          <p:spPr>
            <a:xfrm>
              <a:off x="9524" y="641746"/>
              <a:ext cx="11607803"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438" name="Line"/>
            <p:cNvSpPr/>
            <p:nvPr/>
          </p:nvSpPr>
          <p:spPr>
            <a:xfrm flipV="1">
              <a:off x="11617324" y="21424"/>
              <a:ext cx="1" cy="61609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439" name="Line"/>
            <p:cNvSpPr/>
            <p:nvPr/>
          </p:nvSpPr>
          <p:spPr>
            <a:xfrm flipH="1">
              <a:off x="-1" y="0"/>
              <a:ext cx="2" cy="660797"/>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440" name="Rectangle"/>
            <p:cNvSpPr/>
            <p:nvPr/>
          </p:nvSpPr>
          <p:spPr>
            <a:xfrm>
              <a:off x="22224" y="336946"/>
              <a:ext cx="11582401" cy="292101"/>
            </a:xfrm>
            <a:prstGeom prst="rect">
              <a:avLst/>
            </a:prstGeom>
            <a:solidFill>
              <a:srgbClr val="DCDEE0"/>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grpSp>
      <p:grpSp>
        <p:nvGrpSpPr>
          <p:cNvPr id="447" name="Group"/>
          <p:cNvGrpSpPr/>
          <p:nvPr/>
        </p:nvGrpSpPr>
        <p:grpSpPr>
          <a:xfrm>
            <a:off x="3991268" y="6745678"/>
            <a:ext cx="7248233" cy="2505189"/>
            <a:chOff x="0" y="0"/>
            <a:chExt cx="7248231" cy="2505188"/>
          </a:xfrm>
        </p:grpSpPr>
        <p:sp>
          <p:nvSpPr>
            <p:cNvPr id="442" name="Rectangle"/>
            <p:cNvSpPr/>
            <p:nvPr/>
          </p:nvSpPr>
          <p:spPr>
            <a:xfrm>
              <a:off x="0" y="1180354"/>
              <a:ext cx="7244000" cy="292101"/>
            </a:xfrm>
            <a:prstGeom prst="rect">
              <a:avLst/>
            </a:prstGeom>
            <a:solidFill>
              <a:schemeClr val="accent1">
                <a:hueOff val="47394"/>
                <a:satOff val="-25753"/>
                <a:lumOff val="-7544"/>
              </a:schemeClr>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443" name="IP Packet"/>
            <p:cNvSpPr txBox="1"/>
            <p:nvPr/>
          </p:nvSpPr>
          <p:spPr>
            <a:xfrm>
              <a:off x="2590161" y="1514587"/>
              <a:ext cx="1772387"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900"/>
              </a:lvl1pPr>
            </a:lstStyle>
            <a:p>
              <a:pPr/>
              <a:r>
                <a:t>IP Packet</a:t>
              </a:r>
            </a:p>
          </p:txBody>
        </p:sp>
        <p:sp>
          <p:nvSpPr>
            <p:cNvPr id="444" name="Line"/>
            <p:cNvSpPr/>
            <p:nvPr/>
          </p:nvSpPr>
          <p:spPr>
            <a:xfrm>
              <a:off x="0" y="1489187"/>
              <a:ext cx="7243998"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445" name="Line"/>
            <p:cNvSpPr/>
            <p:nvPr/>
          </p:nvSpPr>
          <p:spPr>
            <a:xfrm flipV="1">
              <a:off x="7248231" y="190500"/>
              <a:ext cx="1" cy="1294246"/>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446" name="Line"/>
            <p:cNvSpPr/>
            <p:nvPr/>
          </p:nvSpPr>
          <p:spPr>
            <a:xfrm flipV="1">
              <a:off x="9231" y="-1"/>
              <a:ext cx="1" cy="148257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454" name="Group"/>
          <p:cNvGrpSpPr/>
          <p:nvPr/>
        </p:nvGrpSpPr>
        <p:grpSpPr>
          <a:xfrm>
            <a:off x="1145314" y="3567896"/>
            <a:ext cx="1658402" cy="651018"/>
            <a:chOff x="0" y="0"/>
            <a:chExt cx="1658400" cy="651016"/>
          </a:xfrm>
        </p:grpSpPr>
        <p:sp>
          <p:nvSpPr>
            <p:cNvPr id="448" name="Rectangle"/>
            <p:cNvSpPr/>
            <p:nvPr/>
          </p:nvSpPr>
          <p:spPr>
            <a:xfrm>
              <a:off x="0" y="0"/>
              <a:ext cx="168268" cy="651017"/>
            </a:xfrm>
            <a:prstGeom prst="rect">
              <a:avLst/>
            </a:prstGeom>
            <a:solidFill>
              <a:srgbClr val="DCDEE0"/>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449" name="Rectangle"/>
            <p:cNvSpPr/>
            <p:nvPr/>
          </p:nvSpPr>
          <p:spPr>
            <a:xfrm>
              <a:off x="190499" y="0"/>
              <a:ext cx="168269" cy="651017"/>
            </a:xfrm>
            <a:prstGeom prst="rect">
              <a:avLst/>
            </a:prstGeom>
            <a:solidFill>
              <a:srgbClr val="DCDEE0"/>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450" name="Rectangle"/>
            <p:cNvSpPr/>
            <p:nvPr/>
          </p:nvSpPr>
          <p:spPr>
            <a:xfrm>
              <a:off x="380999" y="0"/>
              <a:ext cx="168269" cy="651017"/>
            </a:xfrm>
            <a:prstGeom prst="rect">
              <a:avLst/>
            </a:prstGeom>
            <a:solidFill>
              <a:schemeClr val="accent1"/>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451" name="Rectangle"/>
            <p:cNvSpPr/>
            <p:nvPr/>
          </p:nvSpPr>
          <p:spPr>
            <a:xfrm>
              <a:off x="571500" y="0"/>
              <a:ext cx="168268" cy="651017"/>
            </a:xfrm>
            <a:prstGeom prst="rect">
              <a:avLst/>
            </a:prstGeom>
            <a:solidFill>
              <a:schemeClr val="accent1"/>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452" name="Rectangle"/>
            <p:cNvSpPr/>
            <p:nvPr/>
          </p:nvSpPr>
          <p:spPr>
            <a:xfrm>
              <a:off x="762000" y="0"/>
              <a:ext cx="729511" cy="651017"/>
            </a:xfrm>
            <a:prstGeom prst="rect">
              <a:avLst/>
            </a:prstGeom>
            <a:solidFill>
              <a:schemeClr val="accent5"/>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453" name="Rectangle"/>
            <p:cNvSpPr/>
            <p:nvPr/>
          </p:nvSpPr>
          <p:spPr>
            <a:xfrm>
              <a:off x="1490133" y="3126"/>
              <a:ext cx="168268" cy="644765"/>
            </a:xfrm>
            <a:prstGeom prst="rect">
              <a:avLst/>
            </a:prstGeom>
            <a:solidFill>
              <a:srgbClr val="DCDEE0"/>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grpSp>
      <p:grpSp>
        <p:nvGrpSpPr>
          <p:cNvPr id="461" name="Group"/>
          <p:cNvGrpSpPr/>
          <p:nvPr/>
        </p:nvGrpSpPr>
        <p:grpSpPr>
          <a:xfrm>
            <a:off x="5809115" y="1751999"/>
            <a:ext cx="1658402" cy="651018"/>
            <a:chOff x="0" y="0"/>
            <a:chExt cx="1658401" cy="651016"/>
          </a:xfrm>
        </p:grpSpPr>
        <p:sp>
          <p:nvSpPr>
            <p:cNvPr id="455" name="Rectangle"/>
            <p:cNvSpPr/>
            <p:nvPr/>
          </p:nvSpPr>
          <p:spPr>
            <a:xfrm>
              <a:off x="0" y="0"/>
              <a:ext cx="168268" cy="651017"/>
            </a:xfrm>
            <a:prstGeom prst="rect">
              <a:avLst/>
            </a:prstGeom>
            <a:solidFill>
              <a:srgbClr val="53585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456" name="Rectangle"/>
            <p:cNvSpPr/>
            <p:nvPr/>
          </p:nvSpPr>
          <p:spPr>
            <a:xfrm>
              <a:off x="190500" y="0"/>
              <a:ext cx="168268" cy="651017"/>
            </a:xfrm>
            <a:prstGeom prst="rect">
              <a:avLst/>
            </a:prstGeom>
            <a:solidFill>
              <a:srgbClr val="53585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457" name="Rectangle"/>
            <p:cNvSpPr/>
            <p:nvPr/>
          </p:nvSpPr>
          <p:spPr>
            <a:xfrm>
              <a:off x="381000" y="0"/>
              <a:ext cx="168268" cy="651017"/>
            </a:xfrm>
            <a:prstGeom prst="rect">
              <a:avLst/>
            </a:prstGeom>
            <a:solidFill>
              <a:srgbClr val="0385FF"/>
            </a:solidFill>
            <a:ln w="25400" cap="flat">
              <a:solidFill>
                <a:srgbClr val="85888D"/>
              </a:solidFill>
              <a:prstDash val="solid"/>
              <a:miter lim="400000"/>
            </a:ln>
            <a:effectLst/>
          </p:spPr>
          <p:txBody>
            <a:bodyPr wrap="square" lIns="50800" tIns="50800" rIns="50800" bIns="50800" numCol="1" anchor="ctr">
              <a:noAutofit/>
            </a:bodyPr>
            <a:lstStyle/>
            <a:p>
              <a:pPr>
                <a:defRPr sz="2400">
                  <a:solidFill>
                    <a:schemeClr val="accent1">
                      <a:satOff val="-3355"/>
                      <a:lumOff val="26614"/>
                    </a:schemeClr>
                  </a:solidFill>
                </a:defRPr>
              </a:pPr>
            </a:p>
          </p:txBody>
        </p:sp>
        <p:sp>
          <p:nvSpPr>
            <p:cNvPr id="458" name="Rectangle"/>
            <p:cNvSpPr/>
            <p:nvPr/>
          </p:nvSpPr>
          <p:spPr>
            <a:xfrm>
              <a:off x="571500" y="0"/>
              <a:ext cx="168268" cy="651017"/>
            </a:xfrm>
            <a:prstGeom prst="rect">
              <a:avLst/>
            </a:prstGeom>
            <a:solidFill>
              <a:srgbClr val="0385FF"/>
            </a:solidFill>
            <a:ln w="25400" cap="flat">
              <a:solidFill>
                <a:srgbClr val="85888D"/>
              </a:solidFill>
              <a:prstDash val="solid"/>
              <a:miter lim="400000"/>
            </a:ln>
            <a:effectLst/>
          </p:spPr>
          <p:txBody>
            <a:bodyPr wrap="square" lIns="50800" tIns="50800" rIns="50800" bIns="50800" numCol="1" anchor="ctr">
              <a:noAutofit/>
            </a:bodyPr>
            <a:lstStyle/>
            <a:p>
              <a:pPr>
                <a:defRPr sz="2400">
                  <a:solidFill>
                    <a:schemeClr val="accent1">
                      <a:satOff val="-3355"/>
                      <a:lumOff val="26614"/>
                    </a:schemeClr>
                  </a:solidFill>
                </a:defRPr>
              </a:pPr>
            </a:p>
          </p:txBody>
        </p:sp>
        <p:sp>
          <p:nvSpPr>
            <p:cNvPr id="459" name="Rectangle"/>
            <p:cNvSpPr/>
            <p:nvPr/>
          </p:nvSpPr>
          <p:spPr>
            <a:xfrm>
              <a:off x="762000" y="0"/>
              <a:ext cx="729511" cy="651017"/>
            </a:xfrm>
            <a:prstGeom prst="rect">
              <a:avLst/>
            </a:prstGeom>
            <a:solidFill>
              <a:schemeClr val="accent5"/>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460" name="Rectangle"/>
            <p:cNvSpPr/>
            <p:nvPr/>
          </p:nvSpPr>
          <p:spPr>
            <a:xfrm>
              <a:off x="1490133" y="3126"/>
              <a:ext cx="168269" cy="644765"/>
            </a:xfrm>
            <a:prstGeom prst="rect">
              <a:avLst/>
            </a:prstGeom>
            <a:solidFill>
              <a:srgbClr val="53585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grpSp>
      <p:sp>
        <p:nvSpPr>
          <p:cNvPr id="462" name="Rectangle"/>
          <p:cNvSpPr/>
          <p:nvPr/>
        </p:nvSpPr>
        <p:spPr>
          <a:xfrm>
            <a:off x="6578892" y="1751999"/>
            <a:ext cx="729512" cy="651018"/>
          </a:xfrm>
          <a:prstGeom prst="rect">
            <a:avLst/>
          </a:prstGeom>
          <a:solidFill>
            <a:schemeClr val="accent5"/>
          </a:solidFill>
          <a:ln w="25400">
            <a:solidFill>
              <a:srgbClr val="85888D"/>
            </a:solidFill>
            <a:miter lim="400000"/>
          </a:ln>
        </p:spPr>
        <p:txBody>
          <a:bodyPr lIns="50800" tIns="50800" rIns="50800" bIns="50800" anchor="ctr"/>
          <a:lstStyle/>
          <a:p>
            <a:pPr>
              <a:defRPr sz="2400"/>
            </a:pPr>
          </a:p>
        </p:txBody>
      </p:sp>
      <p:sp>
        <p:nvSpPr>
          <p:cNvPr id="463" name="NAT…"/>
          <p:cNvSpPr txBox="1"/>
          <p:nvPr/>
        </p:nvSpPr>
        <p:spPr>
          <a:xfrm>
            <a:off x="3510405" y="68574"/>
            <a:ext cx="6050666" cy="11938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NAT </a:t>
            </a:r>
          </a:p>
          <a:p>
            <a:pPr/>
            <a:r>
              <a:rPr b="1">
                <a:latin typeface="Helvetica"/>
                <a:ea typeface="Helvetica"/>
                <a:cs typeface="Helvetica"/>
                <a:sym typeface="Helvetica"/>
              </a:rPr>
              <a:t>N</a:t>
            </a:r>
            <a:r>
              <a:t>etwork </a:t>
            </a:r>
            <a:r>
              <a:rPr b="1">
                <a:latin typeface="Helvetica"/>
                <a:ea typeface="Helvetica"/>
                <a:cs typeface="Helvetica"/>
                <a:sym typeface="Helvetica"/>
              </a:rPr>
              <a:t>A</a:t>
            </a:r>
            <a:r>
              <a:t>ddress </a:t>
            </a:r>
            <a:r>
              <a:rPr b="1">
                <a:latin typeface="Helvetica"/>
                <a:ea typeface="Helvetica"/>
                <a:cs typeface="Helvetica"/>
                <a:sym typeface="Helvetica"/>
              </a:rPr>
              <a:t>T</a:t>
            </a:r>
            <a:r>
              <a:t>ranslation</a:t>
            </a:r>
          </a:p>
        </p:txBody>
      </p:sp>
      <p:sp>
        <p:nvSpPr>
          <p:cNvPr id="464" name="192.168.1.5"/>
          <p:cNvSpPr txBox="1"/>
          <p:nvPr/>
        </p:nvSpPr>
        <p:spPr>
          <a:xfrm>
            <a:off x="2010577" y="4941405"/>
            <a:ext cx="1658402"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200"/>
            </a:lvl1pPr>
          </a:lstStyle>
          <a:p>
            <a:pPr/>
            <a:r>
              <a:t>192.168.1.5</a:t>
            </a:r>
          </a:p>
        </p:txBody>
      </p:sp>
      <p:grpSp>
        <p:nvGrpSpPr>
          <p:cNvPr id="469" name="Group"/>
          <p:cNvGrpSpPr/>
          <p:nvPr/>
        </p:nvGrpSpPr>
        <p:grpSpPr>
          <a:xfrm>
            <a:off x="4057862" y="5615316"/>
            <a:ext cx="3874495" cy="1286736"/>
            <a:chOff x="49428" y="0"/>
            <a:chExt cx="3874494" cy="1286734"/>
          </a:xfrm>
        </p:grpSpPr>
        <p:sp>
          <p:nvSpPr>
            <p:cNvPr id="465" name="32.24.1.5"/>
            <p:cNvSpPr txBox="1"/>
            <p:nvPr/>
          </p:nvSpPr>
          <p:spPr>
            <a:xfrm>
              <a:off x="2326770" y="753334"/>
              <a:ext cx="1597153"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800">
                  <a:solidFill>
                    <a:schemeClr val="accent1">
                      <a:hueOff val="47394"/>
                      <a:satOff val="-25753"/>
                      <a:lumOff val="-7544"/>
                    </a:schemeClr>
                  </a:solidFill>
                </a:defRPr>
              </a:lvl1pPr>
            </a:lstStyle>
            <a:p>
              <a:pPr/>
              <a:r>
                <a:t>32.24.1.5</a:t>
              </a:r>
            </a:p>
          </p:txBody>
        </p:sp>
        <p:sp>
          <p:nvSpPr>
            <p:cNvPr id="466" name="145.12.1.35"/>
            <p:cNvSpPr txBox="1"/>
            <p:nvPr/>
          </p:nvSpPr>
          <p:spPr>
            <a:xfrm>
              <a:off x="49428" y="745126"/>
              <a:ext cx="199258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800">
                  <a:solidFill>
                    <a:schemeClr val="accent1">
                      <a:hueOff val="47394"/>
                      <a:satOff val="-25753"/>
                      <a:lumOff val="-7544"/>
                    </a:schemeClr>
                  </a:solidFill>
                </a:defRPr>
              </a:lvl1pPr>
            </a:lstStyle>
            <a:p>
              <a:pPr/>
              <a:r>
                <a:t>145.12.1.35</a:t>
              </a:r>
            </a:p>
          </p:txBody>
        </p:sp>
        <p:sp>
          <p:nvSpPr>
            <p:cNvPr id="467" name="SRC IP"/>
            <p:cNvSpPr txBox="1"/>
            <p:nvPr/>
          </p:nvSpPr>
          <p:spPr>
            <a:xfrm>
              <a:off x="2182691" y="-1"/>
              <a:ext cx="14736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chemeClr val="accent1">
                      <a:hueOff val="47394"/>
                      <a:satOff val="-25753"/>
                      <a:lumOff val="-7544"/>
                    </a:schemeClr>
                  </a:solidFill>
                </a:defRPr>
              </a:lvl1pPr>
            </a:lstStyle>
            <a:p>
              <a:pPr/>
              <a:r>
                <a:t>SRC IP</a:t>
              </a:r>
            </a:p>
          </p:txBody>
        </p:sp>
        <p:sp>
          <p:nvSpPr>
            <p:cNvPr id="468" name="DST IP"/>
            <p:cNvSpPr txBox="1"/>
            <p:nvPr/>
          </p:nvSpPr>
          <p:spPr>
            <a:xfrm>
              <a:off x="302908" y="-1"/>
              <a:ext cx="1473607"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solidFill>
                    <a:schemeClr val="accent1">
                      <a:hueOff val="47394"/>
                      <a:satOff val="-25753"/>
                      <a:lumOff val="-7544"/>
                    </a:schemeClr>
                  </a:solidFill>
                </a:defRPr>
              </a:lvl1pPr>
            </a:lstStyle>
            <a:p>
              <a:pPr/>
              <a:r>
                <a:t>DST IP</a:t>
              </a:r>
            </a:p>
          </p:txBody>
        </p:sp>
      </p:grpSp>
      <p:sp>
        <p:nvSpPr>
          <p:cNvPr id="470" name="192.168.1.1"/>
          <p:cNvSpPr txBox="1"/>
          <p:nvPr/>
        </p:nvSpPr>
        <p:spPr>
          <a:xfrm>
            <a:off x="4279644" y="3115910"/>
            <a:ext cx="16584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200"/>
            </a:lvl1pPr>
          </a:lstStyle>
          <a:p>
            <a:pPr/>
            <a:r>
              <a:t>192.168.1.1</a:t>
            </a:r>
          </a:p>
        </p:txBody>
      </p:sp>
      <p:grpSp>
        <p:nvGrpSpPr>
          <p:cNvPr id="473" name="Group"/>
          <p:cNvGrpSpPr/>
          <p:nvPr/>
        </p:nvGrpSpPr>
        <p:grpSpPr>
          <a:xfrm>
            <a:off x="725252" y="6369109"/>
            <a:ext cx="3124606" cy="469901"/>
            <a:chOff x="0" y="0"/>
            <a:chExt cx="3124605" cy="469900"/>
          </a:xfrm>
        </p:grpSpPr>
        <p:sp>
          <p:nvSpPr>
            <p:cNvPr id="471" name="SRC MAC"/>
            <p:cNvSpPr txBox="1"/>
            <p:nvPr/>
          </p:nvSpPr>
          <p:spPr>
            <a:xfrm>
              <a:off x="1651000" y="0"/>
              <a:ext cx="14736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SRC MAC</a:t>
              </a:r>
            </a:p>
          </p:txBody>
        </p:sp>
        <p:sp>
          <p:nvSpPr>
            <p:cNvPr id="472" name="DST MAC"/>
            <p:cNvSpPr txBox="1"/>
            <p:nvPr/>
          </p:nvSpPr>
          <p:spPr>
            <a:xfrm>
              <a:off x="0" y="-1"/>
              <a:ext cx="14736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DST MAC</a:t>
              </a:r>
            </a:p>
          </p:txBody>
        </p:sp>
      </p:grpSp>
      <p:grpSp>
        <p:nvGrpSpPr>
          <p:cNvPr id="476" name="Group"/>
          <p:cNvGrpSpPr/>
          <p:nvPr/>
        </p:nvGrpSpPr>
        <p:grpSpPr>
          <a:xfrm>
            <a:off x="708086" y="6369109"/>
            <a:ext cx="3124607" cy="469901"/>
            <a:chOff x="0" y="0"/>
            <a:chExt cx="3124605" cy="469900"/>
          </a:xfrm>
        </p:grpSpPr>
        <p:sp>
          <p:nvSpPr>
            <p:cNvPr id="474" name="SRC MAC"/>
            <p:cNvSpPr txBox="1"/>
            <p:nvPr/>
          </p:nvSpPr>
          <p:spPr>
            <a:xfrm>
              <a:off x="1651000" y="0"/>
              <a:ext cx="14736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SRC MAC</a:t>
              </a:r>
            </a:p>
          </p:txBody>
        </p:sp>
        <p:sp>
          <p:nvSpPr>
            <p:cNvPr id="475" name="DST MAC"/>
            <p:cNvSpPr txBox="1"/>
            <p:nvPr/>
          </p:nvSpPr>
          <p:spPr>
            <a:xfrm>
              <a:off x="0" y="-1"/>
              <a:ext cx="14736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DST MAC</a:t>
              </a:r>
            </a:p>
          </p:txBody>
        </p:sp>
      </p:grpSp>
      <p:sp>
        <p:nvSpPr>
          <p:cNvPr id="477" name="Router"/>
          <p:cNvSpPr/>
          <p:nvPr/>
        </p:nvSpPr>
        <p:spPr>
          <a:xfrm>
            <a:off x="6132195" y="3313950"/>
            <a:ext cx="1012242" cy="469901"/>
          </a:xfrm>
          <a:prstGeom prst="rect">
            <a:avLst/>
          </a:prstGeom>
          <a:blipFill>
            <a:blip r:embed="rId6"/>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pPr/>
            <a:r>
              <a:t>Router</a:t>
            </a:r>
          </a:p>
        </p:txBody>
      </p:sp>
      <p:grpSp>
        <p:nvGrpSpPr>
          <p:cNvPr id="480" name="Group"/>
          <p:cNvGrpSpPr/>
          <p:nvPr/>
        </p:nvGrpSpPr>
        <p:grpSpPr>
          <a:xfrm>
            <a:off x="3591162" y="8784318"/>
            <a:ext cx="9108230" cy="838201"/>
            <a:chOff x="0" y="0"/>
            <a:chExt cx="9108228" cy="838200"/>
          </a:xfrm>
        </p:grpSpPr>
        <p:sp>
          <p:nvSpPr>
            <p:cNvPr id="478" name="“Otthoni” router: több eszköz egyben (router, switch, wifi acces point, dns server, dhcp server, stb..:!"/>
            <p:cNvSpPr/>
            <p:nvPr/>
          </p:nvSpPr>
          <p:spPr>
            <a:xfrm>
              <a:off x="1859996" y="-1"/>
              <a:ext cx="7248233" cy="838201"/>
            </a:xfrm>
            <a:prstGeom prst="rect">
              <a:avLst/>
            </a:prstGeom>
            <a:solidFill>
              <a:schemeClr val="accent4"/>
            </a:solidFill>
            <a:ln w="12700" cap="flat">
              <a:noFill/>
              <a:miter lim="400000"/>
            </a:ln>
            <a:effectLst>
              <a:outerShdw sx="100000" sy="100000" kx="0" ky="0" algn="b" rotWithShape="0" blurRad="25400" dist="25400" dir="2388334">
                <a:srgbClr val="000000">
                  <a:alpha val="7931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solidFill>
                    <a:srgbClr val="FFFFFF"/>
                  </a:solidFill>
                </a:defRPr>
              </a:lvl1pPr>
            </a:lstStyle>
            <a:p>
              <a:pPr/>
              <a:r>
                <a:t>“Otthoni” router: több eszköz egyben (router, switch, wifi acces point, dns server, dhcp server, stb..:!</a:t>
              </a:r>
            </a:p>
          </p:txBody>
        </p:sp>
        <p:sp>
          <p:nvSpPr>
            <p:cNvPr id="479" name="Arrow"/>
            <p:cNvSpPr/>
            <p:nvPr/>
          </p:nvSpPr>
          <p:spPr>
            <a:xfrm rot="10800000">
              <a:off x="0" y="80891"/>
              <a:ext cx="1666868" cy="676417"/>
            </a:xfrm>
            <a:prstGeom prst="rightArrow">
              <a:avLst>
                <a:gd name="adj1" fmla="val 32000"/>
                <a:gd name="adj2" fmla="val 72933"/>
              </a:avLst>
            </a:prstGeom>
            <a:blipFill rotWithShape="1">
              <a:blip r:embed="rId6"/>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sp>
        <p:nvSpPr>
          <p:cNvPr id="481" name="Switch"/>
          <p:cNvSpPr/>
          <p:nvPr/>
        </p:nvSpPr>
        <p:spPr>
          <a:xfrm>
            <a:off x="985848" y="2507637"/>
            <a:ext cx="1011937" cy="469901"/>
          </a:xfrm>
          <a:prstGeom prst="rect">
            <a:avLst/>
          </a:prstGeom>
          <a:blipFill>
            <a:blip r:embed="rId6"/>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pPr/>
            <a:r>
              <a:t>Switch</a:t>
            </a:r>
          </a:p>
        </p:txBody>
      </p:sp>
      <p:sp>
        <p:nvSpPr>
          <p:cNvPr id="482" name="Line"/>
          <p:cNvSpPr/>
          <p:nvPr/>
        </p:nvSpPr>
        <p:spPr>
          <a:xfrm flipV="1">
            <a:off x="5709057" y="2892635"/>
            <a:ext cx="228988" cy="228988"/>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83" name="Line"/>
          <p:cNvSpPr/>
          <p:nvPr/>
        </p:nvSpPr>
        <p:spPr>
          <a:xfrm flipH="1" flipV="1">
            <a:off x="7288743" y="2781992"/>
            <a:ext cx="368771" cy="208102"/>
          </a:xfrm>
          <a:prstGeom prst="line">
            <a:avLst/>
          </a:prstGeom>
          <a:ln w="25400">
            <a:solidFill>
              <a:srgbClr val="000000"/>
            </a:solidFill>
            <a:miter lim="400000"/>
            <a:tailEnd type="triangle"/>
          </a:ln>
        </p:spPr>
        <p:txBody>
          <a:bodyPr lIns="50800" tIns="50800" rIns="50800" bIns="50800" anchor="ctr"/>
          <a:lstStyle/>
          <a:p>
            <a:pPr>
              <a:defRPr sz="2400"/>
            </a:pPr>
          </a:p>
        </p:txBody>
      </p:sp>
      <p:sp>
        <p:nvSpPr>
          <p:cNvPr id="484" name="LAN"/>
          <p:cNvSpPr txBox="1"/>
          <p:nvPr/>
        </p:nvSpPr>
        <p:spPr>
          <a:xfrm>
            <a:off x="4256141" y="3421215"/>
            <a:ext cx="1658401"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200"/>
            </a:lvl1pPr>
          </a:lstStyle>
          <a:p>
            <a:pPr/>
            <a:r>
              <a:t>LAN</a:t>
            </a:r>
          </a:p>
        </p:txBody>
      </p:sp>
      <p:sp>
        <p:nvSpPr>
          <p:cNvPr id="485" name="WAN"/>
          <p:cNvSpPr txBox="1"/>
          <p:nvPr/>
        </p:nvSpPr>
        <p:spPr>
          <a:xfrm>
            <a:off x="7406020" y="3333000"/>
            <a:ext cx="1658402" cy="431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sz="2200"/>
            </a:lvl1pPr>
          </a:lstStyle>
          <a:p>
            <a:pPr/>
            <a:r>
              <a:t>WAN</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20"/>
                                        </p:tgtEl>
                                        <p:attrNameLst>
                                          <p:attrName>style.visibility</p:attrName>
                                        </p:attrNameLst>
                                      </p:cBhvr>
                                      <p:to>
                                        <p:strVal val="visible"/>
                                      </p:to>
                                    </p:set>
                                    <p:animEffect filter="dissolve" transition="in">
                                      <p:cBhvr>
                                        <p:cTn id="7" dur="199"/>
                                        <p:tgtEl>
                                          <p:spTgt spid="42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80"/>
                                        </p:tgtEl>
                                        <p:attrNameLst>
                                          <p:attrName>style.visibility</p:attrName>
                                        </p:attrNameLst>
                                      </p:cBhvr>
                                      <p:to>
                                        <p:strVal val="visible"/>
                                      </p:to>
                                    </p:set>
                                    <p:animEffect filter="dissolve" transition="in">
                                      <p:cBhvr>
                                        <p:cTn id="12" dur="199"/>
                                        <p:tgtEl>
                                          <p:spTgt spid="480"/>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35"/>
                                        </p:tgtEl>
                                        <p:attrNameLst>
                                          <p:attrName>style.visibility</p:attrName>
                                        </p:attrNameLst>
                                      </p:cBhvr>
                                      <p:to>
                                        <p:strVal val="visible"/>
                                      </p:to>
                                    </p:set>
                                    <p:animEffect filter="dissolve" transition="in">
                                      <p:cBhvr>
                                        <p:cTn id="17" dur="199"/>
                                        <p:tgtEl>
                                          <p:spTgt spid="43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41"/>
                                        </p:tgtEl>
                                        <p:attrNameLst>
                                          <p:attrName>style.visibility</p:attrName>
                                        </p:attrNameLst>
                                      </p:cBhvr>
                                      <p:to>
                                        <p:strVal val="visible"/>
                                      </p:to>
                                    </p:set>
                                    <p:animEffect filter="dissolve" transition="in">
                                      <p:cBhvr>
                                        <p:cTn id="22" dur="199"/>
                                        <p:tgtEl>
                                          <p:spTgt spid="441"/>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447"/>
                                        </p:tgtEl>
                                        <p:attrNameLst>
                                          <p:attrName>style.visibility</p:attrName>
                                        </p:attrNameLst>
                                      </p:cBhvr>
                                      <p:to>
                                        <p:strVal val="visible"/>
                                      </p:to>
                                    </p:set>
                                    <p:animEffect filter="dissolve" transition="in">
                                      <p:cBhvr>
                                        <p:cTn id="27" dur="200"/>
                                        <p:tgtEl>
                                          <p:spTgt spid="447"/>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454"/>
                                        </p:tgtEl>
                                        <p:attrNameLst>
                                          <p:attrName>style.visibility</p:attrName>
                                        </p:attrNameLst>
                                      </p:cBhvr>
                                      <p:to>
                                        <p:strVal val="visible"/>
                                      </p:to>
                                    </p:set>
                                    <p:animEffect filter="dissolve" transition="in">
                                      <p:cBhvr>
                                        <p:cTn id="32" dur="200"/>
                                        <p:tgtEl>
                                          <p:spTgt spid="454"/>
                                        </p:tgtEl>
                                      </p:cBhvr>
                                    </p:animEffect>
                                  </p:childTnLst>
                                </p:cTn>
                              </p:par>
                            </p:childTnLst>
                          </p:cTn>
                        </p:par>
                      </p:childTnLst>
                    </p:cTn>
                  </p:par>
                  <p:par>
                    <p:cTn id="33" fill="hold">
                      <p:stCondLst>
                        <p:cond delay="indefinite"/>
                      </p:stCondLst>
                      <p:childTnLst>
                        <p:par>
                          <p:cTn id="34" fill="hold">
                            <p:stCondLst>
                              <p:cond delay="0"/>
                            </p:stCondLst>
                            <p:childTnLst>
                              <p:par>
                                <p:cTn id="35" presetClass="path" nodeType="clickEffect" presetSubtype="0" presetID="-1" grpId="7" accel="50000" decel="50000" fill="hold">
                                  <p:stCondLst>
                                    <p:cond delay="0"/>
                                  </p:stCondLst>
                                  <p:childTnLst>
                                    <p:animMotion path="M 0.000000 0.000000 L 0.048421 -0.129423" origin="layout" pathEditMode="relative">
                                      <p:cBhvr>
                                        <p:cTn id="36" dur="1000" fill="hold"/>
                                        <p:tgtEl>
                                          <p:spTgt spid="454"/>
                                        </p:tgtEl>
                                        <p:attrNameLst>
                                          <p:attrName>ppt_x</p:attrName>
                                          <p:attrName>ppt_y</p:attrName>
                                        </p:attrNameLst>
                                      </p:cBhvr>
                                    </p:animMotion>
                                  </p:childTnLst>
                                </p:cTn>
                              </p:par>
                            </p:childTnLst>
                          </p:cTn>
                        </p:par>
                        <p:par>
                          <p:cTn id="37" fill="hold">
                            <p:stCondLst>
                              <p:cond delay="0"/>
                            </p:stCondLst>
                            <p:childTnLst>
                              <p:par>
                                <p:cTn id="38" presetClass="path" nodeType="afterEffect" presetSubtype="0" presetID="-1" grpId="8" accel="50000" decel="50000" fill="hold">
                                  <p:stCondLst>
                                    <p:cond delay="0"/>
                                  </p:stCondLst>
                                  <p:childTnLst>
                                    <p:animMotion path="M 0.048421 -0.129423 L 0.359537 -0.186714" origin="layout" pathEditMode="relative">
                                      <p:cBhvr>
                                        <p:cTn id="39" dur="1000" fill="hold"/>
                                        <p:tgtEl>
                                          <p:spTgt spid="454"/>
                                        </p:tgtEl>
                                        <p:attrNameLst>
                                          <p:attrName>ppt_x</p:attrName>
                                          <p:attrName>ppt_y</p:attrName>
                                        </p:attrNameLst>
                                      </p:cBhvr>
                                    </p:animMotion>
                                  </p:childTnLst>
                                </p:cTn>
                              </p:par>
                            </p:childTnLst>
                          </p:cTn>
                        </p:par>
                      </p:childTnLst>
                    </p:cTn>
                  </p:par>
                  <p:par>
                    <p:cTn id="40" fill="hold">
                      <p:stCondLst>
                        <p:cond delay="indefinite"/>
                      </p:stCondLst>
                      <p:childTnLst>
                        <p:par>
                          <p:cTn id="41" fill="hold">
                            <p:stCondLst>
                              <p:cond delay="0"/>
                            </p:stCondLst>
                            <p:childTnLst>
                              <p:par>
                                <p:cTn id="42" presetClass="exit" nodeType="clickEffect" presetID="9" grpId="9" fill="hold">
                                  <p:stCondLst>
                                    <p:cond delay="0"/>
                                  </p:stCondLst>
                                  <p:iterate type="el" backwards="0">
                                    <p:tmAbs val="0"/>
                                  </p:iterate>
                                  <p:childTnLst>
                                    <p:animEffect filter="dissolve" transition="out">
                                      <p:cBhvr>
                                        <p:cTn id="43" dur="1000" fill="hold"/>
                                        <p:tgtEl>
                                          <p:spTgt spid="454"/>
                                        </p:tgtEl>
                                      </p:cBhvr>
                                    </p:animEffect>
                                    <p:set>
                                      <p:cBhvr>
                                        <p:cTn id="44" fill="hold">
                                          <p:stCondLst>
                                            <p:cond delay="999"/>
                                          </p:stCondLst>
                                        </p:cTn>
                                        <p:tgtEl>
                                          <p:spTgt spid="454"/>
                                        </p:tgtEl>
                                        <p:attrNameLst>
                                          <p:attrName>style.visibility</p:attrName>
                                        </p:attrNameLst>
                                      </p:cBhvr>
                                      <p:to>
                                        <p:strVal val="hidden"/>
                                      </p:to>
                                    </p:set>
                                  </p:childTnLst>
                                </p:cTn>
                              </p:par>
                            </p:childTnLst>
                          </p:cTn>
                        </p:par>
                        <p:par>
                          <p:cTn id="45" fill="hold">
                            <p:stCondLst>
                              <p:cond delay="1000"/>
                            </p:stCondLst>
                            <p:childTnLst>
                              <p:par>
                                <p:cTn id="46" presetClass="entr" nodeType="afterEffect" presetID="9" grpId="10" fill="hold">
                                  <p:stCondLst>
                                    <p:cond delay="0"/>
                                  </p:stCondLst>
                                  <p:iterate type="el" backwards="0">
                                    <p:tmAbs val="0"/>
                                  </p:iterate>
                                  <p:childTnLst>
                                    <p:set>
                                      <p:cBhvr>
                                        <p:cTn id="47" fill="hold"/>
                                        <p:tgtEl>
                                          <p:spTgt spid="462"/>
                                        </p:tgtEl>
                                        <p:attrNameLst>
                                          <p:attrName>style.visibility</p:attrName>
                                        </p:attrNameLst>
                                      </p:cBhvr>
                                      <p:to>
                                        <p:strVal val="visible"/>
                                      </p:to>
                                    </p:set>
                                    <p:animEffect filter="dissolve" transition="in">
                                      <p:cBhvr>
                                        <p:cTn id="48" dur="199"/>
                                        <p:tgtEl>
                                          <p:spTgt spid="462"/>
                                        </p:tgtEl>
                                      </p:cBhvr>
                                    </p:animEffect>
                                  </p:childTnLst>
                                </p:cTn>
                              </p:par>
                            </p:childTnLst>
                          </p:cTn>
                        </p:par>
                      </p:childTnLst>
                    </p:cTn>
                  </p:par>
                  <p:par>
                    <p:cTn id="49" fill="hold">
                      <p:stCondLst>
                        <p:cond delay="indefinite"/>
                      </p:stCondLst>
                      <p:childTnLst>
                        <p:par>
                          <p:cTn id="50" fill="hold">
                            <p:stCondLst>
                              <p:cond delay="0"/>
                            </p:stCondLst>
                            <p:childTnLst>
                              <p:par>
                                <p:cTn id="51" presetClass="exit" nodeType="clickEffect" presetID="9" grpId="11" fill="hold">
                                  <p:stCondLst>
                                    <p:cond delay="0"/>
                                  </p:stCondLst>
                                  <p:iterate type="el" backwards="0">
                                    <p:tmAbs val="0"/>
                                  </p:iterate>
                                  <p:childTnLst>
                                    <p:animEffect filter="dissolve" transition="out">
                                      <p:cBhvr>
                                        <p:cTn id="52" dur="200" fill="hold"/>
                                        <p:tgtEl>
                                          <p:spTgt spid="435"/>
                                        </p:tgtEl>
                                      </p:cBhvr>
                                    </p:animEffect>
                                    <p:set>
                                      <p:cBhvr>
                                        <p:cTn id="53" fill="hold">
                                          <p:stCondLst>
                                            <p:cond delay="199"/>
                                          </p:stCondLst>
                                        </p:cTn>
                                        <p:tgtEl>
                                          <p:spTgt spid="435"/>
                                        </p:tgtEl>
                                        <p:attrNameLst>
                                          <p:attrName>style.visibility</p:attrName>
                                        </p:attrNameLst>
                                      </p:cBhvr>
                                      <p:to>
                                        <p:strVal val="hidden"/>
                                      </p:to>
                                    </p:set>
                                  </p:childTnLst>
                                </p:cTn>
                              </p:par>
                            </p:childTnLst>
                          </p:cTn>
                        </p:par>
                        <p:par>
                          <p:cTn id="54" fill="hold">
                            <p:stCondLst>
                              <p:cond delay="200"/>
                            </p:stCondLst>
                            <p:childTnLst>
                              <p:par>
                                <p:cTn id="55" presetClass="exit" nodeType="afterEffect" presetID="9" grpId="12" fill="hold">
                                  <p:stCondLst>
                                    <p:cond delay="0"/>
                                  </p:stCondLst>
                                  <p:iterate type="el" backwards="0">
                                    <p:tmAbs val="0"/>
                                  </p:iterate>
                                  <p:childTnLst>
                                    <p:animEffect filter="dissolve" transition="out">
                                      <p:cBhvr>
                                        <p:cTn id="56" dur="199" fill="hold"/>
                                        <p:tgtEl>
                                          <p:spTgt spid="473"/>
                                        </p:tgtEl>
                                      </p:cBhvr>
                                    </p:animEffect>
                                    <p:set>
                                      <p:cBhvr>
                                        <p:cTn id="57" fill="hold">
                                          <p:stCondLst>
                                            <p:cond delay="198"/>
                                          </p:stCondLst>
                                        </p:cTn>
                                        <p:tgtEl>
                                          <p:spTgt spid="473"/>
                                        </p:tgtEl>
                                        <p:attrNameLst>
                                          <p:attrName>style.visibility</p:attrName>
                                        </p:attrNameLst>
                                      </p:cBhvr>
                                      <p:to>
                                        <p:strVal val="hidden"/>
                                      </p:to>
                                    </p:set>
                                  </p:childTnLst>
                                </p:cTn>
                              </p:par>
                            </p:childTnLst>
                          </p:cTn>
                        </p:par>
                      </p:childTnLst>
                    </p:cTn>
                  </p:par>
                  <p:par>
                    <p:cTn id="58" fill="hold">
                      <p:stCondLst>
                        <p:cond delay="indefinite"/>
                      </p:stCondLst>
                      <p:childTnLst>
                        <p:par>
                          <p:cTn id="59" fill="hold">
                            <p:stCondLst>
                              <p:cond delay="0"/>
                            </p:stCondLst>
                            <p:childTnLst>
                              <p:par>
                                <p:cTn id="60" presetClass="entr" nodeType="clickEffect" presetID="9" grpId="13" fill="hold">
                                  <p:stCondLst>
                                    <p:cond delay="0"/>
                                  </p:stCondLst>
                                  <p:iterate type="el" backwards="0">
                                    <p:tmAbs val="0"/>
                                  </p:iterate>
                                  <p:childTnLst>
                                    <p:set>
                                      <p:cBhvr>
                                        <p:cTn id="61" fill="hold"/>
                                        <p:tgtEl>
                                          <p:spTgt spid="469"/>
                                        </p:tgtEl>
                                        <p:attrNameLst>
                                          <p:attrName>style.visibility</p:attrName>
                                        </p:attrNameLst>
                                      </p:cBhvr>
                                      <p:to>
                                        <p:strVal val="visible"/>
                                      </p:to>
                                    </p:set>
                                    <p:animEffect filter="dissolve" transition="in">
                                      <p:cBhvr>
                                        <p:cTn id="62" dur="199"/>
                                        <p:tgtEl>
                                          <p:spTgt spid="469"/>
                                        </p:tgtEl>
                                      </p:cBhvr>
                                    </p:animEffect>
                                  </p:childTnLst>
                                </p:cTn>
                              </p:par>
                            </p:childTnLst>
                          </p:cTn>
                        </p:par>
                        <p:par>
                          <p:cTn id="63" fill="hold">
                            <p:stCondLst>
                              <p:cond delay="199"/>
                            </p:stCondLst>
                            <p:childTnLst>
                              <p:par>
                                <p:cTn id="64" presetClass="entr" nodeType="afterEffect" presetID="9" grpId="14" fill="hold">
                                  <p:stCondLst>
                                    <p:cond delay="0"/>
                                  </p:stCondLst>
                                  <p:iterate type="el" backwards="0">
                                    <p:tmAbs val="0"/>
                                  </p:iterate>
                                  <p:childTnLst>
                                    <p:set>
                                      <p:cBhvr>
                                        <p:cTn id="65" fill="hold"/>
                                        <p:tgtEl>
                                          <p:spTgt spid="476"/>
                                        </p:tgtEl>
                                        <p:attrNameLst>
                                          <p:attrName>style.visibility</p:attrName>
                                        </p:attrNameLst>
                                      </p:cBhvr>
                                      <p:to>
                                        <p:strVal val="visible"/>
                                      </p:to>
                                    </p:set>
                                    <p:animEffect filter="dissolve" transition="in">
                                      <p:cBhvr>
                                        <p:cTn id="66" dur="1000"/>
                                        <p:tgtEl>
                                          <p:spTgt spid="476"/>
                                        </p:tgtEl>
                                      </p:cBhvr>
                                    </p:animEffect>
                                  </p:childTnLst>
                                </p:cTn>
                              </p:par>
                            </p:childTnLst>
                          </p:cTn>
                        </p:par>
                      </p:childTnLst>
                    </p:cTn>
                  </p:par>
                  <p:par>
                    <p:cTn id="67" fill="hold">
                      <p:stCondLst>
                        <p:cond delay="indefinite"/>
                      </p:stCondLst>
                      <p:childTnLst>
                        <p:par>
                          <p:cTn id="68" fill="hold">
                            <p:stCondLst>
                              <p:cond delay="0"/>
                            </p:stCondLst>
                            <p:childTnLst>
                              <p:par>
                                <p:cTn id="69" presetClass="entr" nodeType="clickEffect" presetID="9" grpId="15" fill="hold">
                                  <p:stCondLst>
                                    <p:cond delay="0"/>
                                  </p:stCondLst>
                                  <p:iterate type="el" backwards="0">
                                    <p:tmAbs val="0"/>
                                  </p:iterate>
                                  <p:childTnLst>
                                    <p:set>
                                      <p:cBhvr>
                                        <p:cTn id="70" fill="hold"/>
                                        <p:tgtEl>
                                          <p:spTgt spid="461"/>
                                        </p:tgtEl>
                                        <p:attrNameLst>
                                          <p:attrName>style.visibility</p:attrName>
                                        </p:attrNameLst>
                                      </p:cBhvr>
                                      <p:to>
                                        <p:strVal val="visible"/>
                                      </p:to>
                                    </p:set>
                                    <p:animEffect filter="dissolve" transition="in">
                                      <p:cBhvr>
                                        <p:cTn id="71" dur="100"/>
                                        <p:tgtEl>
                                          <p:spTgt spid="461"/>
                                        </p:tgtEl>
                                      </p:cBhvr>
                                    </p:animEffect>
                                  </p:childTnLst>
                                </p:cTn>
                              </p:par>
                            </p:childTnLst>
                          </p:cTn>
                        </p:par>
                        <p:par>
                          <p:cTn id="72" fill="hold">
                            <p:stCondLst>
                              <p:cond delay="100"/>
                            </p:stCondLst>
                            <p:childTnLst>
                              <p:par>
                                <p:cTn id="73" presetClass="exit" nodeType="afterEffect" presetID="9" grpId="16" fill="hold">
                                  <p:stCondLst>
                                    <p:cond delay="0"/>
                                  </p:stCondLst>
                                  <p:iterate type="el" backwards="0">
                                    <p:tmAbs val="0"/>
                                  </p:iterate>
                                  <p:childTnLst>
                                    <p:animEffect filter="dissolve" transition="out">
                                      <p:cBhvr>
                                        <p:cTn id="74" dur="200" fill="hold"/>
                                        <p:tgtEl>
                                          <p:spTgt spid="462"/>
                                        </p:tgtEl>
                                      </p:cBhvr>
                                    </p:animEffect>
                                    <p:set>
                                      <p:cBhvr>
                                        <p:cTn id="75" fill="hold">
                                          <p:stCondLst>
                                            <p:cond delay="199"/>
                                          </p:stCondLst>
                                        </p:cTn>
                                        <p:tgtEl>
                                          <p:spTgt spid="462"/>
                                        </p:tgtEl>
                                        <p:attrNameLst>
                                          <p:attrName>style.visibility</p:attrName>
                                        </p:attrNameLst>
                                      </p:cBhvr>
                                      <p:to>
                                        <p:strVal val="hidden"/>
                                      </p:to>
                                    </p:set>
                                  </p:childTnLst>
                                </p:cTn>
                              </p:par>
                            </p:childTnLst>
                          </p:cTn>
                        </p:par>
                      </p:childTnLst>
                    </p:cTn>
                  </p:par>
                  <p:par>
                    <p:cTn id="76" fill="hold">
                      <p:stCondLst>
                        <p:cond delay="indefinite"/>
                      </p:stCondLst>
                      <p:childTnLst>
                        <p:par>
                          <p:cTn id="77" fill="hold">
                            <p:stCondLst>
                              <p:cond delay="0"/>
                            </p:stCondLst>
                            <p:childTnLst>
                              <p:par>
                                <p:cTn id="78" presetClass="exit" nodeType="clickEffect" presetSubtype="2" presetID="2" grpId="17" fill="hold">
                                  <p:stCondLst>
                                    <p:cond delay="0"/>
                                  </p:stCondLst>
                                  <p:iterate type="el" backwards="0">
                                    <p:tmAbs val="0"/>
                                  </p:iterate>
                                  <p:childTnLst>
                                    <p:anim calcmode="lin" valueType="num">
                                      <p:cBhvr>
                                        <p:cTn id="79" dur="399" fill="hold"/>
                                        <p:tgtEl>
                                          <p:spTgt spid="461"/>
                                        </p:tgtEl>
                                        <p:attrNameLst>
                                          <p:attrName>ppt_x</p:attrName>
                                        </p:attrNameLst>
                                      </p:cBhvr>
                                      <p:tavLst>
                                        <p:tav tm="0">
                                          <p:val>
                                            <p:strVal val="ppt_x"/>
                                          </p:val>
                                        </p:tav>
                                        <p:tav tm="100000">
                                          <p:val>
                                            <p:strVal val="1+ppt_w/2"/>
                                          </p:val>
                                        </p:tav>
                                      </p:tavLst>
                                    </p:anim>
                                    <p:anim calcmode="lin" valueType="num">
                                      <p:cBhvr>
                                        <p:cTn id="80" dur="399" fill="hold"/>
                                        <p:tgtEl>
                                          <p:spTgt spid="461"/>
                                        </p:tgtEl>
                                        <p:attrNameLst>
                                          <p:attrName>ppt_y</p:attrName>
                                        </p:attrNameLst>
                                      </p:cBhvr>
                                      <p:tavLst>
                                        <p:tav tm="0">
                                          <p:val>
                                            <p:strVal val="ppt_y"/>
                                          </p:val>
                                        </p:tav>
                                        <p:tav tm="100000">
                                          <p:val>
                                            <p:strVal val="ppt_y"/>
                                          </p:val>
                                        </p:tav>
                                      </p:tavLst>
                                    </p:anim>
                                    <p:set>
                                      <p:cBhvr>
                                        <p:cTn id="81" fill="hold">
                                          <p:stCondLst>
                                            <p:cond delay="398"/>
                                          </p:stCondLst>
                                        </p:cTn>
                                        <p:tgtEl>
                                          <p:spTgt spid="461"/>
                                        </p:tgtEl>
                                        <p:attrNameLst>
                                          <p:attrName>style.visibility</p:attrName>
                                        </p:attrNameLst>
                                      </p:cBhvr>
                                      <p:to>
                                        <p:strVal val="hidden"/>
                                      </p:to>
                                    </p:set>
                                  </p:childTnLst>
                                </p:cTn>
                              </p:par>
                            </p:childTnLst>
                          </p:cTn>
                        </p:par>
                      </p:childTnLst>
                    </p:cTn>
                  </p:par>
                  <p:par>
                    <p:cTn id="82" fill="hold">
                      <p:stCondLst>
                        <p:cond delay="indefinite"/>
                      </p:stCondLst>
                      <p:childTnLst>
                        <p:par>
                          <p:cTn id="83" fill="hold">
                            <p:stCondLst>
                              <p:cond delay="0"/>
                            </p:stCondLst>
                            <p:childTnLst>
                              <p:par>
                                <p:cTn id="84" presetClass="entr" nodeType="clickEffect" presetID="9" grpId="18" fill="hold">
                                  <p:stCondLst>
                                    <p:cond delay="0"/>
                                  </p:stCondLst>
                                  <p:iterate type="el" backwards="0">
                                    <p:tmAbs val="0"/>
                                  </p:iterate>
                                  <p:childTnLst>
                                    <p:set>
                                      <p:cBhvr>
                                        <p:cTn id="85" fill="hold"/>
                                        <p:tgtEl>
                                          <p:spTgt spid="463"/>
                                        </p:tgtEl>
                                        <p:attrNameLst>
                                          <p:attrName>style.visibility</p:attrName>
                                        </p:attrNameLst>
                                      </p:cBhvr>
                                      <p:to>
                                        <p:strVal val="visible"/>
                                      </p:to>
                                    </p:set>
                                    <p:animEffect filter="dissolve" transition="in">
                                      <p:cBhvr>
                                        <p:cTn id="86" dur="199"/>
                                        <p:tgtEl>
                                          <p:spTgt spid="46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61" grpId="15"/>
      <p:bldP build="whole" bldLvl="1" animBg="1" rev="0" advAuto="0" spid="435" grpId="11"/>
      <p:bldP build="whole" bldLvl="1" animBg="1" rev="0" advAuto="0" spid="461" grpId="17"/>
      <p:bldP build="whole" bldLvl="1" animBg="1" rev="0" advAuto="0" spid="463" grpId="18"/>
      <p:bldP build="whole" bldLvl="1" animBg="1" rev="0" advAuto="0" spid="462" grpId="10"/>
      <p:bldP build="whole" bldLvl="1" animBg="1" rev="0" advAuto="0" spid="476" grpId="14"/>
      <p:bldP build="whole" bldLvl="1" animBg="1" rev="0" advAuto="0" spid="480" grpId="2"/>
      <p:bldP build="whole" bldLvl="1" animBg="1" rev="0" advAuto="0" spid="441" grpId="4"/>
      <p:bldP build="whole" bldLvl="1" animBg="1" rev="0" advAuto="0" spid="473" grpId="12"/>
      <p:bldP build="whole" bldLvl="1" animBg="1" rev="0" advAuto="0" spid="420" grpId="1"/>
      <p:bldP build="whole" bldLvl="1" animBg="1" rev="0" advAuto="0" spid="447" grpId="5"/>
      <p:bldP build="whole" bldLvl="1" animBg="1" rev="0" advAuto="0" spid="435" grpId="3"/>
      <p:bldP build="whole" bldLvl="1" animBg="1" rev="0" advAuto="0" spid="454" grpId="6"/>
      <p:bldP build="whole" bldLvl="1" animBg="1" rev="0" advAuto="0" spid="462" grpId="16"/>
      <p:bldP build="whole" bldLvl="1" animBg="1" rev="0" advAuto="0" spid="469" grpId="13"/>
      <p:bldP build="whole" bldLvl="1" animBg="1" rev="0" advAuto="0" spid="454" grpId="9"/>
    </p:bldLst>
  </p:timing>
</p:sld>
</file>

<file path=ppt/slides/slide1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89" name="Line"/>
          <p:cNvSpPr/>
          <p:nvPr/>
        </p:nvSpPr>
        <p:spPr>
          <a:xfrm>
            <a:off x="4829758" y="4440894"/>
            <a:ext cx="3428423" cy="524472"/>
          </a:xfrm>
          <a:prstGeom prst="line">
            <a:avLst/>
          </a:prstGeom>
          <a:ln w="25400">
            <a:solidFill>
              <a:srgbClr val="000000"/>
            </a:solidFill>
            <a:miter lim="400000"/>
          </a:ln>
        </p:spPr>
        <p:txBody>
          <a:bodyPr lIns="50800" tIns="50800" rIns="50800" bIns="50800" anchor="ctr"/>
          <a:lstStyle/>
          <a:p>
            <a:pPr>
              <a:defRPr sz="2400"/>
            </a:pPr>
          </a:p>
        </p:txBody>
      </p:sp>
      <p:sp>
        <p:nvSpPr>
          <p:cNvPr id="490" name="NAT…"/>
          <p:cNvSpPr txBox="1"/>
          <p:nvPr/>
        </p:nvSpPr>
        <p:spPr>
          <a:xfrm>
            <a:off x="3510405" y="68574"/>
            <a:ext cx="6050666" cy="11938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a:latin typeface="Helvetica"/>
                <a:ea typeface="Helvetica"/>
                <a:cs typeface="Helvetica"/>
                <a:sym typeface="Helvetica"/>
              </a:defRPr>
            </a:pPr>
            <a:r>
              <a:t>NAT </a:t>
            </a:r>
          </a:p>
          <a:p>
            <a:pPr/>
            <a:r>
              <a:rPr b="1">
                <a:latin typeface="Helvetica"/>
                <a:ea typeface="Helvetica"/>
                <a:cs typeface="Helvetica"/>
                <a:sym typeface="Helvetica"/>
              </a:rPr>
              <a:t>N</a:t>
            </a:r>
            <a:r>
              <a:t>etwork </a:t>
            </a:r>
            <a:r>
              <a:rPr b="1">
                <a:latin typeface="Helvetica"/>
                <a:ea typeface="Helvetica"/>
                <a:cs typeface="Helvetica"/>
                <a:sym typeface="Helvetica"/>
              </a:rPr>
              <a:t>A</a:t>
            </a:r>
            <a:r>
              <a:t>ddress </a:t>
            </a:r>
            <a:r>
              <a:rPr b="1">
                <a:latin typeface="Helvetica"/>
                <a:ea typeface="Helvetica"/>
                <a:cs typeface="Helvetica"/>
                <a:sym typeface="Helvetica"/>
              </a:rPr>
              <a:t>T</a:t>
            </a:r>
            <a:r>
              <a:t>ranslation</a:t>
            </a:r>
          </a:p>
        </p:txBody>
      </p:sp>
      <p:grpSp>
        <p:nvGrpSpPr>
          <p:cNvPr id="493" name="Group"/>
          <p:cNvGrpSpPr/>
          <p:nvPr/>
        </p:nvGrpSpPr>
        <p:grpSpPr>
          <a:xfrm>
            <a:off x="2181533" y="5043964"/>
            <a:ext cx="1625197" cy="2594056"/>
            <a:chOff x="319139" y="0"/>
            <a:chExt cx="1625195" cy="2594055"/>
          </a:xfrm>
        </p:grpSpPr>
        <p:sp>
          <p:nvSpPr>
            <p:cNvPr id="491" name="Line"/>
            <p:cNvSpPr/>
            <p:nvPr/>
          </p:nvSpPr>
          <p:spPr>
            <a:xfrm>
              <a:off x="319139" y="-1"/>
              <a:ext cx="769831" cy="1489612"/>
            </a:xfrm>
            <a:prstGeom prst="line">
              <a:avLst/>
            </a:prstGeom>
            <a:noFill/>
            <a:ln w="76200" cap="flat">
              <a:solidFill>
                <a:srgbClr val="000000"/>
              </a:solidFill>
              <a:prstDash val="solid"/>
              <a:miter lim="400000"/>
            </a:ln>
            <a:effectLst/>
          </p:spPr>
          <p:txBody>
            <a:bodyPr wrap="square" lIns="50800" tIns="50800" rIns="50800" bIns="50800" numCol="1" anchor="ctr">
              <a:noAutofit/>
            </a:bodyPr>
            <a:lstStyle/>
            <a:p>
              <a:pPr>
                <a:defRPr sz="2400"/>
              </a:pPr>
            </a:p>
          </p:txBody>
        </p:sp>
        <p:pic>
          <p:nvPicPr>
            <p:cNvPr id="492" name="Group" descr="Group"/>
            <p:cNvPicPr>
              <a:picLocks noChangeAspect="1"/>
            </p:cNvPicPr>
            <p:nvPr/>
          </p:nvPicPr>
          <p:blipFill>
            <a:blip r:embed="rId3">
              <a:extLst/>
            </a:blip>
            <a:stretch>
              <a:fillRect/>
            </a:stretch>
          </p:blipFill>
          <p:spPr>
            <a:xfrm>
              <a:off x="436208" y="1085930"/>
              <a:ext cx="1508127" cy="1508126"/>
            </a:xfrm>
            <a:prstGeom prst="rect">
              <a:avLst/>
            </a:prstGeom>
            <a:ln w="12700" cap="flat">
              <a:noFill/>
              <a:miter lim="400000"/>
            </a:ln>
            <a:effectLst/>
          </p:spPr>
        </p:pic>
      </p:grpSp>
      <p:sp>
        <p:nvSpPr>
          <p:cNvPr id="494" name="Line"/>
          <p:cNvSpPr/>
          <p:nvPr/>
        </p:nvSpPr>
        <p:spPr>
          <a:xfrm flipH="1">
            <a:off x="1040344" y="5043964"/>
            <a:ext cx="737759" cy="1154528"/>
          </a:xfrm>
          <a:prstGeom prst="line">
            <a:avLst/>
          </a:prstGeom>
          <a:ln w="76200">
            <a:solidFill>
              <a:srgbClr val="000000"/>
            </a:solidFill>
            <a:miter lim="400000"/>
          </a:ln>
        </p:spPr>
        <p:txBody>
          <a:bodyPr lIns="50800" tIns="50800" rIns="50800" bIns="50800" anchor="ctr"/>
          <a:lstStyle/>
          <a:p>
            <a:pPr>
              <a:defRPr sz="2400"/>
            </a:pPr>
          </a:p>
        </p:txBody>
      </p:sp>
      <p:pic>
        <p:nvPicPr>
          <p:cNvPr id="495" name="-desktop.png" descr="-desktop.png"/>
          <p:cNvPicPr>
            <a:picLocks noChangeAspect="1"/>
          </p:cNvPicPr>
          <p:nvPr/>
        </p:nvPicPr>
        <p:blipFill>
          <a:blip r:embed="rId3">
            <a:extLst/>
          </a:blip>
          <a:stretch>
            <a:fillRect/>
          </a:stretch>
        </p:blipFill>
        <p:spPr>
          <a:xfrm>
            <a:off x="167664" y="5744088"/>
            <a:ext cx="1193808" cy="1193808"/>
          </a:xfrm>
          <a:prstGeom prst="rect">
            <a:avLst/>
          </a:prstGeom>
          <a:ln w="12700">
            <a:miter lim="400000"/>
          </a:ln>
        </p:spPr>
      </p:pic>
      <p:sp>
        <p:nvSpPr>
          <p:cNvPr id="496" name="Line"/>
          <p:cNvSpPr/>
          <p:nvPr/>
        </p:nvSpPr>
        <p:spPr>
          <a:xfrm>
            <a:off x="874893" y="3756320"/>
            <a:ext cx="1068661" cy="1068660"/>
          </a:xfrm>
          <a:prstGeom prst="line">
            <a:avLst/>
          </a:prstGeom>
          <a:ln w="76200">
            <a:solidFill>
              <a:srgbClr val="000000"/>
            </a:solidFill>
            <a:miter lim="400000"/>
          </a:ln>
        </p:spPr>
        <p:txBody>
          <a:bodyPr lIns="50800" tIns="50800" rIns="50800" bIns="50800" anchor="ctr"/>
          <a:lstStyle/>
          <a:p>
            <a:pPr>
              <a:defRPr sz="2400"/>
            </a:pPr>
          </a:p>
        </p:txBody>
      </p:sp>
      <p:sp>
        <p:nvSpPr>
          <p:cNvPr id="497" name="Line"/>
          <p:cNvSpPr/>
          <p:nvPr/>
        </p:nvSpPr>
        <p:spPr>
          <a:xfrm flipV="1">
            <a:off x="2212379" y="4743052"/>
            <a:ext cx="2085525" cy="267496"/>
          </a:xfrm>
          <a:prstGeom prst="line">
            <a:avLst/>
          </a:prstGeom>
          <a:ln w="76200">
            <a:solidFill>
              <a:srgbClr val="000000"/>
            </a:solidFill>
            <a:miter lim="400000"/>
          </a:ln>
        </p:spPr>
        <p:txBody>
          <a:bodyPr lIns="50800" tIns="50800" rIns="50800" bIns="50800" anchor="ctr"/>
          <a:lstStyle/>
          <a:p>
            <a:pPr>
              <a:defRPr sz="2400"/>
            </a:pPr>
          </a:p>
        </p:txBody>
      </p:sp>
      <p:pic>
        <p:nvPicPr>
          <p:cNvPr id="498" name="-desktop.png" descr="-desktop.png"/>
          <p:cNvPicPr>
            <a:picLocks noChangeAspect="1"/>
          </p:cNvPicPr>
          <p:nvPr/>
        </p:nvPicPr>
        <p:blipFill>
          <a:blip r:embed="rId3">
            <a:extLst/>
          </a:blip>
          <a:stretch>
            <a:fillRect/>
          </a:stretch>
        </p:blipFill>
        <p:spPr>
          <a:xfrm>
            <a:off x="167668" y="3211877"/>
            <a:ext cx="1193908" cy="1193908"/>
          </a:xfrm>
          <a:prstGeom prst="rect">
            <a:avLst/>
          </a:prstGeom>
          <a:ln w="12700">
            <a:miter lim="400000"/>
          </a:ln>
        </p:spPr>
      </p:pic>
      <p:sp>
        <p:nvSpPr>
          <p:cNvPr id="499" name="Line"/>
          <p:cNvSpPr/>
          <p:nvPr/>
        </p:nvSpPr>
        <p:spPr>
          <a:xfrm flipH="1">
            <a:off x="2108393" y="3765525"/>
            <a:ext cx="781864" cy="1151644"/>
          </a:xfrm>
          <a:prstGeom prst="line">
            <a:avLst/>
          </a:prstGeom>
          <a:ln w="76200">
            <a:solidFill>
              <a:srgbClr val="000000"/>
            </a:solidFill>
            <a:miter lim="400000"/>
          </a:ln>
        </p:spPr>
        <p:txBody>
          <a:bodyPr lIns="50800" tIns="50800" rIns="50800" bIns="50800" anchor="ctr"/>
          <a:lstStyle/>
          <a:p>
            <a:pPr>
              <a:defRPr sz="2400"/>
            </a:pPr>
          </a:p>
        </p:txBody>
      </p:sp>
      <p:pic>
        <p:nvPicPr>
          <p:cNvPr id="500" name="switch-md.png" descr="switch-md.png"/>
          <p:cNvPicPr>
            <a:picLocks noChangeAspect="1"/>
          </p:cNvPicPr>
          <p:nvPr/>
        </p:nvPicPr>
        <p:blipFill>
          <a:blip r:embed="rId4">
            <a:extLst/>
          </a:blip>
          <a:stretch>
            <a:fillRect/>
          </a:stretch>
        </p:blipFill>
        <p:spPr>
          <a:xfrm>
            <a:off x="1348471" y="4651907"/>
            <a:ext cx="1471017" cy="683503"/>
          </a:xfrm>
          <a:prstGeom prst="rect">
            <a:avLst/>
          </a:prstGeom>
          <a:ln w="12700">
            <a:miter lim="400000"/>
          </a:ln>
        </p:spPr>
      </p:pic>
      <p:pic>
        <p:nvPicPr>
          <p:cNvPr id="501" name="1195429795336159975juanjo_Router.svg.hi.png" descr="1195429795336159975juanjo_Router.svg.hi.png"/>
          <p:cNvPicPr>
            <a:picLocks noChangeAspect="1"/>
          </p:cNvPicPr>
          <p:nvPr/>
        </p:nvPicPr>
        <p:blipFill>
          <a:blip r:embed="rId5">
            <a:extLst/>
          </a:blip>
          <a:stretch>
            <a:fillRect/>
          </a:stretch>
        </p:blipFill>
        <p:spPr>
          <a:xfrm>
            <a:off x="3861991" y="4211312"/>
            <a:ext cx="1594619" cy="1060422"/>
          </a:xfrm>
          <a:prstGeom prst="rect">
            <a:avLst/>
          </a:prstGeom>
          <a:ln w="12700">
            <a:miter lim="400000"/>
          </a:ln>
        </p:spPr>
      </p:pic>
      <p:pic>
        <p:nvPicPr>
          <p:cNvPr id="502" name="-desktop.png" descr="-desktop.png"/>
          <p:cNvPicPr>
            <a:picLocks noChangeAspect="1"/>
          </p:cNvPicPr>
          <p:nvPr/>
        </p:nvPicPr>
        <p:blipFill>
          <a:blip r:embed="rId3">
            <a:extLst/>
          </a:blip>
          <a:stretch>
            <a:fillRect/>
          </a:stretch>
        </p:blipFill>
        <p:spPr>
          <a:xfrm>
            <a:off x="2016877" y="3155513"/>
            <a:ext cx="1306528" cy="1306528"/>
          </a:xfrm>
          <a:prstGeom prst="rect">
            <a:avLst/>
          </a:prstGeom>
          <a:ln w="12700">
            <a:miter lim="400000"/>
          </a:ln>
        </p:spPr>
      </p:pic>
      <p:pic>
        <p:nvPicPr>
          <p:cNvPr id="503" name="router_net.png" descr="router_net.png"/>
          <p:cNvPicPr>
            <a:picLocks noChangeAspect="1"/>
          </p:cNvPicPr>
          <p:nvPr/>
        </p:nvPicPr>
        <p:blipFill>
          <a:blip r:embed="rId6">
            <a:extLst/>
          </a:blip>
          <a:stretch>
            <a:fillRect/>
          </a:stretch>
        </p:blipFill>
        <p:spPr>
          <a:xfrm>
            <a:off x="7348107" y="2892251"/>
            <a:ext cx="4622801" cy="4622801"/>
          </a:xfrm>
          <a:prstGeom prst="rect">
            <a:avLst/>
          </a:prstGeom>
          <a:ln w="12700">
            <a:miter lim="400000"/>
          </a:ln>
        </p:spPr>
      </p:pic>
      <p:sp>
        <p:nvSpPr>
          <p:cNvPr id="504" name="Nat: ON"/>
          <p:cNvSpPr txBox="1"/>
          <p:nvPr/>
        </p:nvSpPr>
        <p:spPr>
          <a:xfrm>
            <a:off x="3776447" y="3484923"/>
            <a:ext cx="1765707" cy="6477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Nat: </a:t>
            </a:r>
            <a:r>
              <a:rPr b="1">
                <a:solidFill>
                  <a:schemeClr val="accent2">
                    <a:hueOff val="-554920"/>
                    <a:satOff val="-21482"/>
                    <a:lumOff val="-6228"/>
                  </a:schemeClr>
                </a:solidFill>
                <a:latin typeface="Helvetica"/>
                <a:ea typeface="Helvetica"/>
                <a:cs typeface="Helvetica"/>
                <a:sym typeface="Helvetica"/>
              </a:rPr>
              <a:t>ON</a:t>
            </a:r>
          </a:p>
        </p:txBody>
      </p:sp>
      <p:sp>
        <p:nvSpPr>
          <p:cNvPr id="505" name="Nat: OFF"/>
          <p:cNvSpPr txBox="1"/>
          <p:nvPr/>
        </p:nvSpPr>
        <p:spPr>
          <a:xfrm>
            <a:off x="7962999" y="3102968"/>
            <a:ext cx="1367490" cy="4699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Nat: </a:t>
            </a:r>
            <a:r>
              <a:rPr b="1">
                <a:solidFill>
                  <a:schemeClr val="accent5"/>
                </a:solidFill>
                <a:latin typeface="Helvetica"/>
                <a:ea typeface="Helvetica"/>
                <a:cs typeface="Helvetica"/>
                <a:sym typeface="Helvetica"/>
              </a:rPr>
              <a:t>OFF</a:t>
            </a:r>
          </a:p>
        </p:txBody>
      </p:sp>
      <p:sp>
        <p:nvSpPr>
          <p:cNvPr id="506" name="Nat: OFF"/>
          <p:cNvSpPr txBox="1"/>
          <p:nvPr/>
        </p:nvSpPr>
        <p:spPr>
          <a:xfrm>
            <a:off x="10686405" y="2666275"/>
            <a:ext cx="1367489" cy="469905"/>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Nat: </a:t>
            </a:r>
            <a:r>
              <a:rPr b="1">
                <a:solidFill>
                  <a:schemeClr val="accent5"/>
                </a:solidFill>
                <a:latin typeface="Helvetica"/>
                <a:ea typeface="Helvetica"/>
                <a:cs typeface="Helvetica"/>
                <a:sym typeface="Helvetica"/>
              </a:rPr>
              <a:t>OFF</a:t>
            </a:r>
          </a:p>
        </p:txBody>
      </p:sp>
      <p:sp>
        <p:nvSpPr>
          <p:cNvPr id="507" name="Nat: OFF"/>
          <p:cNvSpPr txBox="1"/>
          <p:nvPr/>
        </p:nvSpPr>
        <p:spPr>
          <a:xfrm>
            <a:off x="10686405" y="4106394"/>
            <a:ext cx="1367489" cy="4699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Nat: </a:t>
            </a:r>
            <a:r>
              <a:rPr b="1">
                <a:solidFill>
                  <a:schemeClr val="accent5"/>
                </a:solidFill>
                <a:latin typeface="Helvetica"/>
                <a:ea typeface="Helvetica"/>
                <a:cs typeface="Helvetica"/>
                <a:sym typeface="Helvetica"/>
              </a:rPr>
              <a:t>OFF</a:t>
            </a:r>
          </a:p>
        </p:txBody>
      </p:sp>
      <p:sp>
        <p:nvSpPr>
          <p:cNvPr id="508" name="Nat: OFF"/>
          <p:cNvSpPr txBox="1"/>
          <p:nvPr/>
        </p:nvSpPr>
        <p:spPr>
          <a:xfrm>
            <a:off x="11096363" y="5386275"/>
            <a:ext cx="1367490" cy="4699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Nat: </a:t>
            </a:r>
            <a:r>
              <a:rPr b="1">
                <a:solidFill>
                  <a:schemeClr val="accent5"/>
                </a:solidFill>
                <a:latin typeface="Helvetica"/>
                <a:ea typeface="Helvetica"/>
                <a:cs typeface="Helvetica"/>
                <a:sym typeface="Helvetica"/>
              </a:rPr>
              <a:t>OFF</a:t>
            </a:r>
          </a:p>
        </p:txBody>
      </p:sp>
      <p:sp>
        <p:nvSpPr>
          <p:cNvPr id="509" name="Nat: OFF"/>
          <p:cNvSpPr txBox="1"/>
          <p:nvPr/>
        </p:nvSpPr>
        <p:spPr>
          <a:xfrm>
            <a:off x="11096363" y="6666156"/>
            <a:ext cx="1367490" cy="4699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Nat: </a:t>
            </a:r>
            <a:r>
              <a:rPr b="1">
                <a:solidFill>
                  <a:schemeClr val="accent5"/>
                </a:solidFill>
                <a:latin typeface="Helvetica"/>
                <a:ea typeface="Helvetica"/>
                <a:cs typeface="Helvetica"/>
                <a:sym typeface="Helvetica"/>
              </a:rPr>
              <a:t>OFF</a:t>
            </a:r>
          </a:p>
        </p:txBody>
      </p:sp>
      <p:sp>
        <p:nvSpPr>
          <p:cNvPr id="510" name="Nat: OFF"/>
          <p:cNvSpPr txBox="1"/>
          <p:nvPr/>
        </p:nvSpPr>
        <p:spPr>
          <a:xfrm>
            <a:off x="7962999" y="6666156"/>
            <a:ext cx="1367490" cy="4699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Nat: </a:t>
            </a:r>
            <a:r>
              <a:rPr b="1">
                <a:solidFill>
                  <a:schemeClr val="accent5"/>
                </a:solidFill>
                <a:latin typeface="Helvetica"/>
                <a:ea typeface="Helvetica"/>
                <a:cs typeface="Helvetica"/>
                <a:sym typeface="Helvetica"/>
              </a:rPr>
              <a:t>OFF</a:t>
            </a:r>
          </a:p>
        </p:txBody>
      </p:sp>
      <p:sp>
        <p:nvSpPr>
          <p:cNvPr id="511" name="Nat: OFF"/>
          <p:cNvSpPr txBox="1"/>
          <p:nvPr/>
        </p:nvSpPr>
        <p:spPr>
          <a:xfrm>
            <a:off x="7143082" y="5386275"/>
            <a:ext cx="1367490" cy="4699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Nat: </a:t>
            </a:r>
            <a:r>
              <a:rPr b="1">
                <a:solidFill>
                  <a:schemeClr val="accent5"/>
                </a:solidFill>
                <a:latin typeface="Helvetica"/>
                <a:ea typeface="Helvetica"/>
                <a:cs typeface="Helvetica"/>
                <a:sym typeface="Helvetica"/>
              </a:rPr>
              <a:t>OFF</a:t>
            </a:r>
          </a:p>
        </p:txBody>
      </p:sp>
      <p:sp>
        <p:nvSpPr>
          <p:cNvPr id="512" name="Nat: OFF"/>
          <p:cNvSpPr txBox="1"/>
          <p:nvPr/>
        </p:nvSpPr>
        <p:spPr>
          <a:xfrm>
            <a:off x="8492529" y="4511382"/>
            <a:ext cx="1367490" cy="4699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2400"/>
            </a:pPr>
            <a:r>
              <a:t>Nat: </a:t>
            </a:r>
            <a:r>
              <a:rPr b="1">
                <a:solidFill>
                  <a:schemeClr val="accent5"/>
                </a:solidFill>
                <a:latin typeface="Helvetica"/>
                <a:ea typeface="Helvetica"/>
                <a:cs typeface="Helvetica"/>
                <a:sym typeface="Helvetica"/>
              </a:rPr>
              <a:t>OFF</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90"/>
                                        </p:tgtEl>
                                        <p:attrNameLst>
                                          <p:attrName>style.visibility</p:attrName>
                                        </p:attrNameLst>
                                      </p:cBhvr>
                                      <p:to>
                                        <p:strVal val="visible"/>
                                      </p:to>
                                    </p:set>
                                    <p:animEffect filter="dissolve" transition="in">
                                      <p:cBhvr>
                                        <p:cTn id="7" dur="199"/>
                                        <p:tgtEl>
                                          <p:spTgt spid="49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93"/>
                                        </p:tgtEl>
                                        <p:attrNameLst>
                                          <p:attrName>style.visibility</p:attrName>
                                        </p:attrNameLst>
                                      </p:cBhvr>
                                      <p:to>
                                        <p:strVal val="visible"/>
                                      </p:to>
                                    </p:set>
                                    <p:animEffect filter="dissolve" transition="in">
                                      <p:cBhvr>
                                        <p:cTn id="12" dur="199"/>
                                        <p:tgtEl>
                                          <p:spTgt spid="49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503"/>
                                        </p:tgtEl>
                                        <p:attrNameLst>
                                          <p:attrName>style.visibility</p:attrName>
                                        </p:attrNameLst>
                                      </p:cBhvr>
                                      <p:to>
                                        <p:strVal val="visible"/>
                                      </p:to>
                                    </p:set>
                                    <p:animEffect filter="dissolve" transition="in">
                                      <p:cBhvr>
                                        <p:cTn id="17" dur="199"/>
                                        <p:tgtEl>
                                          <p:spTgt spid="50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93" grpId="2"/>
      <p:bldP build="whole" bldLvl="1" animBg="1" rev="0" advAuto="0" spid="490" grpId="1"/>
      <p:bldP build="whole" bldLvl="1" animBg="1" rev="0" advAuto="0" spid="503" grpId="3"/>
    </p:bldLst>
  </p:timing>
</p:sld>
</file>

<file path=ppt/slides/slide1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516" name="TCP: Kapcsolat orientált"/>
          <p:cNvSpPr txBox="1"/>
          <p:nvPr/>
        </p:nvSpPr>
        <p:spPr>
          <a:xfrm>
            <a:off x="177328" y="2547066"/>
            <a:ext cx="5067282"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600">
                <a:latin typeface="Helvetica"/>
                <a:ea typeface="Helvetica"/>
                <a:cs typeface="Helvetica"/>
                <a:sym typeface="Helvetica"/>
              </a:defRPr>
            </a:lvl1pPr>
          </a:lstStyle>
          <a:p>
            <a:pPr/>
            <a:r>
              <a:t>TCP: Kapcsolat orientált</a:t>
            </a:r>
          </a:p>
        </p:txBody>
      </p:sp>
      <p:grpSp>
        <p:nvGrpSpPr>
          <p:cNvPr id="523" name="Group"/>
          <p:cNvGrpSpPr/>
          <p:nvPr/>
        </p:nvGrpSpPr>
        <p:grpSpPr>
          <a:xfrm>
            <a:off x="7705042" y="2447805"/>
            <a:ext cx="5346682" cy="988262"/>
            <a:chOff x="0" y="-51714"/>
            <a:chExt cx="5346680" cy="988260"/>
          </a:xfrm>
        </p:grpSpPr>
        <p:sp>
          <p:nvSpPr>
            <p:cNvPr id="517" name="(UDP: Kapcsolat nélküli              )"/>
            <p:cNvSpPr txBox="1"/>
            <p:nvPr/>
          </p:nvSpPr>
          <p:spPr>
            <a:xfrm>
              <a:off x="0" y="47546"/>
              <a:ext cx="5346681" cy="889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600"/>
              </a:lvl1pPr>
            </a:lstStyle>
            <a:p>
              <a:pPr/>
              <a:r>
                <a:t>(UDP: Kapcsolat nélküli              )</a:t>
              </a:r>
            </a:p>
          </p:txBody>
        </p:sp>
        <p:sp>
          <p:nvSpPr>
            <p:cNvPr id="518" name="Rectangle"/>
            <p:cNvSpPr/>
            <p:nvPr/>
          </p:nvSpPr>
          <p:spPr>
            <a:xfrm>
              <a:off x="3924659" y="70435"/>
              <a:ext cx="879755" cy="444501"/>
            </a:xfrm>
            <a:prstGeom prst="rect">
              <a:avLst/>
            </a:prstGeom>
            <a:solidFill>
              <a:schemeClr val="accent6"/>
            </a:solid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pic>
          <p:nvPicPr>
            <p:cNvPr id="519" name="Line" descr="Line"/>
            <p:cNvPicPr>
              <a:picLocks noChangeAspect="0"/>
            </p:cNvPicPr>
            <p:nvPr/>
          </p:nvPicPr>
          <p:blipFill>
            <a:blip r:embed="rId3">
              <a:extLst/>
            </a:blip>
            <a:stretch>
              <a:fillRect/>
            </a:stretch>
          </p:blipFill>
          <p:spPr>
            <a:xfrm rot="19815308">
              <a:off x="3674486" y="292099"/>
              <a:ext cx="1304889" cy="76201"/>
            </a:xfrm>
            <a:prstGeom prst="rect">
              <a:avLst/>
            </a:prstGeom>
            <a:effectLst/>
          </p:spPr>
        </p:pic>
        <p:pic>
          <p:nvPicPr>
            <p:cNvPr id="521" name="Line" descr="Line"/>
            <p:cNvPicPr>
              <a:picLocks noChangeAspect="0"/>
            </p:cNvPicPr>
            <p:nvPr/>
          </p:nvPicPr>
          <p:blipFill>
            <a:blip r:embed="rId4">
              <a:extLst/>
            </a:blip>
            <a:stretch>
              <a:fillRect/>
            </a:stretch>
          </p:blipFill>
          <p:spPr>
            <a:xfrm rot="1721656">
              <a:off x="3677470" y="266699"/>
              <a:ext cx="1345841" cy="76201"/>
            </a:xfrm>
            <a:prstGeom prst="rect">
              <a:avLst/>
            </a:prstGeom>
            <a:effectLst/>
          </p:spPr>
        </p:pic>
      </p:grpSp>
      <p:grpSp>
        <p:nvGrpSpPr>
          <p:cNvPr id="529" name="Group"/>
          <p:cNvGrpSpPr/>
          <p:nvPr/>
        </p:nvGrpSpPr>
        <p:grpSpPr>
          <a:xfrm>
            <a:off x="5621484" y="4618042"/>
            <a:ext cx="3140210" cy="1163644"/>
            <a:chOff x="0" y="0"/>
            <a:chExt cx="3140209" cy="1163642"/>
          </a:xfrm>
        </p:grpSpPr>
        <p:grpSp>
          <p:nvGrpSpPr>
            <p:cNvPr id="526" name="Group"/>
            <p:cNvGrpSpPr/>
            <p:nvPr/>
          </p:nvGrpSpPr>
          <p:grpSpPr>
            <a:xfrm>
              <a:off x="0" y="0"/>
              <a:ext cx="3140210" cy="533401"/>
              <a:chOff x="0" y="0"/>
              <a:chExt cx="3140209" cy="533400"/>
            </a:xfrm>
          </p:grpSpPr>
          <p:sp>
            <p:nvSpPr>
              <p:cNvPr id="524" name="DST Port"/>
              <p:cNvSpPr txBox="1"/>
              <p:nvPr/>
            </p:nvSpPr>
            <p:spPr>
              <a:xfrm>
                <a:off x="0" y="0"/>
                <a:ext cx="1523543"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DST Port</a:t>
                </a:r>
              </a:p>
            </p:txBody>
          </p:sp>
          <p:sp>
            <p:nvSpPr>
              <p:cNvPr id="525" name="SRC Port"/>
              <p:cNvSpPr txBox="1"/>
              <p:nvPr/>
            </p:nvSpPr>
            <p:spPr>
              <a:xfrm>
                <a:off x="1577195" y="0"/>
                <a:ext cx="1563015"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SRC Port</a:t>
                </a:r>
              </a:p>
            </p:txBody>
          </p:sp>
        </p:grpSp>
        <p:sp>
          <p:nvSpPr>
            <p:cNvPr id="527" name="80"/>
            <p:cNvSpPr txBox="1"/>
            <p:nvPr/>
          </p:nvSpPr>
          <p:spPr>
            <a:xfrm>
              <a:off x="502574" y="630242"/>
              <a:ext cx="509728"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80</a:t>
              </a:r>
            </a:p>
          </p:txBody>
        </p:sp>
        <p:sp>
          <p:nvSpPr>
            <p:cNvPr id="528" name="1695"/>
            <p:cNvSpPr txBox="1"/>
            <p:nvPr/>
          </p:nvSpPr>
          <p:spPr>
            <a:xfrm>
              <a:off x="1829925" y="630242"/>
              <a:ext cx="905155"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1695</a:t>
              </a:r>
            </a:p>
          </p:txBody>
        </p:sp>
      </p:grpSp>
      <p:grpSp>
        <p:nvGrpSpPr>
          <p:cNvPr id="545" name="Group"/>
          <p:cNvGrpSpPr/>
          <p:nvPr/>
        </p:nvGrpSpPr>
        <p:grpSpPr>
          <a:xfrm>
            <a:off x="104915" y="5179903"/>
            <a:ext cx="12684167" cy="670165"/>
            <a:chOff x="0" y="0"/>
            <a:chExt cx="12684166" cy="670164"/>
          </a:xfrm>
        </p:grpSpPr>
        <p:sp>
          <p:nvSpPr>
            <p:cNvPr id="530" name="Rectangle"/>
            <p:cNvSpPr/>
            <p:nvPr/>
          </p:nvSpPr>
          <p:spPr>
            <a:xfrm>
              <a:off x="9202" y="9573"/>
              <a:ext cx="1480601" cy="651018"/>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531" name="Rectangle"/>
            <p:cNvSpPr/>
            <p:nvPr/>
          </p:nvSpPr>
          <p:spPr>
            <a:xfrm>
              <a:off x="8739059" y="0"/>
              <a:ext cx="2831358" cy="670165"/>
            </a:xfrm>
            <a:prstGeom prst="rect">
              <a:avLst/>
            </a:prstGeom>
            <a:blipFill rotWithShape="1">
              <a:blip r:embed="rId5"/>
              <a:srcRect l="0" t="0" r="0" b="0"/>
              <a:tile tx="0" ty="0" sx="100000" sy="100000" flip="none" algn="tl"/>
            </a:blip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532" name="Rectangle"/>
            <p:cNvSpPr/>
            <p:nvPr/>
          </p:nvSpPr>
          <p:spPr>
            <a:xfrm>
              <a:off x="1495102" y="19147"/>
              <a:ext cx="1480601" cy="638317"/>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533" name="Rectangle"/>
            <p:cNvSpPr/>
            <p:nvPr/>
          </p:nvSpPr>
          <p:spPr>
            <a:xfrm>
              <a:off x="11583134" y="6447"/>
              <a:ext cx="1101033" cy="651017"/>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534" name="CRC"/>
            <p:cNvSpPr txBox="1"/>
            <p:nvPr/>
          </p:nvSpPr>
          <p:spPr>
            <a:xfrm>
              <a:off x="11748234" y="87824"/>
              <a:ext cx="770833" cy="488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CRC</a:t>
              </a:r>
            </a:p>
          </p:txBody>
        </p:sp>
        <p:sp>
          <p:nvSpPr>
            <p:cNvPr id="535" name="SRC MAC"/>
            <p:cNvSpPr txBox="1"/>
            <p:nvPr/>
          </p:nvSpPr>
          <p:spPr>
            <a:xfrm>
              <a:off x="1498600" y="109706"/>
              <a:ext cx="14736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SRC MAC</a:t>
              </a:r>
            </a:p>
          </p:txBody>
        </p:sp>
        <p:sp>
          <p:nvSpPr>
            <p:cNvPr id="536" name="DST MAC"/>
            <p:cNvSpPr txBox="1"/>
            <p:nvPr/>
          </p:nvSpPr>
          <p:spPr>
            <a:xfrm>
              <a:off x="0" y="97006"/>
              <a:ext cx="14736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DST MAC</a:t>
              </a:r>
            </a:p>
          </p:txBody>
        </p:sp>
        <p:sp>
          <p:nvSpPr>
            <p:cNvPr id="537" name="Rectangle"/>
            <p:cNvSpPr/>
            <p:nvPr/>
          </p:nvSpPr>
          <p:spPr>
            <a:xfrm>
              <a:off x="4206905" y="18559"/>
              <a:ext cx="1320781" cy="638318"/>
            </a:xfrm>
            <a:prstGeom prst="rect">
              <a:avLst/>
            </a:prstGeom>
            <a:noFill/>
            <a:ln w="254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538" name="SRC IP"/>
            <p:cNvSpPr txBox="1"/>
            <p:nvPr/>
          </p:nvSpPr>
          <p:spPr>
            <a:xfrm>
              <a:off x="4239209" y="79225"/>
              <a:ext cx="1240486"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1">
                      <a:hueOff val="47394"/>
                      <a:satOff val="-25753"/>
                      <a:lumOff val="-7544"/>
                    </a:schemeClr>
                  </a:solidFill>
                </a:defRPr>
              </a:lvl1pPr>
            </a:lstStyle>
            <a:p>
              <a:pPr/>
              <a:r>
                <a:t>SRC IP</a:t>
              </a:r>
            </a:p>
          </p:txBody>
        </p:sp>
        <p:sp>
          <p:nvSpPr>
            <p:cNvPr id="539" name="Rectangle"/>
            <p:cNvSpPr/>
            <p:nvPr/>
          </p:nvSpPr>
          <p:spPr>
            <a:xfrm>
              <a:off x="2979774" y="15483"/>
              <a:ext cx="1227838" cy="651018"/>
            </a:xfrm>
            <a:prstGeom prst="rect">
              <a:avLst/>
            </a:prstGeom>
            <a:noFill/>
            <a:ln w="254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540" name="DST IP"/>
            <p:cNvSpPr txBox="1"/>
            <p:nvPr/>
          </p:nvSpPr>
          <p:spPr>
            <a:xfrm>
              <a:off x="2970428" y="80642"/>
              <a:ext cx="1201014"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1">
                      <a:hueOff val="47394"/>
                      <a:satOff val="-25753"/>
                      <a:lumOff val="-7544"/>
                    </a:schemeClr>
                  </a:solidFill>
                </a:defRPr>
              </a:lvl1pPr>
            </a:lstStyle>
            <a:p>
              <a:pPr/>
              <a:r>
                <a:t>DST IP</a:t>
              </a:r>
            </a:p>
          </p:txBody>
        </p:sp>
        <p:sp>
          <p:nvSpPr>
            <p:cNvPr id="541" name="Rectangle"/>
            <p:cNvSpPr/>
            <p:nvPr/>
          </p:nvSpPr>
          <p:spPr>
            <a:xfrm>
              <a:off x="7064405" y="19147"/>
              <a:ext cx="1661936" cy="638317"/>
            </a:xfrm>
            <a:prstGeom prst="rect">
              <a:avLst/>
            </a:prstGeom>
            <a:noFill/>
            <a:ln w="25400" cap="flat">
              <a:solidFill>
                <a:schemeClr val="accent3"/>
              </a:solidFill>
              <a:prstDash val="solid"/>
              <a:miter lim="400000"/>
            </a:ln>
            <a:effectLst/>
          </p:spPr>
          <p:txBody>
            <a:bodyPr wrap="square" lIns="50800" tIns="50800" rIns="50800" bIns="50800" numCol="1" anchor="ctr">
              <a:noAutofit/>
            </a:bodyPr>
            <a:lstStyle/>
            <a:p>
              <a:pPr>
                <a:defRPr sz="2400"/>
              </a:pPr>
            </a:p>
          </p:txBody>
        </p:sp>
        <p:sp>
          <p:nvSpPr>
            <p:cNvPr id="542" name="Rectangle"/>
            <p:cNvSpPr/>
            <p:nvPr/>
          </p:nvSpPr>
          <p:spPr>
            <a:xfrm>
              <a:off x="5535307" y="19147"/>
              <a:ext cx="1537615" cy="638317"/>
            </a:xfrm>
            <a:prstGeom prst="rect">
              <a:avLst/>
            </a:prstGeom>
            <a:noFill/>
            <a:ln w="25400" cap="flat">
              <a:solidFill>
                <a:schemeClr val="accent3"/>
              </a:solidFill>
              <a:prstDash val="solid"/>
              <a:miter lim="400000"/>
            </a:ln>
            <a:effectLst/>
          </p:spPr>
          <p:txBody>
            <a:bodyPr wrap="square" lIns="50800" tIns="50800" rIns="50800" bIns="50800" numCol="1" anchor="ctr">
              <a:noAutofit/>
            </a:bodyPr>
            <a:lstStyle/>
            <a:p>
              <a:pPr>
                <a:defRPr sz="2400"/>
              </a:pPr>
            </a:p>
          </p:txBody>
        </p:sp>
        <p:sp>
          <p:nvSpPr>
            <p:cNvPr id="543" name="Rectangle"/>
            <p:cNvSpPr/>
            <p:nvPr/>
          </p:nvSpPr>
          <p:spPr>
            <a:xfrm>
              <a:off x="8744763" y="15923"/>
              <a:ext cx="224103" cy="638318"/>
            </a:xfrm>
            <a:prstGeom prst="rect">
              <a:avLst/>
            </a:prstGeom>
            <a:solidFill>
              <a:schemeClr val="accent6"/>
            </a:solid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544" name="Rectangle"/>
            <p:cNvSpPr/>
            <p:nvPr/>
          </p:nvSpPr>
          <p:spPr>
            <a:xfrm>
              <a:off x="8986063" y="15923"/>
              <a:ext cx="224103" cy="638318"/>
            </a:xfrm>
            <a:prstGeom prst="rect">
              <a:avLst/>
            </a:prstGeom>
            <a:solidFill>
              <a:schemeClr val="accent6"/>
            </a:solid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grpSp>
      <p:grpSp>
        <p:nvGrpSpPr>
          <p:cNvPr id="553" name="Group"/>
          <p:cNvGrpSpPr/>
          <p:nvPr/>
        </p:nvGrpSpPr>
        <p:grpSpPr>
          <a:xfrm>
            <a:off x="4261304" y="5804451"/>
            <a:ext cx="5018561" cy="1450427"/>
            <a:chOff x="0" y="-228533"/>
            <a:chExt cx="5018559" cy="1450426"/>
          </a:xfrm>
        </p:grpSpPr>
        <p:sp>
          <p:nvSpPr>
            <p:cNvPr id="546" name="Rectangle"/>
            <p:cNvSpPr/>
            <p:nvPr/>
          </p:nvSpPr>
          <p:spPr>
            <a:xfrm>
              <a:off x="11552" y="583576"/>
              <a:ext cx="3214015" cy="638318"/>
            </a:xfrm>
            <a:prstGeom prst="rect">
              <a:avLst/>
            </a:prstGeom>
            <a:no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547" name="Sequence Number"/>
            <p:cNvSpPr txBox="1"/>
            <p:nvPr/>
          </p:nvSpPr>
          <p:spPr>
            <a:xfrm>
              <a:off x="59532" y="605458"/>
              <a:ext cx="3118054"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6"/>
                  </a:solidFill>
                </a:defRPr>
              </a:lvl1pPr>
            </a:lstStyle>
            <a:p>
              <a:pPr/>
              <a:r>
                <a:t>Sequence Number</a:t>
              </a:r>
            </a:p>
          </p:txBody>
        </p:sp>
        <p:sp>
          <p:nvSpPr>
            <p:cNvPr id="548" name="Line"/>
            <p:cNvSpPr/>
            <p:nvPr/>
          </p:nvSpPr>
          <p:spPr>
            <a:xfrm flipV="1">
              <a:off x="0" y="-224786"/>
              <a:ext cx="4572406" cy="808030"/>
            </a:xfrm>
            <a:prstGeom prst="line">
              <a:avLst/>
            </a:prstGeom>
            <a:no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549" name="Rectangle"/>
            <p:cNvSpPr/>
            <p:nvPr/>
          </p:nvSpPr>
          <p:spPr>
            <a:xfrm>
              <a:off x="3247539" y="577711"/>
              <a:ext cx="1466575" cy="638317"/>
            </a:xfrm>
            <a:prstGeom prst="rect">
              <a:avLst/>
            </a:prstGeom>
            <a:no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550" name="Ack"/>
            <p:cNvSpPr txBox="1"/>
            <p:nvPr/>
          </p:nvSpPr>
          <p:spPr>
            <a:xfrm>
              <a:off x="3602047" y="624992"/>
              <a:ext cx="7270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6"/>
                  </a:solidFill>
                </a:defRPr>
              </a:lvl1pPr>
            </a:lstStyle>
            <a:p>
              <a:pPr/>
              <a:r>
                <a:t>Ack</a:t>
              </a:r>
            </a:p>
          </p:txBody>
        </p:sp>
        <p:sp>
          <p:nvSpPr>
            <p:cNvPr id="551" name="Line"/>
            <p:cNvSpPr/>
            <p:nvPr/>
          </p:nvSpPr>
          <p:spPr>
            <a:xfrm flipV="1">
              <a:off x="3235987" y="-196189"/>
              <a:ext cx="1574809" cy="786268"/>
            </a:xfrm>
            <a:prstGeom prst="line">
              <a:avLst/>
            </a:prstGeom>
            <a:no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552" name="Line"/>
            <p:cNvSpPr/>
            <p:nvPr/>
          </p:nvSpPr>
          <p:spPr>
            <a:xfrm flipV="1">
              <a:off x="4726910" y="-228534"/>
              <a:ext cx="291650" cy="819685"/>
            </a:xfrm>
            <a:prstGeom prst="line">
              <a:avLst/>
            </a:prstGeom>
            <a:no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grpSp>
      <p:sp>
        <p:nvSpPr>
          <p:cNvPr id="554" name="Line"/>
          <p:cNvSpPr/>
          <p:nvPr/>
        </p:nvSpPr>
        <p:spPr>
          <a:xfrm>
            <a:off x="3114505" y="7980866"/>
            <a:ext cx="8517639" cy="1"/>
          </a:xfrm>
          <a:prstGeom prst="line">
            <a:avLst/>
          </a:prstGeom>
          <a:ln w="25400">
            <a:solidFill>
              <a:srgbClr val="000000"/>
            </a:solidFill>
            <a:miter lim="400000"/>
          </a:ln>
        </p:spPr>
        <p:txBody>
          <a:bodyPr lIns="50800" tIns="50800" rIns="50800" bIns="50800" anchor="ctr"/>
          <a:lstStyle/>
          <a:p>
            <a:pPr>
              <a:defRPr sz="2400"/>
            </a:pPr>
          </a:p>
        </p:txBody>
      </p:sp>
      <p:grpSp>
        <p:nvGrpSpPr>
          <p:cNvPr id="559" name="Group"/>
          <p:cNvGrpSpPr/>
          <p:nvPr/>
        </p:nvGrpSpPr>
        <p:grpSpPr>
          <a:xfrm>
            <a:off x="3089106" y="5754541"/>
            <a:ext cx="8570496" cy="3242326"/>
            <a:chOff x="0" y="-737136"/>
            <a:chExt cx="8570495" cy="3242324"/>
          </a:xfrm>
        </p:grpSpPr>
        <p:sp>
          <p:nvSpPr>
            <p:cNvPr id="555" name="Rectangle"/>
            <p:cNvSpPr/>
            <p:nvPr/>
          </p:nvSpPr>
          <p:spPr>
            <a:xfrm>
              <a:off x="0" y="1165258"/>
              <a:ext cx="8568437" cy="292101"/>
            </a:xfrm>
            <a:prstGeom prst="rect">
              <a:avLst/>
            </a:prstGeom>
            <a:solidFill>
              <a:schemeClr val="accent1">
                <a:hueOff val="47394"/>
                <a:satOff val="-25753"/>
                <a:lumOff val="-7544"/>
              </a:schemeClr>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556" name="IP Packet"/>
            <p:cNvSpPr txBox="1"/>
            <p:nvPr/>
          </p:nvSpPr>
          <p:spPr>
            <a:xfrm>
              <a:off x="4491390" y="1514588"/>
              <a:ext cx="1772388"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900"/>
              </a:lvl1pPr>
            </a:lstStyle>
            <a:p>
              <a:pPr/>
              <a:r>
                <a:t>IP Packet</a:t>
              </a:r>
            </a:p>
          </p:txBody>
        </p:sp>
        <p:sp>
          <p:nvSpPr>
            <p:cNvPr id="557" name="Line"/>
            <p:cNvSpPr/>
            <p:nvPr/>
          </p:nvSpPr>
          <p:spPr>
            <a:xfrm flipV="1">
              <a:off x="8570495" y="-636305"/>
              <a:ext cx="1" cy="2129826"/>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558" name="Line"/>
            <p:cNvSpPr/>
            <p:nvPr/>
          </p:nvSpPr>
          <p:spPr>
            <a:xfrm flipV="1">
              <a:off x="5460" y="-737137"/>
              <a:ext cx="1" cy="221971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564" name="Group"/>
          <p:cNvGrpSpPr/>
          <p:nvPr/>
        </p:nvGrpSpPr>
        <p:grpSpPr>
          <a:xfrm>
            <a:off x="3683865" y="6532230"/>
            <a:ext cx="6868344" cy="899226"/>
            <a:chOff x="-43218" y="-43216"/>
            <a:chExt cx="6868342" cy="899225"/>
          </a:xfrm>
        </p:grpSpPr>
        <p:pic>
          <p:nvPicPr>
            <p:cNvPr id="560" name="Line" descr="Line"/>
            <p:cNvPicPr>
              <a:picLocks noChangeAspect="0"/>
            </p:cNvPicPr>
            <p:nvPr/>
          </p:nvPicPr>
          <p:blipFill>
            <a:blip r:embed="rId6">
              <a:extLst/>
            </a:blip>
            <a:stretch>
              <a:fillRect/>
            </a:stretch>
          </p:blipFill>
          <p:spPr>
            <a:xfrm rot="21100157">
              <a:off x="-67697" y="368295"/>
              <a:ext cx="5686026" cy="76201"/>
            </a:xfrm>
            <a:prstGeom prst="rect">
              <a:avLst/>
            </a:prstGeom>
            <a:effectLst/>
          </p:spPr>
        </p:pic>
        <p:pic>
          <p:nvPicPr>
            <p:cNvPr id="562" name="Line" descr="Line"/>
            <p:cNvPicPr>
              <a:picLocks noChangeAspect="0"/>
            </p:cNvPicPr>
            <p:nvPr/>
          </p:nvPicPr>
          <p:blipFill>
            <a:blip r:embed="rId7">
              <a:extLst/>
            </a:blip>
            <a:stretch>
              <a:fillRect/>
            </a:stretch>
          </p:blipFill>
          <p:spPr>
            <a:xfrm rot="418954">
              <a:off x="83439" y="368295"/>
              <a:ext cx="6762131" cy="76201"/>
            </a:xfrm>
            <a:prstGeom prst="rect">
              <a:avLst/>
            </a:prstGeom>
            <a:effectLst/>
          </p:spPr>
        </p:pic>
      </p:grpSp>
      <p:sp>
        <p:nvSpPr>
          <p:cNvPr id="565" name="TCP, UDP"/>
          <p:cNvSpPr txBox="1"/>
          <p:nvPr/>
        </p:nvSpPr>
        <p:spPr>
          <a:xfrm>
            <a:off x="2769813" y="174543"/>
            <a:ext cx="7465174" cy="114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96570">
              <a:defRPr sz="6800"/>
            </a:lvl1pPr>
          </a:lstStyle>
          <a:p>
            <a:pPr/>
            <a:r>
              <a:t>TCP, UDP</a:t>
            </a:r>
          </a:p>
        </p:txBody>
      </p:sp>
      <p:sp>
        <p:nvSpPr>
          <p:cNvPr id="566" name="Transmission Control Protocol"/>
          <p:cNvSpPr txBox="1"/>
          <p:nvPr/>
        </p:nvSpPr>
        <p:spPr>
          <a:xfrm>
            <a:off x="144231" y="1771155"/>
            <a:ext cx="6416600" cy="6604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700"/>
            </a:pPr>
            <a:r>
              <a:rPr b="1">
                <a:latin typeface="Helvetica"/>
                <a:ea typeface="Helvetica"/>
                <a:cs typeface="Helvetica"/>
                <a:sym typeface="Helvetica"/>
              </a:rPr>
              <a:t>T</a:t>
            </a:r>
            <a:r>
              <a:t>ransmission </a:t>
            </a:r>
            <a:r>
              <a:rPr b="1">
                <a:latin typeface="Helvetica"/>
                <a:ea typeface="Helvetica"/>
                <a:cs typeface="Helvetica"/>
                <a:sym typeface="Helvetica"/>
              </a:rPr>
              <a:t>C</a:t>
            </a:r>
            <a:r>
              <a:t>ontrol </a:t>
            </a:r>
            <a:r>
              <a:rPr b="1">
                <a:latin typeface="Helvetica"/>
                <a:ea typeface="Helvetica"/>
                <a:cs typeface="Helvetica"/>
                <a:sym typeface="Helvetica"/>
              </a:rPr>
              <a:t>P</a:t>
            </a:r>
            <a:r>
              <a:t>rotocol</a:t>
            </a:r>
          </a:p>
        </p:txBody>
      </p:sp>
      <p:sp>
        <p:nvSpPr>
          <p:cNvPr id="567" name="User Datagram Protocol"/>
          <p:cNvSpPr txBox="1"/>
          <p:nvPr/>
        </p:nvSpPr>
        <p:spPr>
          <a:xfrm>
            <a:off x="7572238" y="1757168"/>
            <a:ext cx="5197833" cy="6604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700"/>
            </a:pPr>
            <a:r>
              <a:rPr b="1">
                <a:latin typeface="Helvetica"/>
                <a:ea typeface="Helvetica"/>
                <a:cs typeface="Helvetica"/>
                <a:sym typeface="Helvetica"/>
              </a:rPr>
              <a:t>U</a:t>
            </a:r>
            <a:r>
              <a:t>ser </a:t>
            </a:r>
            <a:r>
              <a:rPr b="1">
                <a:latin typeface="Helvetica"/>
                <a:ea typeface="Helvetica"/>
                <a:cs typeface="Helvetica"/>
                <a:sym typeface="Helvetica"/>
              </a:rPr>
              <a:t>D</a:t>
            </a:r>
            <a:r>
              <a:t>atagram </a:t>
            </a:r>
            <a:r>
              <a:rPr b="1">
                <a:latin typeface="Helvetica"/>
                <a:ea typeface="Helvetica"/>
                <a:cs typeface="Helvetica"/>
                <a:sym typeface="Helvetica"/>
              </a:rPr>
              <a:t>P</a:t>
            </a:r>
            <a:r>
              <a:t>rotocol</a:t>
            </a:r>
          </a:p>
        </p:txBody>
      </p:sp>
      <p:grpSp>
        <p:nvGrpSpPr>
          <p:cNvPr id="573" name="Group"/>
          <p:cNvGrpSpPr/>
          <p:nvPr/>
        </p:nvGrpSpPr>
        <p:grpSpPr>
          <a:xfrm>
            <a:off x="5625181" y="3402516"/>
            <a:ext cx="6058010" cy="1788154"/>
            <a:chOff x="-34786" y="1599991"/>
            <a:chExt cx="6058009" cy="1788153"/>
          </a:xfrm>
        </p:grpSpPr>
        <p:sp>
          <p:nvSpPr>
            <p:cNvPr id="568" name="Line"/>
            <p:cNvSpPr/>
            <p:nvPr/>
          </p:nvSpPr>
          <p:spPr>
            <a:xfrm>
              <a:off x="-34786" y="2292141"/>
              <a:ext cx="6058010"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569" name="Rectangle"/>
            <p:cNvSpPr/>
            <p:nvPr/>
          </p:nvSpPr>
          <p:spPr>
            <a:xfrm>
              <a:off x="9322" y="2323811"/>
              <a:ext cx="6000954" cy="292101"/>
            </a:xfrm>
            <a:prstGeom prst="rect">
              <a:avLst/>
            </a:prstGeom>
            <a:solidFill>
              <a:schemeClr val="accent3"/>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570" name="TCP/UDP segment"/>
            <p:cNvSpPr txBox="1"/>
            <p:nvPr/>
          </p:nvSpPr>
          <p:spPr>
            <a:xfrm>
              <a:off x="1430150" y="1599991"/>
              <a:ext cx="3204338" cy="546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900"/>
              </a:lvl1pPr>
            </a:lstStyle>
            <a:p>
              <a:pPr/>
              <a:r>
                <a:t>TCP/UDP segment</a:t>
              </a:r>
            </a:p>
          </p:txBody>
        </p:sp>
        <p:sp>
          <p:nvSpPr>
            <p:cNvPr id="571" name="Line"/>
            <p:cNvSpPr/>
            <p:nvPr/>
          </p:nvSpPr>
          <p:spPr>
            <a:xfrm flipV="1">
              <a:off x="6012334" y="2277662"/>
              <a:ext cx="1" cy="111048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572" name="Line"/>
            <p:cNvSpPr/>
            <p:nvPr/>
          </p:nvSpPr>
          <p:spPr>
            <a:xfrm flipV="1">
              <a:off x="-25401" y="2287352"/>
              <a:ext cx="2" cy="108060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566"/>
                                        </p:tgtEl>
                                        <p:attrNameLst>
                                          <p:attrName>style.visibility</p:attrName>
                                        </p:attrNameLst>
                                      </p:cBhvr>
                                      <p:to>
                                        <p:strVal val="visible"/>
                                      </p:to>
                                    </p:set>
                                    <p:animEffect filter="dissolve" transition="in">
                                      <p:cBhvr>
                                        <p:cTn id="7" dur="199"/>
                                        <p:tgtEl>
                                          <p:spTgt spid="566"/>
                                        </p:tgtEl>
                                      </p:cBhvr>
                                    </p:animEffect>
                                  </p:childTnLst>
                                </p:cTn>
                              </p:par>
                            </p:childTnLst>
                          </p:cTn>
                        </p:par>
                        <p:par>
                          <p:cTn id="8" fill="hold">
                            <p:stCondLst>
                              <p:cond delay="199"/>
                            </p:stCondLst>
                            <p:childTnLst>
                              <p:par>
                                <p:cTn id="9" presetClass="entr" nodeType="afterEffect" presetID="9" grpId="2" fill="hold">
                                  <p:stCondLst>
                                    <p:cond delay="0"/>
                                  </p:stCondLst>
                                  <p:iterate type="el" backwards="0">
                                    <p:tmAbs val="0"/>
                                  </p:iterate>
                                  <p:childTnLst>
                                    <p:set>
                                      <p:cBhvr>
                                        <p:cTn id="10" fill="hold"/>
                                        <p:tgtEl>
                                          <p:spTgt spid="567"/>
                                        </p:tgtEl>
                                        <p:attrNameLst>
                                          <p:attrName>style.visibility</p:attrName>
                                        </p:attrNameLst>
                                      </p:cBhvr>
                                      <p:to>
                                        <p:strVal val="visible"/>
                                      </p:to>
                                    </p:set>
                                    <p:animEffect filter="dissolve" transition="in">
                                      <p:cBhvr>
                                        <p:cTn id="11" dur="199"/>
                                        <p:tgtEl>
                                          <p:spTgt spid="567"/>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545"/>
                                        </p:tgtEl>
                                        <p:attrNameLst>
                                          <p:attrName>style.visibility</p:attrName>
                                        </p:attrNameLst>
                                      </p:cBhvr>
                                      <p:to>
                                        <p:strVal val="visible"/>
                                      </p:to>
                                    </p:set>
                                    <p:animEffect filter="dissolve" transition="in">
                                      <p:cBhvr>
                                        <p:cTn id="16" dur="199"/>
                                        <p:tgtEl>
                                          <p:spTgt spid="545"/>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559"/>
                                        </p:tgtEl>
                                        <p:attrNameLst>
                                          <p:attrName>style.visibility</p:attrName>
                                        </p:attrNameLst>
                                      </p:cBhvr>
                                      <p:to>
                                        <p:strVal val="visible"/>
                                      </p:to>
                                    </p:set>
                                    <p:animEffect filter="dissolve" transition="in">
                                      <p:cBhvr>
                                        <p:cTn id="21" dur="199"/>
                                        <p:tgtEl>
                                          <p:spTgt spid="559"/>
                                        </p:tgtEl>
                                      </p:cBhvr>
                                    </p:animEffect>
                                  </p:childTnLst>
                                </p:cTn>
                              </p:par>
                            </p:childTnLst>
                          </p:cTn>
                        </p:par>
                        <p:par>
                          <p:cTn id="22" fill="hold">
                            <p:stCondLst>
                              <p:cond delay="199"/>
                            </p:stCondLst>
                            <p:childTnLst>
                              <p:par>
                                <p:cTn id="23" presetClass="entr" nodeType="afterEffect" presetID="9" grpId="5" fill="hold">
                                  <p:stCondLst>
                                    <p:cond delay="0"/>
                                  </p:stCondLst>
                                  <p:iterate type="el" backwards="0">
                                    <p:tmAbs val="0"/>
                                  </p:iterate>
                                  <p:childTnLst>
                                    <p:set>
                                      <p:cBhvr>
                                        <p:cTn id="24" fill="hold"/>
                                        <p:tgtEl>
                                          <p:spTgt spid="554"/>
                                        </p:tgtEl>
                                        <p:attrNameLst>
                                          <p:attrName>style.visibility</p:attrName>
                                        </p:attrNameLst>
                                      </p:cBhvr>
                                      <p:to>
                                        <p:strVal val="visible"/>
                                      </p:to>
                                    </p:set>
                                    <p:animEffect filter="dissolve" transition="in">
                                      <p:cBhvr>
                                        <p:cTn id="25" dur="199"/>
                                        <p:tgtEl>
                                          <p:spTgt spid="554"/>
                                        </p:tgtEl>
                                      </p:cBhvr>
                                    </p:animEffect>
                                  </p:childTnLst>
                                </p:cTn>
                              </p:par>
                            </p:childTnLst>
                          </p:cTn>
                        </p:par>
                      </p:childTnLst>
                    </p:cTn>
                  </p:par>
                  <p:par>
                    <p:cTn id="26" fill="hold">
                      <p:stCondLst>
                        <p:cond delay="indefinite"/>
                      </p:stCondLst>
                      <p:childTnLst>
                        <p:par>
                          <p:cTn id="27" fill="hold">
                            <p:stCondLst>
                              <p:cond delay="0"/>
                            </p:stCondLst>
                            <p:childTnLst>
                              <p:par>
                                <p:cTn id="28" presetClass="entr" nodeType="clickEffect" presetID="9" grpId="6" fill="hold">
                                  <p:stCondLst>
                                    <p:cond delay="0"/>
                                  </p:stCondLst>
                                  <p:iterate type="el" backwards="0">
                                    <p:tmAbs val="0"/>
                                  </p:iterate>
                                  <p:childTnLst>
                                    <p:set>
                                      <p:cBhvr>
                                        <p:cTn id="29" fill="hold"/>
                                        <p:tgtEl>
                                          <p:spTgt spid="573"/>
                                        </p:tgtEl>
                                        <p:attrNameLst>
                                          <p:attrName>style.visibility</p:attrName>
                                        </p:attrNameLst>
                                      </p:cBhvr>
                                      <p:to>
                                        <p:strVal val="visible"/>
                                      </p:to>
                                    </p:set>
                                    <p:animEffect filter="dissolve" transition="in">
                                      <p:cBhvr>
                                        <p:cTn id="30" dur="199"/>
                                        <p:tgtEl>
                                          <p:spTgt spid="573"/>
                                        </p:tgtEl>
                                      </p:cBhvr>
                                    </p:animEffect>
                                  </p:childTnLst>
                                </p:cTn>
                              </p:par>
                            </p:childTnLst>
                          </p:cTn>
                        </p:par>
                      </p:childTnLst>
                    </p:cTn>
                  </p:par>
                  <p:par>
                    <p:cTn id="31" fill="hold">
                      <p:stCondLst>
                        <p:cond delay="indefinite"/>
                      </p:stCondLst>
                      <p:childTnLst>
                        <p:par>
                          <p:cTn id="32" fill="hold">
                            <p:stCondLst>
                              <p:cond delay="0"/>
                            </p:stCondLst>
                            <p:childTnLst>
                              <p:par>
                                <p:cTn id="33" presetClass="entr" nodeType="clickEffect" presetID="9" grpId="7" fill="hold">
                                  <p:stCondLst>
                                    <p:cond delay="0"/>
                                  </p:stCondLst>
                                  <p:iterate type="el" backwards="0">
                                    <p:tmAbs val="0"/>
                                  </p:iterate>
                                  <p:childTnLst>
                                    <p:set>
                                      <p:cBhvr>
                                        <p:cTn id="34" fill="hold"/>
                                        <p:tgtEl>
                                          <p:spTgt spid="529"/>
                                        </p:tgtEl>
                                        <p:attrNameLst>
                                          <p:attrName>style.visibility</p:attrName>
                                        </p:attrNameLst>
                                      </p:cBhvr>
                                      <p:to>
                                        <p:strVal val="visible"/>
                                      </p:to>
                                    </p:set>
                                    <p:animEffect filter="dissolve" transition="in">
                                      <p:cBhvr>
                                        <p:cTn id="35" dur="199"/>
                                        <p:tgtEl>
                                          <p:spTgt spid="529"/>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8" fill="hold">
                                  <p:stCondLst>
                                    <p:cond delay="0"/>
                                  </p:stCondLst>
                                  <p:iterate type="el" backwards="0">
                                    <p:tmAbs val="0"/>
                                  </p:iterate>
                                  <p:childTnLst>
                                    <p:set>
                                      <p:cBhvr>
                                        <p:cTn id="39" fill="hold"/>
                                        <p:tgtEl>
                                          <p:spTgt spid="553"/>
                                        </p:tgtEl>
                                        <p:attrNameLst>
                                          <p:attrName>style.visibility</p:attrName>
                                        </p:attrNameLst>
                                      </p:cBhvr>
                                      <p:to>
                                        <p:strVal val="visible"/>
                                      </p:to>
                                    </p:set>
                                    <p:animEffect filter="dissolve" transition="in">
                                      <p:cBhvr>
                                        <p:cTn id="40" dur="199"/>
                                        <p:tgtEl>
                                          <p:spTgt spid="553"/>
                                        </p:tgtEl>
                                      </p:cBhvr>
                                    </p:animEffect>
                                  </p:childTnLst>
                                </p:cTn>
                              </p:par>
                            </p:childTnLst>
                          </p:cTn>
                        </p:par>
                      </p:childTnLst>
                    </p:cTn>
                  </p:par>
                  <p:par>
                    <p:cTn id="41" fill="hold">
                      <p:stCondLst>
                        <p:cond delay="indefinite"/>
                      </p:stCondLst>
                      <p:childTnLst>
                        <p:par>
                          <p:cTn id="42" fill="hold">
                            <p:stCondLst>
                              <p:cond delay="0"/>
                            </p:stCondLst>
                            <p:childTnLst>
                              <p:par>
                                <p:cTn id="43" presetClass="entr" nodeType="clickEffect" presetID="9" grpId="9" fill="hold">
                                  <p:stCondLst>
                                    <p:cond delay="0"/>
                                  </p:stCondLst>
                                  <p:iterate type="el" backwards="0">
                                    <p:tmAbs val="0"/>
                                  </p:iterate>
                                  <p:childTnLst>
                                    <p:set>
                                      <p:cBhvr>
                                        <p:cTn id="44" fill="hold"/>
                                        <p:tgtEl>
                                          <p:spTgt spid="516"/>
                                        </p:tgtEl>
                                        <p:attrNameLst>
                                          <p:attrName>style.visibility</p:attrName>
                                        </p:attrNameLst>
                                      </p:cBhvr>
                                      <p:to>
                                        <p:strVal val="visible"/>
                                      </p:to>
                                    </p:set>
                                    <p:animEffect filter="dissolve" transition="in">
                                      <p:cBhvr>
                                        <p:cTn id="45" dur="199"/>
                                        <p:tgtEl>
                                          <p:spTgt spid="516"/>
                                        </p:tgtEl>
                                      </p:cBhvr>
                                    </p:animEffect>
                                  </p:childTnLst>
                                </p:cTn>
                              </p:par>
                            </p:childTnLst>
                          </p:cTn>
                        </p:par>
                        <p:par>
                          <p:cTn id="46" fill="hold">
                            <p:stCondLst>
                              <p:cond delay="199"/>
                            </p:stCondLst>
                            <p:childTnLst>
                              <p:par>
                                <p:cTn id="47" presetClass="entr" nodeType="afterEffect" presetID="9" grpId="10" fill="hold">
                                  <p:stCondLst>
                                    <p:cond delay="0"/>
                                  </p:stCondLst>
                                  <p:iterate type="el" backwards="0">
                                    <p:tmAbs val="0"/>
                                  </p:iterate>
                                  <p:childTnLst>
                                    <p:set>
                                      <p:cBhvr>
                                        <p:cTn id="48" fill="hold"/>
                                        <p:tgtEl>
                                          <p:spTgt spid="523"/>
                                        </p:tgtEl>
                                        <p:attrNameLst>
                                          <p:attrName>style.visibility</p:attrName>
                                        </p:attrNameLst>
                                      </p:cBhvr>
                                      <p:to>
                                        <p:strVal val="visible"/>
                                      </p:to>
                                    </p:set>
                                    <p:animEffect filter="dissolve" transition="in">
                                      <p:cBhvr>
                                        <p:cTn id="49" dur="199"/>
                                        <p:tgtEl>
                                          <p:spTgt spid="523"/>
                                        </p:tgtEl>
                                      </p:cBhvr>
                                    </p:animEffect>
                                  </p:childTnLst>
                                </p:cTn>
                              </p:par>
                            </p:childTnLst>
                          </p:cTn>
                        </p:par>
                        <p:par>
                          <p:cTn id="50" fill="hold">
                            <p:stCondLst>
                              <p:cond delay="398"/>
                            </p:stCondLst>
                            <p:childTnLst>
                              <p:par>
                                <p:cTn id="51" presetClass="entr" nodeType="afterEffect" presetID="9" grpId="11" fill="hold">
                                  <p:stCondLst>
                                    <p:cond delay="0"/>
                                  </p:stCondLst>
                                  <p:iterate type="el" backwards="0">
                                    <p:tmAbs val="0"/>
                                  </p:iterate>
                                  <p:childTnLst>
                                    <p:set>
                                      <p:cBhvr>
                                        <p:cTn id="52" fill="hold"/>
                                        <p:tgtEl>
                                          <p:spTgt spid="564"/>
                                        </p:tgtEl>
                                        <p:attrNameLst>
                                          <p:attrName>style.visibility</p:attrName>
                                        </p:attrNameLst>
                                      </p:cBhvr>
                                      <p:to>
                                        <p:strVal val="visible"/>
                                      </p:to>
                                    </p:set>
                                    <p:animEffect filter="dissolve" transition="in">
                                      <p:cBhvr>
                                        <p:cTn id="53" dur="199"/>
                                        <p:tgtEl>
                                          <p:spTgt spid="564"/>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564" grpId="11"/>
      <p:bldP build="whole" bldLvl="1" animBg="1" rev="0" advAuto="0" spid="545" grpId="3"/>
      <p:bldP build="whole" bldLvl="1" animBg="1" rev="0" advAuto="0" spid="566" grpId="1"/>
      <p:bldP build="whole" bldLvl="1" animBg="1" rev="0" advAuto="0" spid="573" grpId="6"/>
      <p:bldP build="whole" bldLvl="1" animBg="1" rev="0" advAuto="0" spid="554" grpId="5"/>
      <p:bldP build="whole" bldLvl="1" animBg="1" rev="0" advAuto="0" spid="567" grpId="2"/>
      <p:bldP build="whole" bldLvl="1" animBg="1" rev="0" advAuto="0" spid="529" grpId="7"/>
      <p:bldP build="whole" bldLvl="1" animBg="1" rev="0" advAuto="0" spid="516" grpId="9"/>
      <p:bldP build="whole" bldLvl="1" animBg="1" rev="0" advAuto="0" spid="523" grpId="10"/>
      <p:bldP build="whole" bldLvl="1" animBg="1" rev="0" advAuto="0" spid="559" grpId="4"/>
      <p:bldP build="whole" bldLvl="1" animBg="1" rev="0" advAuto="0" spid="553" grpId="8"/>
    </p:bldLst>
  </p:timing>
</p:sld>
</file>

<file path=ppt/slides/slide1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pic>
        <p:nvPicPr>
          <p:cNvPr id="577" name="network2.png" descr="network2.png"/>
          <p:cNvPicPr>
            <a:picLocks noChangeAspect="1"/>
          </p:cNvPicPr>
          <p:nvPr/>
        </p:nvPicPr>
        <p:blipFill>
          <a:blip r:embed="rId3">
            <a:extLst/>
          </a:blip>
          <a:stretch>
            <a:fillRect/>
          </a:stretch>
        </p:blipFill>
        <p:spPr>
          <a:xfrm>
            <a:off x="194389" y="287267"/>
            <a:ext cx="12616022" cy="4881891"/>
          </a:xfrm>
          <a:prstGeom prst="rect">
            <a:avLst/>
          </a:prstGeom>
          <a:ln w="12700">
            <a:miter lim="400000"/>
          </a:ln>
        </p:spPr>
      </p:pic>
      <p:sp>
        <p:nvSpPr>
          <p:cNvPr id="578" name="32.24.1.5"/>
          <p:cNvSpPr txBox="1"/>
          <p:nvPr/>
        </p:nvSpPr>
        <p:spPr>
          <a:xfrm>
            <a:off x="378070" y="3975356"/>
            <a:ext cx="2147927"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32.24.1.5</a:t>
            </a:r>
          </a:p>
        </p:txBody>
      </p:sp>
      <p:sp>
        <p:nvSpPr>
          <p:cNvPr id="579" name="145.12.1.35"/>
          <p:cNvSpPr txBox="1"/>
          <p:nvPr/>
        </p:nvSpPr>
        <p:spPr>
          <a:xfrm>
            <a:off x="10331435" y="2971800"/>
            <a:ext cx="2656333" cy="11938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145.12.1.35</a:t>
            </a:r>
          </a:p>
        </p:txBody>
      </p:sp>
      <p:grpSp>
        <p:nvGrpSpPr>
          <p:cNvPr id="597" name="Group"/>
          <p:cNvGrpSpPr/>
          <p:nvPr/>
        </p:nvGrpSpPr>
        <p:grpSpPr>
          <a:xfrm>
            <a:off x="62345" y="8643195"/>
            <a:ext cx="12684167" cy="1014524"/>
            <a:chOff x="0" y="0"/>
            <a:chExt cx="12684166" cy="1014522"/>
          </a:xfrm>
        </p:grpSpPr>
        <p:sp>
          <p:nvSpPr>
            <p:cNvPr id="580" name="Rectangle"/>
            <p:cNvSpPr/>
            <p:nvPr/>
          </p:nvSpPr>
          <p:spPr>
            <a:xfrm>
              <a:off x="9202" y="366632"/>
              <a:ext cx="1480601" cy="625617"/>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581" name="Rectangle"/>
            <p:cNvSpPr/>
            <p:nvPr/>
          </p:nvSpPr>
          <p:spPr>
            <a:xfrm>
              <a:off x="8739060" y="344358"/>
              <a:ext cx="2831357" cy="670165"/>
            </a:xfrm>
            <a:prstGeom prst="rect">
              <a:avLst/>
            </a:prstGeom>
            <a:blipFill rotWithShape="1">
              <a:blip r:embed="rId4"/>
              <a:srcRect l="0" t="0" r="0" b="0"/>
              <a:tile tx="0" ty="0" sx="100000" sy="100000" flip="none" algn="tl"/>
            </a:blip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582" name="Rectangle"/>
            <p:cNvSpPr/>
            <p:nvPr/>
          </p:nvSpPr>
          <p:spPr>
            <a:xfrm>
              <a:off x="1495102" y="363506"/>
              <a:ext cx="1480601" cy="638317"/>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583" name="Rectangle"/>
            <p:cNvSpPr/>
            <p:nvPr/>
          </p:nvSpPr>
          <p:spPr>
            <a:xfrm>
              <a:off x="11583134" y="350806"/>
              <a:ext cx="1101033" cy="651017"/>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584" name="CRC"/>
            <p:cNvSpPr txBox="1"/>
            <p:nvPr/>
          </p:nvSpPr>
          <p:spPr>
            <a:xfrm>
              <a:off x="11748234" y="432183"/>
              <a:ext cx="770833" cy="488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CRC</a:t>
              </a:r>
            </a:p>
          </p:txBody>
        </p:sp>
        <p:sp>
          <p:nvSpPr>
            <p:cNvPr id="585" name="SRC MAC"/>
            <p:cNvSpPr txBox="1"/>
            <p:nvPr/>
          </p:nvSpPr>
          <p:spPr>
            <a:xfrm>
              <a:off x="1498600" y="454064"/>
              <a:ext cx="14736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SRC MAC</a:t>
              </a:r>
            </a:p>
          </p:txBody>
        </p:sp>
        <p:sp>
          <p:nvSpPr>
            <p:cNvPr id="586" name="DST MAC"/>
            <p:cNvSpPr txBox="1"/>
            <p:nvPr/>
          </p:nvSpPr>
          <p:spPr>
            <a:xfrm>
              <a:off x="0" y="441364"/>
              <a:ext cx="14736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DST MAC</a:t>
              </a:r>
            </a:p>
          </p:txBody>
        </p:sp>
        <p:sp>
          <p:nvSpPr>
            <p:cNvPr id="587" name="Rectangle"/>
            <p:cNvSpPr/>
            <p:nvPr/>
          </p:nvSpPr>
          <p:spPr>
            <a:xfrm>
              <a:off x="4206905" y="362918"/>
              <a:ext cx="1320781" cy="638317"/>
            </a:xfrm>
            <a:prstGeom prst="rect">
              <a:avLst/>
            </a:prstGeom>
            <a:noFill/>
            <a:ln w="254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588" name="SRC IP"/>
            <p:cNvSpPr txBox="1"/>
            <p:nvPr/>
          </p:nvSpPr>
          <p:spPr>
            <a:xfrm>
              <a:off x="4239209" y="423584"/>
              <a:ext cx="1240486"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1">
                      <a:hueOff val="47394"/>
                      <a:satOff val="-25753"/>
                      <a:lumOff val="-7544"/>
                    </a:schemeClr>
                  </a:solidFill>
                </a:defRPr>
              </a:lvl1pPr>
            </a:lstStyle>
            <a:p>
              <a:pPr/>
              <a:r>
                <a:t>SRC IP</a:t>
              </a:r>
            </a:p>
          </p:txBody>
        </p:sp>
        <p:sp>
          <p:nvSpPr>
            <p:cNvPr id="589" name="Rectangle"/>
            <p:cNvSpPr/>
            <p:nvPr/>
          </p:nvSpPr>
          <p:spPr>
            <a:xfrm>
              <a:off x="2979774" y="359842"/>
              <a:ext cx="1227838" cy="638318"/>
            </a:xfrm>
            <a:prstGeom prst="rect">
              <a:avLst/>
            </a:prstGeom>
            <a:noFill/>
            <a:ln w="254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590" name="DST IP"/>
            <p:cNvSpPr txBox="1"/>
            <p:nvPr/>
          </p:nvSpPr>
          <p:spPr>
            <a:xfrm>
              <a:off x="2970428" y="412301"/>
              <a:ext cx="1201014"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1">
                      <a:hueOff val="47394"/>
                      <a:satOff val="-25753"/>
                      <a:lumOff val="-7544"/>
                    </a:schemeClr>
                  </a:solidFill>
                </a:defRPr>
              </a:lvl1pPr>
            </a:lstStyle>
            <a:p>
              <a:pPr/>
              <a:r>
                <a:t>DST IP</a:t>
              </a:r>
            </a:p>
          </p:txBody>
        </p:sp>
        <p:sp>
          <p:nvSpPr>
            <p:cNvPr id="591" name="Rectangle"/>
            <p:cNvSpPr/>
            <p:nvPr/>
          </p:nvSpPr>
          <p:spPr>
            <a:xfrm>
              <a:off x="7064404" y="363506"/>
              <a:ext cx="1661937" cy="638317"/>
            </a:xfrm>
            <a:prstGeom prst="rect">
              <a:avLst/>
            </a:prstGeom>
            <a:noFill/>
            <a:ln w="25400" cap="flat">
              <a:solidFill>
                <a:schemeClr val="accent3"/>
              </a:solidFill>
              <a:prstDash val="solid"/>
              <a:miter lim="400000"/>
            </a:ln>
            <a:effectLst/>
          </p:spPr>
          <p:txBody>
            <a:bodyPr wrap="square" lIns="50800" tIns="50800" rIns="50800" bIns="50800" numCol="1" anchor="ctr">
              <a:noAutofit/>
            </a:bodyPr>
            <a:lstStyle/>
            <a:p>
              <a:pPr>
                <a:defRPr sz="2400"/>
              </a:pPr>
            </a:p>
          </p:txBody>
        </p:sp>
        <p:sp>
          <p:nvSpPr>
            <p:cNvPr id="592" name="Rectangle"/>
            <p:cNvSpPr/>
            <p:nvPr/>
          </p:nvSpPr>
          <p:spPr>
            <a:xfrm>
              <a:off x="5535307" y="363506"/>
              <a:ext cx="1537615" cy="638317"/>
            </a:xfrm>
            <a:prstGeom prst="rect">
              <a:avLst/>
            </a:prstGeom>
            <a:noFill/>
            <a:ln w="25400" cap="flat">
              <a:solidFill>
                <a:schemeClr val="accent3"/>
              </a:solidFill>
              <a:prstDash val="solid"/>
              <a:miter lim="400000"/>
            </a:ln>
            <a:effectLst/>
          </p:spPr>
          <p:txBody>
            <a:bodyPr wrap="square" lIns="50800" tIns="50800" rIns="50800" bIns="50800" numCol="1" anchor="ctr">
              <a:noAutofit/>
            </a:bodyPr>
            <a:lstStyle/>
            <a:p>
              <a:pPr>
                <a:defRPr sz="2400"/>
              </a:pPr>
            </a:p>
          </p:txBody>
        </p:sp>
        <p:sp>
          <p:nvSpPr>
            <p:cNvPr id="593" name="80"/>
            <p:cNvSpPr txBox="1"/>
            <p:nvPr/>
          </p:nvSpPr>
          <p:spPr>
            <a:xfrm>
              <a:off x="7640509" y="437846"/>
              <a:ext cx="509728"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80</a:t>
              </a:r>
            </a:p>
          </p:txBody>
        </p:sp>
        <p:sp>
          <p:nvSpPr>
            <p:cNvPr id="594" name="1695"/>
            <p:cNvSpPr txBox="1"/>
            <p:nvPr/>
          </p:nvSpPr>
          <p:spPr>
            <a:xfrm>
              <a:off x="5837836" y="422314"/>
              <a:ext cx="905155"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1695</a:t>
              </a:r>
            </a:p>
          </p:txBody>
        </p:sp>
        <p:sp>
          <p:nvSpPr>
            <p:cNvPr id="595" name="Rectangle"/>
            <p:cNvSpPr/>
            <p:nvPr/>
          </p:nvSpPr>
          <p:spPr>
            <a:xfrm>
              <a:off x="8744763" y="360282"/>
              <a:ext cx="224103" cy="638318"/>
            </a:xfrm>
            <a:prstGeom prst="rect">
              <a:avLst/>
            </a:prstGeom>
            <a:solidFill>
              <a:schemeClr val="accent6"/>
            </a:solid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596" name="Arrow"/>
            <p:cNvSpPr/>
            <p:nvPr/>
          </p:nvSpPr>
          <p:spPr>
            <a:xfrm>
              <a:off x="10970638" y="0"/>
              <a:ext cx="1253237" cy="663717"/>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6129" y="14256"/>
                  </a:moveTo>
                  <a:lnTo>
                    <a:pt x="6129" y="21600"/>
                  </a:lnTo>
                  <a:lnTo>
                    <a:pt x="0" y="10800"/>
                  </a:lnTo>
                  <a:lnTo>
                    <a:pt x="6129" y="0"/>
                  </a:lnTo>
                  <a:lnTo>
                    <a:pt x="6129" y="7344"/>
                  </a:lnTo>
                  <a:lnTo>
                    <a:pt x="21600" y="7344"/>
                  </a:lnTo>
                  <a:lnTo>
                    <a:pt x="21600" y="14256"/>
                  </a:lnTo>
                  <a:close/>
                </a:path>
              </a:pathLst>
            </a:custGeom>
            <a:blipFill rotWithShape="1">
              <a:blip r:embed="rId5"/>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grpSp>
        <p:nvGrpSpPr>
          <p:cNvPr id="603" name="Group"/>
          <p:cNvGrpSpPr/>
          <p:nvPr/>
        </p:nvGrpSpPr>
        <p:grpSpPr>
          <a:xfrm>
            <a:off x="5621484" y="4618042"/>
            <a:ext cx="3140210" cy="1163644"/>
            <a:chOff x="0" y="0"/>
            <a:chExt cx="3140209" cy="1163642"/>
          </a:xfrm>
        </p:grpSpPr>
        <p:grpSp>
          <p:nvGrpSpPr>
            <p:cNvPr id="600" name="Group"/>
            <p:cNvGrpSpPr/>
            <p:nvPr/>
          </p:nvGrpSpPr>
          <p:grpSpPr>
            <a:xfrm>
              <a:off x="0" y="0"/>
              <a:ext cx="3140210" cy="533401"/>
              <a:chOff x="0" y="0"/>
              <a:chExt cx="3140209" cy="533400"/>
            </a:xfrm>
          </p:grpSpPr>
          <p:sp>
            <p:nvSpPr>
              <p:cNvPr id="598" name="DST Port"/>
              <p:cNvSpPr txBox="1"/>
              <p:nvPr/>
            </p:nvSpPr>
            <p:spPr>
              <a:xfrm>
                <a:off x="0" y="0"/>
                <a:ext cx="1523543"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DST Port</a:t>
                </a:r>
              </a:p>
            </p:txBody>
          </p:sp>
          <p:sp>
            <p:nvSpPr>
              <p:cNvPr id="599" name="SRC Port"/>
              <p:cNvSpPr txBox="1"/>
              <p:nvPr/>
            </p:nvSpPr>
            <p:spPr>
              <a:xfrm>
                <a:off x="1577195" y="0"/>
                <a:ext cx="1563015"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SRC Port</a:t>
                </a:r>
              </a:p>
            </p:txBody>
          </p:sp>
        </p:grpSp>
        <p:sp>
          <p:nvSpPr>
            <p:cNvPr id="601" name="80"/>
            <p:cNvSpPr txBox="1"/>
            <p:nvPr/>
          </p:nvSpPr>
          <p:spPr>
            <a:xfrm>
              <a:off x="502574" y="630242"/>
              <a:ext cx="509728"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80</a:t>
              </a:r>
            </a:p>
          </p:txBody>
        </p:sp>
        <p:sp>
          <p:nvSpPr>
            <p:cNvPr id="602" name="1695"/>
            <p:cNvSpPr txBox="1"/>
            <p:nvPr/>
          </p:nvSpPr>
          <p:spPr>
            <a:xfrm>
              <a:off x="1829925" y="630242"/>
              <a:ext cx="905155"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1695</a:t>
              </a:r>
            </a:p>
          </p:txBody>
        </p:sp>
      </p:grpSp>
      <p:grpSp>
        <p:nvGrpSpPr>
          <p:cNvPr id="621" name="Group"/>
          <p:cNvGrpSpPr/>
          <p:nvPr/>
        </p:nvGrpSpPr>
        <p:grpSpPr>
          <a:xfrm>
            <a:off x="104915" y="4808889"/>
            <a:ext cx="12684167" cy="1041179"/>
            <a:chOff x="0" y="0"/>
            <a:chExt cx="12684166" cy="1041178"/>
          </a:xfrm>
        </p:grpSpPr>
        <p:grpSp>
          <p:nvGrpSpPr>
            <p:cNvPr id="619" name="Group"/>
            <p:cNvGrpSpPr/>
            <p:nvPr/>
          </p:nvGrpSpPr>
          <p:grpSpPr>
            <a:xfrm>
              <a:off x="0" y="371013"/>
              <a:ext cx="12684167" cy="670166"/>
              <a:chOff x="0" y="0"/>
              <a:chExt cx="12684166" cy="670164"/>
            </a:xfrm>
          </p:grpSpPr>
          <p:sp>
            <p:nvSpPr>
              <p:cNvPr id="604" name="Rectangle"/>
              <p:cNvSpPr/>
              <p:nvPr/>
            </p:nvSpPr>
            <p:spPr>
              <a:xfrm>
                <a:off x="9202" y="22273"/>
                <a:ext cx="1480601" cy="635292"/>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605" name="Rectangle"/>
              <p:cNvSpPr/>
              <p:nvPr/>
            </p:nvSpPr>
            <p:spPr>
              <a:xfrm>
                <a:off x="8739059" y="0"/>
                <a:ext cx="2831358" cy="670165"/>
              </a:xfrm>
              <a:prstGeom prst="rect">
                <a:avLst/>
              </a:prstGeom>
              <a:blipFill rotWithShape="1">
                <a:blip r:embed="rId4"/>
                <a:srcRect l="0" t="0" r="0" b="0"/>
                <a:tile tx="0" ty="0" sx="100000" sy="100000" flip="none" algn="tl"/>
              </a:blip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606" name="Rectangle"/>
              <p:cNvSpPr/>
              <p:nvPr/>
            </p:nvSpPr>
            <p:spPr>
              <a:xfrm>
                <a:off x="1495102" y="19147"/>
                <a:ext cx="1480601" cy="638317"/>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607" name="Rectangle"/>
              <p:cNvSpPr/>
              <p:nvPr/>
            </p:nvSpPr>
            <p:spPr>
              <a:xfrm>
                <a:off x="11583134" y="6447"/>
                <a:ext cx="1101033" cy="651017"/>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608" name="CRC"/>
              <p:cNvSpPr txBox="1"/>
              <p:nvPr/>
            </p:nvSpPr>
            <p:spPr>
              <a:xfrm>
                <a:off x="11748234" y="87824"/>
                <a:ext cx="770833" cy="488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CRC</a:t>
                </a:r>
              </a:p>
            </p:txBody>
          </p:sp>
          <p:sp>
            <p:nvSpPr>
              <p:cNvPr id="609" name="SRC MAC"/>
              <p:cNvSpPr txBox="1"/>
              <p:nvPr/>
            </p:nvSpPr>
            <p:spPr>
              <a:xfrm>
                <a:off x="1498600" y="109706"/>
                <a:ext cx="14736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SRC MAC</a:t>
                </a:r>
              </a:p>
            </p:txBody>
          </p:sp>
          <p:sp>
            <p:nvSpPr>
              <p:cNvPr id="610" name="DST MAC"/>
              <p:cNvSpPr txBox="1"/>
              <p:nvPr/>
            </p:nvSpPr>
            <p:spPr>
              <a:xfrm>
                <a:off x="0" y="97006"/>
                <a:ext cx="14736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DST MAC</a:t>
                </a:r>
              </a:p>
            </p:txBody>
          </p:sp>
          <p:sp>
            <p:nvSpPr>
              <p:cNvPr id="611" name="Rectangle"/>
              <p:cNvSpPr/>
              <p:nvPr/>
            </p:nvSpPr>
            <p:spPr>
              <a:xfrm>
                <a:off x="4206905" y="18559"/>
                <a:ext cx="1320781" cy="638318"/>
              </a:xfrm>
              <a:prstGeom prst="rect">
                <a:avLst/>
              </a:prstGeom>
              <a:noFill/>
              <a:ln w="254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612" name="SRC IP"/>
              <p:cNvSpPr txBox="1"/>
              <p:nvPr/>
            </p:nvSpPr>
            <p:spPr>
              <a:xfrm>
                <a:off x="4239209" y="53825"/>
                <a:ext cx="1240486"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1">
                        <a:hueOff val="47394"/>
                        <a:satOff val="-25753"/>
                        <a:lumOff val="-7544"/>
                      </a:schemeClr>
                    </a:solidFill>
                  </a:defRPr>
                </a:lvl1pPr>
              </a:lstStyle>
              <a:p>
                <a:pPr/>
                <a:r>
                  <a:t>SRC IP</a:t>
                </a:r>
              </a:p>
            </p:txBody>
          </p:sp>
          <p:sp>
            <p:nvSpPr>
              <p:cNvPr id="613" name="Rectangle"/>
              <p:cNvSpPr/>
              <p:nvPr/>
            </p:nvSpPr>
            <p:spPr>
              <a:xfrm>
                <a:off x="2979774" y="15483"/>
                <a:ext cx="1227838" cy="642832"/>
              </a:xfrm>
              <a:prstGeom prst="rect">
                <a:avLst/>
              </a:prstGeom>
              <a:noFill/>
              <a:ln w="254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614" name="DST IP"/>
              <p:cNvSpPr txBox="1"/>
              <p:nvPr/>
            </p:nvSpPr>
            <p:spPr>
              <a:xfrm>
                <a:off x="2970428" y="80642"/>
                <a:ext cx="1201014"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1">
                        <a:hueOff val="47394"/>
                        <a:satOff val="-25753"/>
                        <a:lumOff val="-7544"/>
                      </a:schemeClr>
                    </a:solidFill>
                  </a:defRPr>
                </a:lvl1pPr>
              </a:lstStyle>
              <a:p>
                <a:pPr/>
                <a:r>
                  <a:t>DST IP</a:t>
                </a:r>
              </a:p>
            </p:txBody>
          </p:sp>
          <p:sp>
            <p:nvSpPr>
              <p:cNvPr id="615" name="Rectangle"/>
              <p:cNvSpPr/>
              <p:nvPr/>
            </p:nvSpPr>
            <p:spPr>
              <a:xfrm>
                <a:off x="7064405" y="19147"/>
                <a:ext cx="1661936" cy="638317"/>
              </a:xfrm>
              <a:prstGeom prst="rect">
                <a:avLst/>
              </a:prstGeom>
              <a:noFill/>
              <a:ln w="25400" cap="flat">
                <a:solidFill>
                  <a:schemeClr val="accent3"/>
                </a:solidFill>
                <a:prstDash val="solid"/>
                <a:miter lim="400000"/>
              </a:ln>
              <a:effectLst/>
            </p:spPr>
            <p:txBody>
              <a:bodyPr wrap="square" lIns="50800" tIns="50800" rIns="50800" bIns="50800" numCol="1" anchor="ctr">
                <a:noAutofit/>
              </a:bodyPr>
              <a:lstStyle/>
              <a:p>
                <a:pPr>
                  <a:defRPr sz="2400"/>
                </a:pPr>
              </a:p>
            </p:txBody>
          </p:sp>
          <p:sp>
            <p:nvSpPr>
              <p:cNvPr id="616" name="Rectangle"/>
              <p:cNvSpPr/>
              <p:nvPr/>
            </p:nvSpPr>
            <p:spPr>
              <a:xfrm>
                <a:off x="5535307" y="19147"/>
                <a:ext cx="1537615" cy="638317"/>
              </a:xfrm>
              <a:prstGeom prst="rect">
                <a:avLst/>
              </a:prstGeom>
              <a:noFill/>
              <a:ln w="25400" cap="flat">
                <a:solidFill>
                  <a:schemeClr val="accent3"/>
                </a:solidFill>
                <a:prstDash val="solid"/>
                <a:miter lim="400000"/>
              </a:ln>
              <a:effectLst/>
            </p:spPr>
            <p:txBody>
              <a:bodyPr wrap="square" lIns="50800" tIns="50800" rIns="50800" bIns="50800" numCol="1" anchor="ctr">
                <a:noAutofit/>
              </a:bodyPr>
              <a:lstStyle/>
              <a:p>
                <a:pPr>
                  <a:defRPr sz="2400"/>
                </a:pPr>
              </a:p>
            </p:txBody>
          </p:sp>
          <p:sp>
            <p:nvSpPr>
              <p:cNvPr id="617" name="Rectangle"/>
              <p:cNvSpPr/>
              <p:nvPr/>
            </p:nvSpPr>
            <p:spPr>
              <a:xfrm>
                <a:off x="8744763" y="15923"/>
                <a:ext cx="224103" cy="638318"/>
              </a:xfrm>
              <a:prstGeom prst="rect">
                <a:avLst/>
              </a:prstGeom>
              <a:solidFill>
                <a:schemeClr val="accent6"/>
              </a:solid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618" name="Rectangle"/>
              <p:cNvSpPr/>
              <p:nvPr/>
            </p:nvSpPr>
            <p:spPr>
              <a:xfrm>
                <a:off x="8986063" y="15923"/>
                <a:ext cx="224103" cy="638318"/>
              </a:xfrm>
              <a:prstGeom prst="rect">
                <a:avLst/>
              </a:prstGeom>
              <a:solidFill>
                <a:schemeClr val="accent6"/>
              </a:solid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grpSp>
        <p:sp>
          <p:nvSpPr>
            <p:cNvPr id="620" name="Arrow"/>
            <p:cNvSpPr/>
            <p:nvPr/>
          </p:nvSpPr>
          <p:spPr>
            <a:xfrm>
              <a:off x="10628007" y="0"/>
              <a:ext cx="1299871" cy="663717"/>
            </a:xfrm>
            <a:prstGeom prst="rightArrow">
              <a:avLst>
                <a:gd name="adj1" fmla="val 32000"/>
                <a:gd name="adj2" fmla="val 53577"/>
              </a:avLst>
            </a:prstGeom>
            <a:blipFill rotWithShape="1">
              <a:blip r:embed="rId5"/>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grpSp>
        <p:nvGrpSpPr>
          <p:cNvPr id="629" name="Group"/>
          <p:cNvGrpSpPr/>
          <p:nvPr/>
        </p:nvGrpSpPr>
        <p:grpSpPr>
          <a:xfrm>
            <a:off x="6801304" y="5815196"/>
            <a:ext cx="4726911" cy="1439682"/>
            <a:chOff x="0" y="-217788"/>
            <a:chExt cx="4726910" cy="1439681"/>
          </a:xfrm>
        </p:grpSpPr>
        <p:sp>
          <p:nvSpPr>
            <p:cNvPr id="622" name="Rectangle"/>
            <p:cNvSpPr/>
            <p:nvPr/>
          </p:nvSpPr>
          <p:spPr>
            <a:xfrm>
              <a:off x="11552" y="583576"/>
              <a:ext cx="3214015" cy="638318"/>
            </a:xfrm>
            <a:prstGeom prst="rect">
              <a:avLst/>
            </a:prstGeom>
            <a:no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623" name="Sequence Number"/>
            <p:cNvSpPr txBox="1"/>
            <p:nvPr/>
          </p:nvSpPr>
          <p:spPr>
            <a:xfrm>
              <a:off x="59532" y="605458"/>
              <a:ext cx="3118054"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6"/>
                  </a:solidFill>
                </a:defRPr>
              </a:lvl1pPr>
            </a:lstStyle>
            <a:p>
              <a:pPr/>
              <a:r>
                <a:t>Sequence Number</a:t>
              </a:r>
            </a:p>
          </p:txBody>
        </p:sp>
        <p:sp>
          <p:nvSpPr>
            <p:cNvPr id="624" name="Line"/>
            <p:cNvSpPr/>
            <p:nvPr/>
          </p:nvSpPr>
          <p:spPr>
            <a:xfrm flipV="1">
              <a:off x="0" y="-207584"/>
              <a:ext cx="2056395" cy="790828"/>
            </a:xfrm>
            <a:prstGeom prst="line">
              <a:avLst/>
            </a:prstGeom>
            <a:no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625" name="Rectangle"/>
            <p:cNvSpPr/>
            <p:nvPr/>
          </p:nvSpPr>
          <p:spPr>
            <a:xfrm>
              <a:off x="3247539" y="577711"/>
              <a:ext cx="1466575" cy="638317"/>
            </a:xfrm>
            <a:prstGeom prst="rect">
              <a:avLst/>
            </a:prstGeom>
            <a:no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626" name="Ack"/>
            <p:cNvSpPr txBox="1"/>
            <p:nvPr/>
          </p:nvSpPr>
          <p:spPr>
            <a:xfrm>
              <a:off x="3602047" y="624992"/>
              <a:ext cx="7270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6"/>
                  </a:solidFill>
                </a:defRPr>
              </a:lvl1pPr>
            </a:lstStyle>
            <a:p>
              <a:pPr/>
              <a:r>
                <a:t>Ack</a:t>
              </a:r>
            </a:p>
          </p:txBody>
        </p:sp>
        <p:sp>
          <p:nvSpPr>
            <p:cNvPr id="627" name="Line"/>
            <p:cNvSpPr/>
            <p:nvPr/>
          </p:nvSpPr>
          <p:spPr>
            <a:xfrm flipH="1" flipV="1">
              <a:off x="2215947" y="-217789"/>
              <a:ext cx="1020041" cy="807868"/>
            </a:xfrm>
            <a:prstGeom prst="line">
              <a:avLst/>
            </a:prstGeom>
            <a:no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628" name="Line"/>
            <p:cNvSpPr/>
            <p:nvPr/>
          </p:nvSpPr>
          <p:spPr>
            <a:xfrm flipH="1" flipV="1">
              <a:off x="2463037" y="-196280"/>
              <a:ext cx="2263874" cy="774731"/>
            </a:xfrm>
            <a:prstGeom prst="line">
              <a:avLst/>
            </a:prstGeom>
            <a:no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grpSp>
      <p:grpSp>
        <p:nvGrpSpPr>
          <p:cNvPr id="635" name="Group"/>
          <p:cNvGrpSpPr/>
          <p:nvPr/>
        </p:nvGrpSpPr>
        <p:grpSpPr>
          <a:xfrm>
            <a:off x="5625181" y="5739524"/>
            <a:ext cx="6058010" cy="3028743"/>
            <a:chOff x="-34786" y="0"/>
            <a:chExt cx="6058009" cy="3028741"/>
          </a:xfrm>
        </p:grpSpPr>
        <p:sp>
          <p:nvSpPr>
            <p:cNvPr id="630" name="Line"/>
            <p:cNvSpPr/>
            <p:nvPr/>
          </p:nvSpPr>
          <p:spPr>
            <a:xfrm>
              <a:off x="-34786" y="2012741"/>
              <a:ext cx="6058010"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631" name="Rectangle"/>
            <p:cNvSpPr/>
            <p:nvPr/>
          </p:nvSpPr>
          <p:spPr>
            <a:xfrm>
              <a:off x="9322" y="1688811"/>
              <a:ext cx="6000954" cy="292101"/>
            </a:xfrm>
            <a:prstGeom prst="rect">
              <a:avLst/>
            </a:prstGeom>
            <a:solidFill>
              <a:schemeClr val="accent3"/>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632" name="TCP/UDP segment"/>
            <p:cNvSpPr txBox="1"/>
            <p:nvPr/>
          </p:nvSpPr>
          <p:spPr>
            <a:xfrm>
              <a:off x="1166060" y="2038141"/>
              <a:ext cx="3306726"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900"/>
              </a:lvl1pPr>
            </a:lstStyle>
            <a:p>
              <a:pPr/>
              <a:r>
                <a:t>TCP/UDP segment</a:t>
              </a:r>
            </a:p>
          </p:txBody>
        </p:sp>
        <p:sp>
          <p:nvSpPr>
            <p:cNvPr id="633" name="Line"/>
            <p:cNvSpPr/>
            <p:nvPr/>
          </p:nvSpPr>
          <p:spPr>
            <a:xfrm flipV="1">
              <a:off x="6012334" y="0"/>
              <a:ext cx="1" cy="201707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634" name="Line"/>
            <p:cNvSpPr/>
            <p:nvPr/>
          </p:nvSpPr>
          <p:spPr>
            <a:xfrm flipV="1">
              <a:off x="-25401" y="10943"/>
              <a:ext cx="2" cy="1995188"/>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sp>
        <p:nvSpPr>
          <p:cNvPr id="636" name="TCP / UDP Portok"/>
          <p:cNvSpPr txBox="1"/>
          <p:nvPr/>
        </p:nvSpPr>
        <p:spPr>
          <a:xfrm>
            <a:off x="4535413" y="321433"/>
            <a:ext cx="393397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a:latin typeface="Helvetica"/>
                <a:ea typeface="Helvetica"/>
                <a:cs typeface="Helvetica"/>
                <a:sym typeface="Helvetica"/>
              </a:defRPr>
            </a:lvl1pPr>
          </a:lstStyle>
          <a:p>
            <a:pPr/>
            <a:r>
              <a:t>TCP / UDP Portok</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21"/>
                                        </p:tgtEl>
                                        <p:attrNameLst>
                                          <p:attrName>style.visibility</p:attrName>
                                        </p:attrNameLst>
                                      </p:cBhvr>
                                      <p:to>
                                        <p:strVal val="visible"/>
                                      </p:to>
                                    </p:set>
                                    <p:animEffect filter="dissolve" transition="in">
                                      <p:cBhvr>
                                        <p:cTn id="7" dur="199"/>
                                        <p:tgtEl>
                                          <p:spTgt spid="621"/>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603"/>
                                        </p:tgtEl>
                                        <p:attrNameLst>
                                          <p:attrName>style.visibility</p:attrName>
                                        </p:attrNameLst>
                                      </p:cBhvr>
                                      <p:to>
                                        <p:strVal val="visible"/>
                                      </p:to>
                                    </p:set>
                                    <p:animEffect filter="dissolve" transition="in">
                                      <p:cBhvr>
                                        <p:cTn id="12" dur="199"/>
                                        <p:tgtEl>
                                          <p:spTgt spid="603"/>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635"/>
                                        </p:tgtEl>
                                        <p:attrNameLst>
                                          <p:attrName>style.visibility</p:attrName>
                                        </p:attrNameLst>
                                      </p:cBhvr>
                                      <p:to>
                                        <p:strVal val="visible"/>
                                      </p:to>
                                    </p:set>
                                    <p:animEffect filter="dissolve" transition="in">
                                      <p:cBhvr>
                                        <p:cTn id="17" dur="199"/>
                                        <p:tgtEl>
                                          <p:spTgt spid="635"/>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629"/>
                                        </p:tgtEl>
                                        <p:attrNameLst>
                                          <p:attrName>style.visibility</p:attrName>
                                        </p:attrNameLst>
                                      </p:cBhvr>
                                      <p:to>
                                        <p:strVal val="visible"/>
                                      </p:to>
                                    </p:set>
                                    <p:animEffect filter="dissolve" transition="in">
                                      <p:cBhvr>
                                        <p:cTn id="22" dur="199"/>
                                        <p:tgtEl>
                                          <p:spTgt spid="629"/>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597"/>
                                        </p:tgtEl>
                                        <p:attrNameLst>
                                          <p:attrName>style.visibility</p:attrName>
                                        </p:attrNameLst>
                                      </p:cBhvr>
                                      <p:to>
                                        <p:strVal val="visible"/>
                                      </p:to>
                                    </p:set>
                                    <p:animEffect filter="dissolve" transition="in">
                                      <p:cBhvr>
                                        <p:cTn id="27" dur="199"/>
                                        <p:tgtEl>
                                          <p:spTgt spid="59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29" grpId="4"/>
      <p:bldP build="whole" bldLvl="1" animBg="1" rev="0" advAuto="0" spid="603" grpId="2"/>
      <p:bldP build="whole" bldLvl="1" animBg="1" rev="0" advAuto="0" spid="621" grpId="1"/>
      <p:bldP build="whole" bldLvl="1" animBg="1" rev="0" advAuto="0" spid="635" grpId="3"/>
      <p:bldP build="whole" bldLvl="1" animBg="1" rev="0" advAuto="0" spid="597" grpId="5"/>
    </p:bldLst>
  </p:timing>
</p:sld>
</file>

<file path=ppt/slides/slide1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40" name="MTU"/>
          <p:cNvSpPr txBox="1"/>
          <p:nvPr/>
        </p:nvSpPr>
        <p:spPr>
          <a:xfrm>
            <a:off x="4643966" y="300566"/>
            <a:ext cx="3869268" cy="114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96570">
              <a:defRPr sz="6800"/>
            </a:lvl1pPr>
          </a:lstStyle>
          <a:p>
            <a:pPr/>
            <a:r>
              <a:t>MTU</a:t>
            </a:r>
          </a:p>
        </p:txBody>
      </p:sp>
      <p:sp>
        <p:nvSpPr>
          <p:cNvPr id="641" name="Maximum transmission unit"/>
          <p:cNvSpPr txBox="1"/>
          <p:nvPr/>
        </p:nvSpPr>
        <p:spPr>
          <a:xfrm>
            <a:off x="2794823" y="1496483"/>
            <a:ext cx="7652220" cy="8509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900"/>
            </a:lvl1pPr>
          </a:lstStyle>
          <a:p>
            <a:pPr/>
            <a:r>
              <a:t>Maximum transmission unit</a:t>
            </a:r>
          </a:p>
        </p:txBody>
      </p:sp>
      <p:grpSp>
        <p:nvGrpSpPr>
          <p:cNvPr id="657" name="Group"/>
          <p:cNvGrpSpPr/>
          <p:nvPr/>
        </p:nvGrpSpPr>
        <p:grpSpPr>
          <a:xfrm>
            <a:off x="160316" y="4540094"/>
            <a:ext cx="12684168" cy="670165"/>
            <a:chOff x="0" y="0"/>
            <a:chExt cx="12684166" cy="670164"/>
          </a:xfrm>
        </p:grpSpPr>
        <p:sp>
          <p:nvSpPr>
            <p:cNvPr id="642" name="Rectangle"/>
            <p:cNvSpPr/>
            <p:nvPr/>
          </p:nvSpPr>
          <p:spPr>
            <a:xfrm>
              <a:off x="9202" y="9573"/>
              <a:ext cx="1480601" cy="651018"/>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643" name="Rectangle"/>
            <p:cNvSpPr/>
            <p:nvPr/>
          </p:nvSpPr>
          <p:spPr>
            <a:xfrm>
              <a:off x="8739059" y="0"/>
              <a:ext cx="2831358" cy="670165"/>
            </a:xfrm>
            <a:prstGeom prst="rect">
              <a:avLst/>
            </a:prstGeom>
            <a:blipFill rotWithShape="1">
              <a:blip r:embed="rId3"/>
              <a:srcRect l="0" t="0" r="0" b="0"/>
              <a:tile tx="0" ty="0" sx="100000" sy="100000" flip="none" algn="tl"/>
            </a:blip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644" name="Rectangle"/>
            <p:cNvSpPr/>
            <p:nvPr/>
          </p:nvSpPr>
          <p:spPr>
            <a:xfrm>
              <a:off x="1495102" y="19147"/>
              <a:ext cx="1480601" cy="638317"/>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645" name="Rectangle"/>
            <p:cNvSpPr/>
            <p:nvPr/>
          </p:nvSpPr>
          <p:spPr>
            <a:xfrm>
              <a:off x="11583134" y="6447"/>
              <a:ext cx="1101033" cy="651017"/>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646" name="CRC"/>
            <p:cNvSpPr txBox="1"/>
            <p:nvPr/>
          </p:nvSpPr>
          <p:spPr>
            <a:xfrm>
              <a:off x="11748234" y="87824"/>
              <a:ext cx="770833" cy="488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CRC</a:t>
              </a:r>
            </a:p>
          </p:txBody>
        </p:sp>
        <p:sp>
          <p:nvSpPr>
            <p:cNvPr id="647" name="SRC MAC"/>
            <p:cNvSpPr txBox="1"/>
            <p:nvPr/>
          </p:nvSpPr>
          <p:spPr>
            <a:xfrm>
              <a:off x="1498600" y="109706"/>
              <a:ext cx="14736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SRC MAC</a:t>
              </a:r>
            </a:p>
          </p:txBody>
        </p:sp>
        <p:sp>
          <p:nvSpPr>
            <p:cNvPr id="648" name="DST MAC"/>
            <p:cNvSpPr txBox="1"/>
            <p:nvPr/>
          </p:nvSpPr>
          <p:spPr>
            <a:xfrm>
              <a:off x="0" y="97006"/>
              <a:ext cx="14736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DST MAC</a:t>
              </a:r>
            </a:p>
          </p:txBody>
        </p:sp>
        <p:sp>
          <p:nvSpPr>
            <p:cNvPr id="649" name="Rectangle"/>
            <p:cNvSpPr/>
            <p:nvPr/>
          </p:nvSpPr>
          <p:spPr>
            <a:xfrm>
              <a:off x="4206905" y="18559"/>
              <a:ext cx="1320781" cy="638318"/>
            </a:xfrm>
            <a:prstGeom prst="rect">
              <a:avLst/>
            </a:prstGeom>
            <a:noFill/>
            <a:ln w="254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650" name="SRC IP"/>
            <p:cNvSpPr txBox="1"/>
            <p:nvPr/>
          </p:nvSpPr>
          <p:spPr>
            <a:xfrm>
              <a:off x="4239209" y="41125"/>
              <a:ext cx="1240486"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1">
                      <a:hueOff val="47394"/>
                      <a:satOff val="-25753"/>
                      <a:lumOff val="-7544"/>
                    </a:schemeClr>
                  </a:solidFill>
                </a:defRPr>
              </a:lvl1pPr>
            </a:lstStyle>
            <a:p>
              <a:pPr/>
              <a:r>
                <a:t>SRC IP</a:t>
              </a:r>
            </a:p>
          </p:txBody>
        </p:sp>
        <p:sp>
          <p:nvSpPr>
            <p:cNvPr id="651" name="Rectangle"/>
            <p:cNvSpPr/>
            <p:nvPr/>
          </p:nvSpPr>
          <p:spPr>
            <a:xfrm>
              <a:off x="2979774" y="15483"/>
              <a:ext cx="1227838" cy="651018"/>
            </a:xfrm>
            <a:prstGeom prst="rect">
              <a:avLst/>
            </a:prstGeom>
            <a:noFill/>
            <a:ln w="254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652" name="DST IP"/>
            <p:cNvSpPr txBox="1"/>
            <p:nvPr/>
          </p:nvSpPr>
          <p:spPr>
            <a:xfrm>
              <a:off x="2970428" y="55242"/>
              <a:ext cx="1201014"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1">
                      <a:hueOff val="47394"/>
                      <a:satOff val="-25753"/>
                      <a:lumOff val="-7544"/>
                    </a:schemeClr>
                  </a:solidFill>
                </a:defRPr>
              </a:lvl1pPr>
            </a:lstStyle>
            <a:p>
              <a:pPr/>
              <a:r>
                <a:t>DST IP</a:t>
              </a:r>
            </a:p>
          </p:txBody>
        </p:sp>
        <p:sp>
          <p:nvSpPr>
            <p:cNvPr id="653" name="Rectangle"/>
            <p:cNvSpPr/>
            <p:nvPr/>
          </p:nvSpPr>
          <p:spPr>
            <a:xfrm>
              <a:off x="7064405" y="19147"/>
              <a:ext cx="1661936" cy="638317"/>
            </a:xfrm>
            <a:prstGeom prst="rect">
              <a:avLst/>
            </a:prstGeom>
            <a:noFill/>
            <a:ln w="25400" cap="flat">
              <a:solidFill>
                <a:schemeClr val="accent3"/>
              </a:solidFill>
              <a:prstDash val="solid"/>
              <a:miter lim="400000"/>
            </a:ln>
            <a:effectLst/>
          </p:spPr>
          <p:txBody>
            <a:bodyPr wrap="square" lIns="50800" tIns="50800" rIns="50800" bIns="50800" numCol="1" anchor="ctr">
              <a:noAutofit/>
            </a:bodyPr>
            <a:lstStyle/>
            <a:p>
              <a:pPr>
                <a:defRPr sz="2400"/>
              </a:pPr>
            </a:p>
          </p:txBody>
        </p:sp>
        <p:sp>
          <p:nvSpPr>
            <p:cNvPr id="654" name="Rectangle"/>
            <p:cNvSpPr/>
            <p:nvPr/>
          </p:nvSpPr>
          <p:spPr>
            <a:xfrm>
              <a:off x="5535307" y="19147"/>
              <a:ext cx="1537615" cy="638317"/>
            </a:xfrm>
            <a:prstGeom prst="rect">
              <a:avLst/>
            </a:prstGeom>
            <a:noFill/>
            <a:ln w="25400" cap="flat">
              <a:solidFill>
                <a:schemeClr val="accent3"/>
              </a:solidFill>
              <a:prstDash val="solid"/>
              <a:miter lim="400000"/>
            </a:ln>
            <a:effectLst/>
          </p:spPr>
          <p:txBody>
            <a:bodyPr wrap="square" lIns="50800" tIns="50800" rIns="50800" bIns="50800" numCol="1" anchor="ctr">
              <a:noAutofit/>
            </a:bodyPr>
            <a:lstStyle/>
            <a:p>
              <a:pPr>
                <a:defRPr sz="2400"/>
              </a:pPr>
            </a:p>
          </p:txBody>
        </p:sp>
        <p:sp>
          <p:nvSpPr>
            <p:cNvPr id="655" name="Rectangle"/>
            <p:cNvSpPr/>
            <p:nvPr/>
          </p:nvSpPr>
          <p:spPr>
            <a:xfrm>
              <a:off x="8744763" y="15923"/>
              <a:ext cx="224103" cy="638318"/>
            </a:xfrm>
            <a:prstGeom prst="rect">
              <a:avLst/>
            </a:prstGeom>
            <a:solidFill>
              <a:schemeClr val="accent6"/>
            </a:solid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656" name="Rectangle"/>
            <p:cNvSpPr/>
            <p:nvPr/>
          </p:nvSpPr>
          <p:spPr>
            <a:xfrm>
              <a:off x="8986063" y="15923"/>
              <a:ext cx="224103" cy="638318"/>
            </a:xfrm>
            <a:prstGeom prst="rect">
              <a:avLst/>
            </a:prstGeom>
            <a:solidFill>
              <a:schemeClr val="accent6"/>
            </a:solid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grpSp>
      <p:grpSp>
        <p:nvGrpSpPr>
          <p:cNvPr id="660" name="Group"/>
          <p:cNvGrpSpPr/>
          <p:nvPr/>
        </p:nvGrpSpPr>
        <p:grpSpPr>
          <a:xfrm>
            <a:off x="5710384" y="4618042"/>
            <a:ext cx="3140210" cy="533401"/>
            <a:chOff x="0" y="0"/>
            <a:chExt cx="3140209" cy="533400"/>
          </a:xfrm>
        </p:grpSpPr>
        <p:sp>
          <p:nvSpPr>
            <p:cNvPr id="658" name="DST Port"/>
            <p:cNvSpPr txBox="1"/>
            <p:nvPr/>
          </p:nvSpPr>
          <p:spPr>
            <a:xfrm>
              <a:off x="0" y="0"/>
              <a:ext cx="1523543"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DST Port</a:t>
              </a:r>
            </a:p>
          </p:txBody>
        </p:sp>
        <p:sp>
          <p:nvSpPr>
            <p:cNvPr id="659" name="SRC Port"/>
            <p:cNvSpPr txBox="1"/>
            <p:nvPr/>
          </p:nvSpPr>
          <p:spPr>
            <a:xfrm>
              <a:off x="1577195" y="0"/>
              <a:ext cx="1563015"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SRC Port</a:t>
              </a:r>
            </a:p>
          </p:txBody>
        </p:sp>
      </p:grpSp>
      <p:grpSp>
        <p:nvGrpSpPr>
          <p:cNvPr id="666" name="Group"/>
          <p:cNvGrpSpPr/>
          <p:nvPr/>
        </p:nvGrpSpPr>
        <p:grpSpPr>
          <a:xfrm>
            <a:off x="159925" y="5094554"/>
            <a:ext cx="12693061" cy="1579550"/>
            <a:chOff x="9524" y="0"/>
            <a:chExt cx="12693060" cy="1579549"/>
          </a:xfrm>
        </p:grpSpPr>
        <p:sp>
          <p:nvSpPr>
            <p:cNvPr id="661" name="Frame"/>
            <p:cNvSpPr txBox="1"/>
            <p:nvPr/>
          </p:nvSpPr>
          <p:spPr>
            <a:xfrm>
              <a:off x="1597566" y="588949"/>
              <a:ext cx="1260451"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900"/>
              </a:lvl1pPr>
            </a:lstStyle>
            <a:p>
              <a:pPr/>
              <a:r>
                <a:t>Frame</a:t>
              </a:r>
            </a:p>
          </p:txBody>
        </p:sp>
        <p:sp>
          <p:nvSpPr>
            <p:cNvPr id="662" name="Line"/>
            <p:cNvSpPr/>
            <p:nvPr/>
          </p:nvSpPr>
          <p:spPr>
            <a:xfrm>
              <a:off x="9524" y="641746"/>
              <a:ext cx="12693062"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663" name="Line"/>
            <p:cNvSpPr/>
            <p:nvPr/>
          </p:nvSpPr>
          <p:spPr>
            <a:xfrm flipV="1">
              <a:off x="12684124" y="21424"/>
              <a:ext cx="1" cy="616090"/>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664" name="Line"/>
            <p:cNvSpPr/>
            <p:nvPr/>
          </p:nvSpPr>
          <p:spPr>
            <a:xfrm flipH="1">
              <a:off x="12699" y="0"/>
              <a:ext cx="2" cy="660797"/>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665" name="Rectangle"/>
            <p:cNvSpPr/>
            <p:nvPr/>
          </p:nvSpPr>
          <p:spPr>
            <a:xfrm>
              <a:off x="22224" y="336946"/>
              <a:ext cx="12648932" cy="292101"/>
            </a:xfrm>
            <a:prstGeom prst="rect">
              <a:avLst/>
            </a:prstGeom>
            <a:solidFill>
              <a:srgbClr val="DCDEE0"/>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grpSp>
      <p:grpSp>
        <p:nvGrpSpPr>
          <p:cNvPr id="669" name="Group"/>
          <p:cNvGrpSpPr/>
          <p:nvPr/>
        </p:nvGrpSpPr>
        <p:grpSpPr>
          <a:xfrm>
            <a:off x="6553954" y="2317957"/>
            <a:ext cx="1753554" cy="922868"/>
            <a:chOff x="347935" y="1085850"/>
            <a:chExt cx="1753552" cy="922866"/>
          </a:xfrm>
        </p:grpSpPr>
        <p:sp>
          <p:nvSpPr>
            <p:cNvPr id="667" name="~1500 Byte"/>
            <p:cNvSpPr txBox="1"/>
            <p:nvPr/>
          </p:nvSpPr>
          <p:spPr>
            <a:xfrm>
              <a:off x="347935" y="1526116"/>
              <a:ext cx="175355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pPr/>
              <a:r>
                <a:t>~1500 Byte</a:t>
              </a:r>
            </a:p>
          </p:txBody>
        </p:sp>
        <p:sp>
          <p:nvSpPr>
            <p:cNvPr id="668" name="MTU"/>
            <p:cNvSpPr txBox="1"/>
            <p:nvPr/>
          </p:nvSpPr>
          <p:spPr>
            <a:xfrm>
              <a:off x="845140" y="1085850"/>
              <a:ext cx="784544" cy="482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500"/>
              </a:lvl1pPr>
            </a:lstStyle>
            <a:p>
              <a:pPr/>
              <a:r>
                <a:t>MTU</a:t>
              </a:r>
            </a:p>
          </p:txBody>
        </p:sp>
      </p:grpSp>
      <p:grpSp>
        <p:nvGrpSpPr>
          <p:cNvPr id="674" name="Group"/>
          <p:cNvGrpSpPr/>
          <p:nvPr/>
        </p:nvGrpSpPr>
        <p:grpSpPr>
          <a:xfrm>
            <a:off x="3125660" y="5161954"/>
            <a:ext cx="8610142" cy="2349013"/>
            <a:chOff x="-39645" y="156175"/>
            <a:chExt cx="8610140" cy="2349012"/>
          </a:xfrm>
        </p:grpSpPr>
        <p:sp>
          <p:nvSpPr>
            <p:cNvPr id="670" name="Rectangle"/>
            <p:cNvSpPr/>
            <p:nvPr/>
          </p:nvSpPr>
          <p:spPr>
            <a:xfrm>
              <a:off x="-39646" y="1165258"/>
              <a:ext cx="8608083" cy="292101"/>
            </a:xfrm>
            <a:prstGeom prst="rect">
              <a:avLst/>
            </a:prstGeom>
            <a:solidFill>
              <a:schemeClr val="accent1">
                <a:hueOff val="47394"/>
                <a:satOff val="-25753"/>
                <a:lumOff val="-7544"/>
              </a:schemeClr>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671" name="Packet"/>
            <p:cNvSpPr txBox="1"/>
            <p:nvPr/>
          </p:nvSpPr>
          <p:spPr>
            <a:xfrm>
              <a:off x="4706293" y="1514588"/>
              <a:ext cx="1342582"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900"/>
              </a:lvl1pPr>
            </a:lstStyle>
            <a:p>
              <a:pPr/>
              <a:r>
                <a:t>Packet</a:t>
              </a:r>
            </a:p>
          </p:txBody>
        </p:sp>
        <p:sp>
          <p:nvSpPr>
            <p:cNvPr id="672" name="Line"/>
            <p:cNvSpPr/>
            <p:nvPr/>
          </p:nvSpPr>
          <p:spPr>
            <a:xfrm flipV="1">
              <a:off x="8570495" y="199275"/>
              <a:ext cx="1" cy="1294246"/>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673" name="Line"/>
            <p:cNvSpPr/>
            <p:nvPr/>
          </p:nvSpPr>
          <p:spPr>
            <a:xfrm flipV="1">
              <a:off x="-19940" y="156175"/>
              <a:ext cx="1" cy="132640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680" name="Group"/>
          <p:cNvGrpSpPr/>
          <p:nvPr/>
        </p:nvGrpSpPr>
        <p:grpSpPr>
          <a:xfrm>
            <a:off x="5670700" y="5185581"/>
            <a:ext cx="6065102" cy="3582686"/>
            <a:chOff x="-52766" y="-553943"/>
            <a:chExt cx="6065100" cy="3582684"/>
          </a:xfrm>
        </p:grpSpPr>
        <p:sp>
          <p:nvSpPr>
            <p:cNvPr id="675" name="Line"/>
            <p:cNvSpPr/>
            <p:nvPr/>
          </p:nvSpPr>
          <p:spPr>
            <a:xfrm>
              <a:off x="-35601" y="2012741"/>
              <a:ext cx="602047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676" name="Rectangle"/>
            <p:cNvSpPr/>
            <p:nvPr/>
          </p:nvSpPr>
          <p:spPr>
            <a:xfrm>
              <a:off x="-52767" y="1688811"/>
              <a:ext cx="6063043" cy="292101"/>
            </a:xfrm>
            <a:prstGeom prst="rect">
              <a:avLst/>
            </a:prstGeom>
            <a:solidFill>
              <a:schemeClr val="accent3"/>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677" name="Segment"/>
            <p:cNvSpPr txBox="1"/>
            <p:nvPr/>
          </p:nvSpPr>
          <p:spPr>
            <a:xfrm>
              <a:off x="1974295" y="2038141"/>
              <a:ext cx="1690256"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900"/>
              </a:lvl1pPr>
            </a:lstStyle>
            <a:p>
              <a:pPr/>
              <a:r>
                <a:t>Segment</a:t>
              </a:r>
            </a:p>
          </p:txBody>
        </p:sp>
        <p:sp>
          <p:nvSpPr>
            <p:cNvPr id="678" name="Line"/>
            <p:cNvSpPr/>
            <p:nvPr/>
          </p:nvSpPr>
          <p:spPr>
            <a:xfrm flipV="1">
              <a:off x="6012334" y="0"/>
              <a:ext cx="1" cy="201707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679" name="Line"/>
            <p:cNvSpPr/>
            <p:nvPr/>
          </p:nvSpPr>
          <p:spPr>
            <a:xfrm flipV="1">
              <a:off x="-38101" y="-553944"/>
              <a:ext cx="2" cy="256007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684" name="Group"/>
          <p:cNvGrpSpPr/>
          <p:nvPr/>
        </p:nvGrpSpPr>
        <p:grpSpPr>
          <a:xfrm>
            <a:off x="3125660" y="3239641"/>
            <a:ext cx="8610142" cy="1344264"/>
            <a:chOff x="-39645" y="1165258"/>
            <a:chExt cx="8610140" cy="1344262"/>
          </a:xfrm>
        </p:grpSpPr>
        <p:sp>
          <p:nvSpPr>
            <p:cNvPr id="681" name="Rectangle"/>
            <p:cNvSpPr/>
            <p:nvPr/>
          </p:nvSpPr>
          <p:spPr>
            <a:xfrm>
              <a:off x="-39646" y="1165258"/>
              <a:ext cx="8608083" cy="292101"/>
            </a:xfrm>
            <a:prstGeom prst="rect">
              <a:avLst/>
            </a:prstGeom>
            <a:solidFill>
              <a:srgbClr val="42AC36"/>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chemeClr val="accent2">
                      <a:hueOff val="-2473792"/>
                      <a:satOff val="-50209"/>
                      <a:lumOff val="23543"/>
                    </a:schemeClr>
                  </a:solidFill>
                </a:defRPr>
              </a:pPr>
            </a:p>
          </p:txBody>
        </p:sp>
        <p:sp>
          <p:nvSpPr>
            <p:cNvPr id="682" name="Line"/>
            <p:cNvSpPr/>
            <p:nvPr/>
          </p:nvSpPr>
          <p:spPr>
            <a:xfrm flipV="1">
              <a:off x="8570495" y="1215275"/>
              <a:ext cx="1" cy="1294246"/>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683" name="Line"/>
            <p:cNvSpPr/>
            <p:nvPr/>
          </p:nvSpPr>
          <p:spPr>
            <a:xfrm flipV="1">
              <a:off x="-19940" y="1172175"/>
              <a:ext cx="1" cy="132640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689" name="Group"/>
          <p:cNvGrpSpPr/>
          <p:nvPr/>
        </p:nvGrpSpPr>
        <p:grpSpPr>
          <a:xfrm>
            <a:off x="388902" y="6181180"/>
            <a:ext cx="7448410" cy="2373884"/>
            <a:chOff x="0" y="0"/>
            <a:chExt cx="7448408" cy="2373882"/>
          </a:xfrm>
        </p:grpSpPr>
        <p:sp>
          <p:nvSpPr>
            <p:cNvPr id="685" name="Datagram"/>
            <p:cNvSpPr txBox="1"/>
            <p:nvPr/>
          </p:nvSpPr>
          <p:spPr>
            <a:xfrm>
              <a:off x="0" y="1726182"/>
              <a:ext cx="214655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Datagram</a:t>
              </a:r>
            </a:p>
          </p:txBody>
        </p:sp>
        <p:sp>
          <p:nvSpPr>
            <p:cNvPr id="686" name="Line"/>
            <p:cNvSpPr/>
            <p:nvPr/>
          </p:nvSpPr>
          <p:spPr>
            <a:xfrm flipV="1">
              <a:off x="679106" y="-1"/>
              <a:ext cx="1045634" cy="158409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87" name="Line"/>
            <p:cNvSpPr/>
            <p:nvPr/>
          </p:nvSpPr>
          <p:spPr>
            <a:xfrm flipV="1">
              <a:off x="2147132" y="534686"/>
              <a:ext cx="5301277" cy="1302515"/>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688" name="Line"/>
            <p:cNvSpPr/>
            <p:nvPr/>
          </p:nvSpPr>
          <p:spPr>
            <a:xfrm flipV="1">
              <a:off x="2274707" y="1964201"/>
              <a:ext cx="5043671" cy="21435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657"/>
                                        </p:tgtEl>
                                        <p:attrNameLst>
                                          <p:attrName>style.visibility</p:attrName>
                                        </p:attrNameLst>
                                      </p:cBhvr>
                                      <p:to>
                                        <p:strVal val="visible"/>
                                      </p:to>
                                    </p:set>
                                    <p:animEffect filter="dissolve" transition="in">
                                      <p:cBhvr>
                                        <p:cTn id="7" dur="199"/>
                                        <p:tgtEl>
                                          <p:spTgt spid="657"/>
                                        </p:tgtEl>
                                      </p:cBhvr>
                                    </p:animEffect>
                                  </p:childTnLst>
                                </p:cTn>
                              </p:par>
                            </p:childTnLst>
                          </p:cTn>
                        </p:par>
                        <p:par>
                          <p:cTn id="8" fill="hold">
                            <p:stCondLst>
                              <p:cond delay="199"/>
                            </p:stCondLst>
                            <p:childTnLst>
                              <p:par>
                                <p:cTn id="9" presetClass="entr" nodeType="afterEffect" presetID="9" grpId="2" fill="hold">
                                  <p:stCondLst>
                                    <p:cond delay="0"/>
                                  </p:stCondLst>
                                  <p:iterate type="el" backwards="0">
                                    <p:tmAbs val="0"/>
                                  </p:iterate>
                                  <p:childTnLst>
                                    <p:set>
                                      <p:cBhvr>
                                        <p:cTn id="10" fill="hold"/>
                                        <p:tgtEl>
                                          <p:spTgt spid="660"/>
                                        </p:tgtEl>
                                        <p:attrNameLst>
                                          <p:attrName>style.visibility</p:attrName>
                                        </p:attrNameLst>
                                      </p:cBhvr>
                                      <p:to>
                                        <p:strVal val="visible"/>
                                      </p:to>
                                    </p:set>
                                    <p:animEffect filter="dissolve" transition="in">
                                      <p:cBhvr>
                                        <p:cTn id="11" dur="199"/>
                                        <p:tgtEl>
                                          <p:spTgt spid="660"/>
                                        </p:tgtEl>
                                      </p:cBhvr>
                                    </p:animEffect>
                                  </p:childTnLst>
                                </p:cTn>
                              </p:par>
                            </p:childTnLst>
                          </p:cTn>
                        </p:par>
                      </p:childTnLst>
                    </p:cTn>
                  </p:par>
                  <p:par>
                    <p:cTn id="12" fill="hold">
                      <p:stCondLst>
                        <p:cond delay="indefinite"/>
                      </p:stCondLst>
                      <p:childTnLst>
                        <p:par>
                          <p:cTn id="13" fill="hold">
                            <p:stCondLst>
                              <p:cond delay="0"/>
                            </p:stCondLst>
                            <p:childTnLst>
                              <p:par>
                                <p:cTn id="14" presetClass="entr" nodeType="clickEffect" presetID="9" grpId="3" fill="hold">
                                  <p:stCondLst>
                                    <p:cond delay="0"/>
                                  </p:stCondLst>
                                  <p:iterate type="el" backwards="0">
                                    <p:tmAbs val="0"/>
                                  </p:iterate>
                                  <p:childTnLst>
                                    <p:set>
                                      <p:cBhvr>
                                        <p:cTn id="15" fill="hold"/>
                                        <p:tgtEl>
                                          <p:spTgt spid="666"/>
                                        </p:tgtEl>
                                        <p:attrNameLst>
                                          <p:attrName>style.visibility</p:attrName>
                                        </p:attrNameLst>
                                      </p:cBhvr>
                                      <p:to>
                                        <p:strVal val="visible"/>
                                      </p:to>
                                    </p:set>
                                    <p:animEffect filter="dissolve" transition="in">
                                      <p:cBhvr>
                                        <p:cTn id="16" dur="199"/>
                                        <p:tgtEl>
                                          <p:spTgt spid="666"/>
                                        </p:tgtEl>
                                      </p:cBhvr>
                                    </p:animEffect>
                                  </p:childTnLst>
                                </p:cTn>
                              </p:par>
                            </p:childTnLst>
                          </p:cTn>
                        </p:par>
                      </p:childTnLst>
                    </p:cTn>
                  </p:par>
                  <p:par>
                    <p:cTn id="17" fill="hold">
                      <p:stCondLst>
                        <p:cond delay="indefinite"/>
                      </p:stCondLst>
                      <p:childTnLst>
                        <p:par>
                          <p:cTn id="18" fill="hold">
                            <p:stCondLst>
                              <p:cond delay="0"/>
                            </p:stCondLst>
                            <p:childTnLst>
                              <p:par>
                                <p:cTn id="19" presetClass="entr" nodeType="clickEffect" presetID="9" grpId="4" fill="hold">
                                  <p:stCondLst>
                                    <p:cond delay="0"/>
                                  </p:stCondLst>
                                  <p:iterate type="el" backwards="0">
                                    <p:tmAbs val="0"/>
                                  </p:iterate>
                                  <p:childTnLst>
                                    <p:set>
                                      <p:cBhvr>
                                        <p:cTn id="20" fill="hold"/>
                                        <p:tgtEl>
                                          <p:spTgt spid="674"/>
                                        </p:tgtEl>
                                        <p:attrNameLst>
                                          <p:attrName>style.visibility</p:attrName>
                                        </p:attrNameLst>
                                      </p:cBhvr>
                                      <p:to>
                                        <p:strVal val="visible"/>
                                      </p:to>
                                    </p:set>
                                    <p:animEffect filter="dissolve" transition="in">
                                      <p:cBhvr>
                                        <p:cTn id="21" dur="199"/>
                                        <p:tgtEl>
                                          <p:spTgt spid="674"/>
                                        </p:tgtEl>
                                      </p:cBhvr>
                                    </p:animEffect>
                                  </p:childTnLst>
                                </p:cTn>
                              </p:par>
                            </p:childTnLst>
                          </p:cTn>
                        </p:par>
                      </p:childTnLst>
                    </p:cTn>
                  </p:par>
                  <p:par>
                    <p:cTn id="22" fill="hold">
                      <p:stCondLst>
                        <p:cond delay="indefinite"/>
                      </p:stCondLst>
                      <p:childTnLst>
                        <p:par>
                          <p:cTn id="23" fill="hold">
                            <p:stCondLst>
                              <p:cond delay="0"/>
                            </p:stCondLst>
                            <p:childTnLst>
                              <p:par>
                                <p:cTn id="24" presetClass="entr" nodeType="clickEffect" presetID="9" grpId="5" fill="hold">
                                  <p:stCondLst>
                                    <p:cond delay="0"/>
                                  </p:stCondLst>
                                  <p:iterate type="el" backwards="0">
                                    <p:tmAbs val="0"/>
                                  </p:iterate>
                                  <p:childTnLst>
                                    <p:set>
                                      <p:cBhvr>
                                        <p:cTn id="25" fill="hold"/>
                                        <p:tgtEl>
                                          <p:spTgt spid="680"/>
                                        </p:tgtEl>
                                        <p:attrNameLst>
                                          <p:attrName>style.visibility</p:attrName>
                                        </p:attrNameLst>
                                      </p:cBhvr>
                                      <p:to>
                                        <p:strVal val="visible"/>
                                      </p:to>
                                    </p:set>
                                    <p:animEffect filter="dissolve" transition="in">
                                      <p:cBhvr>
                                        <p:cTn id="26" dur="199"/>
                                        <p:tgtEl>
                                          <p:spTgt spid="680"/>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6" fill="hold">
                                  <p:stCondLst>
                                    <p:cond delay="0"/>
                                  </p:stCondLst>
                                  <p:iterate type="el" backwards="0">
                                    <p:tmAbs val="0"/>
                                  </p:iterate>
                                  <p:childTnLst>
                                    <p:set>
                                      <p:cBhvr>
                                        <p:cTn id="30" fill="hold"/>
                                        <p:tgtEl>
                                          <p:spTgt spid="684"/>
                                        </p:tgtEl>
                                        <p:attrNameLst>
                                          <p:attrName>style.visibility</p:attrName>
                                        </p:attrNameLst>
                                      </p:cBhvr>
                                      <p:to>
                                        <p:strVal val="visible"/>
                                      </p:to>
                                    </p:set>
                                    <p:animEffect filter="dissolve" transition="in">
                                      <p:cBhvr>
                                        <p:cTn id="31" dur="199"/>
                                        <p:tgtEl>
                                          <p:spTgt spid="684"/>
                                        </p:tgtEl>
                                      </p:cBhvr>
                                    </p:animEffect>
                                  </p:childTnLst>
                                </p:cTn>
                              </p:par>
                            </p:childTnLst>
                          </p:cTn>
                        </p:par>
                        <p:par>
                          <p:cTn id="32" fill="hold">
                            <p:stCondLst>
                              <p:cond delay="199"/>
                            </p:stCondLst>
                            <p:childTnLst>
                              <p:par>
                                <p:cTn id="33" presetClass="entr" nodeType="afterEffect" presetID="9" grpId="7" fill="hold">
                                  <p:stCondLst>
                                    <p:cond delay="0"/>
                                  </p:stCondLst>
                                  <p:iterate type="el" backwards="0">
                                    <p:tmAbs val="0"/>
                                  </p:iterate>
                                  <p:childTnLst>
                                    <p:set>
                                      <p:cBhvr>
                                        <p:cTn id="34" fill="hold"/>
                                        <p:tgtEl>
                                          <p:spTgt spid="669"/>
                                        </p:tgtEl>
                                        <p:attrNameLst>
                                          <p:attrName>style.visibility</p:attrName>
                                        </p:attrNameLst>
                                      </p:cBhvr>
                                      <p:to>
                                        <p:strVal val="visible"/>
                                      </p:to>
                                    </p:set>
                                    <p:animEffect filter="dissolve" transition="in">
                                      <p:cBhvr>
                                        <p:cTn id="35" dur="0"/>
                                        <p:tgtEl>
                                          <p:spTgt spid="669"/>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8" fill="hold">
                                  <p:stCondLst>
                                    <p:cond delay="0"/>
                                  </p:stCondLst>
                                  <p:iterate type="el" backwards="0">
                                    <p:tmAbs val="0"/>
                                  </p:iterate>
                                  <p:childTnLst>
                                    <p:set>
                                      <p:cBhvr>
                                        <p:cTn id="39" fill="hold"/>
                                        <p:tgtEl>
                                          <p:spTgt spid="689"/>
                                        </p:tgtEl>
                                        <p:attrNameLst>
                                          <p:attrName>style.visibility</p:attrName>
                                        </p:attrNameLst>
                                      </p:cBhvr>
                                      <p:to>
                                        <p:strVal val="visible"/>
                                      </p:to>
                                    </p:set>
                                    <p:animEffect filter="dissolve" transition="in">
                                      <p:cBhvr>
                                        <p:cTn id="40" dur="199"/>
                                        <p:tgtEl>
                                          <p:spTgt spid="68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660" grpId="2"/>
      <p:bldP build="whole" bldLvl="1" animBg="1" rev="0" advAuto="0" spid="680" grpId="5"/>
      <p:bldP build="whole" bldLvl="1" animBg="1" rev="0" advAuto="0" spid="666" grpId="3"/>
      <p:bldP build="whole" bldLvl="1" animBg="1" rev="0" advAuto="0" spid="657" grpId="1"/>
      <p:bldP build="whole" bldLvl="1" animBg="1" rev="0" advAuto="0" spid="674" grpId="4"/>
      <p:bldP build="whole" bldLvl="1" animBg="1" rev="0" advAuto="0" spid="684" grpId="6"/>
      <p:bldP build="whole" bldLvl="1" animBg="1" rev="0" advAuto="0" spid="689" grpId="8"/>
      <p:bldP build="whole" bldLvl="1" animBg="1" rev="0" advAuto="0" spid="669" grpId="7"/>
    </p:bldLst>
  </p:timing>
</p:sld>
</file>

<file path=ppt/slides/slide1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693" name="Path MTU Discovery"/>
          <p:cNvSpPr txBox="1"/>
          <p:nvPr>
            <p:ph type="title"/>
          </p:nvPr>
        </p:nvSpPr>
        <p:spPr>
          <a:xfrm>
            <a:off x="2710100" y="143785"/>
            <a:ext cx="8760584" cy="1142610"/>
          </a:xfrm>
          <a:prstGeom prst="rect">
            <a:avLst/>
          </a:prstGeom>
        </p:spPr>
        <p:txBody>
          <a:bodyPr/>
          <a:lstStyle>
            <a:lvl1pPr defTabSz="496570">
              <a:defRPr sz="6800"/>
            </a:lvl1pPr>
          </a:lstStyle>
          <a:p>
            <a:pPr/>
            <a:r>
              <a:t>Path MTU Discovery</a:t>
            </a:r>
          </a:p>
        </p:txBody>
      </p:sp>
      <p:sp>
        <p:nvSpPr>
          <p:cNvPr id="694" name="Line"/>
          <p:cNvSpPr/>
          <p:nvPr/>
        </p:nvSpPr>
        <p:spPr>
          <a:xfrm>
            <a:off x="3819513" y="2491166"/>
            <a:ext cx="1865452" cy="517600"/>
          </a:xfrm>
          <a:prstGeom prst="line">
            <a:avLst/>
          </a:prstGeom>
          <a:ln w="63500">
            <a:solidFill>
              <a:srgbClr val="000000"/>
            </a:solidFill>
            <a:miter lim="400000"/>
          </a:ln>
        </p:spPr>
        <p:txBody>
          <a:bodyPr lIns="50800" tIns="50800" rIns="50800" bIns="50800" anchor="ctr"/>
          <a:lstStyle/>
          <a:p>
            <a:pPr>
              <a:defRPr sz="2400"/>
            </a:pPr>
          </a:p>
        </p:txBody>
      </p:sp>
      <p:pic>
        <p:nvPicPr>
          <p:cNvPr id="695" name="cloud.png" descr="cloud.png"/>
          <p:cNvPicPr>
            <a:picLocks noChangeAspect="1"/>
          </p:cNvPicPr>
          <p:nvPr/>
        </p:nvPicPr>
        <p:blipFill>
          <a:blip r:embed="rId3">
            <a:extLst/>
          </a:blip>
          <a:stretch>
            <a:fillRect/>
          </a:stretch>
        </p:blipFill>
        <p:spPr>
          <a:xfrm>
            <a:off x="5254957" y="2116272"/>
            <a:ext cx="3670869" cy="2290623"/>
          </a:xfrm>
          <a:prstGeom prst="rect">
            <a:avLst/>
          </a:prstGeom>
          <a:ln w="12700">
            <a:miter lim="400000"/>
          </a:ln>
        </p:spPr>
      </p:pic>
      <p:pic>
        <p:nvPicPr>
          <p:cNvPr id="696" name="juanjo_Router.png" descr="juanjo_Router.png"/>
          <p:cNvPicPr>
            <a:picLocks noChangeAspect="1"/>
          </p:cNvPicPr>
          <p:nvPr/>
        </p:nvPicPr>
        <p:blipFill>
          <a:blip r:embed="rId4">
            <a:extLst/>
          </a:blip>
          <a:stretch>
            <a:fillRect/>
          </a:stretch>
        </p:blipFill>
        <p:spPr>
          <a:xfrm>
            <a:off x="5761583" y="3273542"/>
            <a:ext cx="748042" cy="748042"/>
          </a:xfrm>
          <a:prstGeom prst="rect">
            <a:avLst/>
          </a:prstGeom>
          <a:ln w="12700">
            <a:miter lim="400000"/>
          </a:ln>
        </p:spPr>
      </p:pic>
      <p:pic>
        <p:nvPicPr>
          <p:cNvPr id="697" name="juanjo_Router.png" descr="juanjo_Router.png"/>
          <p:cNvPicPr>
            <a:picLocks noChangeAspect="1"/>
          </p:cNvPicPr>
          <p:nvPr/>
        </p:nvPicPr>
        <p:blipFill>
          <a:blip r:embed="rId4">
            <a:extLst/>
          </a:blip>
          <a:stretch>
            <a:fillRect/>
          </a:stretch>
        </p:blipFill>
        <p:spPr>
          <a:xfrm>
            <a:off x="5917008" y="3653021"/>
            <a:ext cx="748042" cy="748041"/>
          </a:xfrm>
          <a:prstGeom prst="rect">
            <a:avLst/>
          </a:prstGeom>
          <a:ln w="12700">
            <a:miter lim="400000"/>
          </a:ln>
        </p:spPr>
      </p:pic>
      <p:pic>
        <p:nvPicPr>
          <p:cNvPr id="698" name="juanjo_Router.png" descr="juanjo_Router.png"/>
          <p:cNvPicPr>
            <a:picLocks noChangeAspect="1"/>
          </p:cNvPicPr>
          <p:nvPr/>
        </p:nvPicPr>
        <p:blipFill>
          <a:blip r:embed="rId4">
            <a:extLst/>
          </a:blip>
          <a:stretch>
            <a:fillRect/>
          </a:stretch>
        </p:blipFill>
        <p:spPr>
          <a:xfrm>
            <a:off x="6194185" y="2735991"/>
            <a:ext cx="748042" cy="748041"/>
          </a:xfrm>
          <a:prstGeom prst="rect">
            <a:avLst/>
          </a:prstGeom>
          <a:ln w="12700">
            <a:miter lim="400000"/>
          </a:ln>
        </p:spPr>
      </p:pic>
      <p:pic>
        <p:nvPicPr>
          <p:cNvPr id="699" name="juanjo_Router.png" descr="juanjo_Router.png"/>
          <p:cNvPicPr>
            <a:picLocks noChangeAspect="1"/>
          </p:cNvPicPr>
          <p:nvPr/>
        </p:nvPicPr>
        <p:blipFill>
          <a:blip r:embed="rId4">
            <a:extLst/>
          </a:blip>
          <a:stretch>
            <a:fillRect/>
          </a:stretch>
        </p:blipFill>
        <p:spPr>
          <a:xfrm>
            <a:off x="7051248" y="2735991"/>
            <a:ext cx="748042" cy="748041"/>
          </a:xfrm>
          <a:prstGeom prst="rect">
            <a:avLst/>
          </a:prstGeom>
          <a:ln w="12700">
            <a:miter lim="400000"/>
          </a:ln>
        </p:spPr>
      </p:pic>
      <p:pic>
        <p:nvPicPr>
          <p:cNvPr id="700" name="juanjo_Router.png" descr="juanjo_Router.png"/>
          <p:cNvPicPr>
            <a:picLocks noChangeAspect="1"/>
          </p:cNvPicPr>
          <p:nvPr/>
        </p:nvPicPr>
        <p:blipFill>
          <a:blip r:embed="rId4">
            <a:extLst/>
          </a:blip>
          <a:stretch>
            <a:fillRect/>
          </a:stretch>
        </p:blipFill>
        <p:spPr>
          <a:xfrm>
            <a:off x="6834947" y="3371320"/>
            <a:ext cx="748042" cy="748042"/>
          </a:xfrm>
          <a:prstGeom prst="rect">
            <a:avLst/>
          </a:prstGeom>
          <a:ln w="12700">
            <a:miter lim="400000"/>
          </a:ln>
        </p:spPr>
      </p:pic>
      <p:pic>
        <p:nvPicPr>
          <p:cNvPr id="701" name="juanjo_Router.png" descr="juanjo_Router.png"/>
          <p:cNvPicPr>
            <a:picLocks noChangeAspect="1"/>
          </p:cNvPicPr>
          <p:nvPr/>
        </p:nvPicPr>
        <p:blipFill>
          <a:blip r:embed="rId4">
            <a:extLst/>
          </a:blip>
          <a:stretch>
            <a:fillRect/>
          </a:stretch>
        </p:blipFill>
        <p:spPr>
          <a:xfrm>
            <a:off x="6459093" y="2197546"/>
            <a:ext cx="748042" cy="748042"/>
          </a:xfrm>
          <a:prstGeom prst="rect">
            <a:avLst/>
          </a:prstGeom>
          <a:ln w="12700">
            <a:miter lim="400000"/>
          </a:ln>
        </p:spPr>
      </p:pic>
      <p:pic>
        <p:nvPicPr>
          <p:cNvPr id="702" name="juanjo_Router.png" descr="juanjo_Router.png"/>
          <p:cNvPicPr>
            <a:picLocks noChangeAspect="1"/>
          </p:cNvPicPr>
          <p:nvPr/>
        </p:nvPicPr>
        <p:blipFill>
          <a:blip r:embed="rId4">
            <a:extLst/>
          </a:blip>
          <a:stretch>
            <a:fillRect/>
          </a:stretch>
        </p:blipFill>
        <p:spPr>
          <a:xfrm>
            <a:off x="7659896" y="3255363"/>
            <a:ext cx="953807" cy="953807"/>
          </a:xfrm>
          <a:prstGeom prst="rect">
            <a:avLst/>
          </a:prstGeom>
          <a:ln w="12700">
            <a:miter lim="400000"/>
          </a:ln>
        </p:spPr>
      </p:pic>
      <p:sp>
        <p:nvSpPr>
          <p:cNvPr id="703" name="Line"/>
          <p:cNvSpPr/>
          <p:nvPr/>
        </p:nvSpPr>
        <p:spPr>
          <a:xfrm>
            <a:off x="8520965" y="3980777"/>
            <a:ext cx="2464530" cy="3255883"/>
          </a:xfrm>
          <a:prstGeom prst="line">
            <a:avLst/>
          </a:prstGeom>
          <a:ln w="63500">
            <a:solidFill>
              <a:srgbClr val="000000"/>
            </a:solidFill>
            <a:miter lim="400000"/>
          </a:ln>
        </p:spPr>
        <p:txBody>
          <a:bodyPr lIns="50800" tIns="50800" rIns="50800" bIns="50800" anchor="ctr"/>
          <a:lstStyle/>
          <a:p>
            <a:pPr>
              <a:defRPr sz="2400"/>
            </a:pPr>
          </a:p>
        </p:txBody>
      </p:sp>
      <p:pic>
        <p:nvPicPr>
          <p:cNvPr id="704" name="Windows_7_PC_Icon_by_dipanshu9093.png" descr="Windows_7_PC_Icon_by_dipanshu9093.png"/>
          <p:cNvPicPr>
            <a:picLocks noChangeAspect="1"/>
          </p:cNvPicPr>
          <p:nvPr/>
        </p:nvPicPr>
        <p:blipFill>
          <a:blip r:embed="rId5">
            <a:extLst/>
          </a:blip>
          <a:stretch>
            <a:fillRect/>
          </a:stretch>
        </p:blipFill>
        <p:spPr>
          <a:xfrm>
            <a:off x="10381210" y="6294075"/>
            <a:ext cx="1656102" cy="1656102"/>
          </a:xfrm>
          <a:prstGeom prst="rect">
            <a:avLst/>
          </a:prstGeom>
          <a:ln w="12700">
            <a:miter lim="400000"/>
          </a:ln>
        </p:spPr>
      </p:pic>
      <p:pic>
        <p:nvPicPr>
          <p:cNvPr id="705" name="Image" descr="Image"/>
          <p:cNvPicPr>
            <a:picLocks noChangeAspect="1"/>
          </p:cNvPicPr>
          <p:nvPr/>
        </p:nvPicPr>
        <p:blipFill>
          <a:blip r:embed="rId6">
            <a:extLst/>
          </a:blip>
          <a:srcRect l="22427" t="21671" r="25093" b="19438"/>
          <a:stretch>
            <a:fillRect/>
          </a:stretch>
        </p:blipFill>
        <p:spPr>
          <a:xfrm>
            <a:off x="1607520" y="4905105"/>
            <a:ext cx="3581821" cy="3014563"/>
          </a:xfrm>
          <a:prstGeom prst="rect">
            <a:avLst/>
          </a:prstGeom>
          <a:ln w="12700">
            <a:miter lim="400000"/>
          </a:ln>
        </p:spPr>
      </p:pic>
      <p:sp>
        <p:nvSpPr>
          <p:cNvPr id="706" name="Line"/>
          <p:cNvSpPr/>
          <p:nvPr/>
        </p:nvSpPr>
        <p:spPr>
          <a:xfrm>
            <a:off x="1649141" y="1889737"/>
            <a:ext cx="1975155" cy="464741"/>
          </a:xfrm>
          <a:prstGeom prst="line">
            <a:avLst/>
          </a:prstGeom>
          <a:ln w="63500">
            <a:solidFill>
              <a:srgbClr val="000000"/>
            </a:solidFill>
            <a:miter lim="400000"/>
          </a:ln>
        </p:spPr>
        <p:txBody>
          <a:bodyPr lIns="50800" tIns="50800" rIns="50800" bIns="50800" anchor="ctr"/>
          <a:lstStyle/>
          <a:p>
            <a:pPr>
              <a:defRPr sz="2400"/>
            </a:pPr>
          </a:p>
        </p:txBody>
      </p:sp>
      <p:pic>
        <p:nvPicPr>
          <p:cNvPr id="707" name="Oxygen-Icons.org-Oxygen-Categories-applications-internet.png" descr="Oxygen-Icons.org-Oxygen-Categories-applications-internet.png"/>
          <p:cNvPicPr>
            <a:picLocks noChangeAspect="1"/>
          </p:cNvPicPr>
          <p:nvPr/>
        </p:nvPicPr>
        <p:blipFill>
          <a:blip r:embed="rId7">
            <a:extLst/>
          </a:blip>
          <a:stretch>
            <a:fillRect/>
          </a:stretch>
        </p:blipFill>
        <p:spPr>
          <a:xfrm>
            <a:off x="2835596" y="1604956"/>
            <a:ext cx="1656101" cy="1656102"/>
          </a:xfrm>
          <a:prstGeom prst="rect">
            <a:avLst/>
          </a:prstGeom>
          <a:ln w="12700">
            <a:miter lim="400000"/>
          </a:ln>
        </p:spPr>
      </p:pic>
      <p:pic>
        <p:nvPicPr>
          <p:cNvPr id="708" name="HomeServer.png" descr="HomeServer.png"/>
          <p:cNvPicPr>
            <a:picLocks noChangeAspect="1"/>
          </p:cNvPicPr>
          <p:nvPr/>
        </p:nvPicPr>
        <p:blipFill>
          <a:blip r:embed="rId8">
            <a:extLst/>
          </a:blip>
          <a:stretch>
            <a:fillRect/>
          </a:stretch>
        </p:blipFill>
        <p:spPr>
          <a:xfrm>
            <a:off x="714991" y="1145840"/>
            <a:ext cx="1523011" cy="1523010"/>
          </a:xfrm>
          <a:prstGeom prst="rect">
            <a:avLst/>
          </a:prstGeom>
          <a:ln w="12700">
            <a:miter lim="400000"/>
          </a:ln>
        </p:spPr>
      </p:pic>
      <p:sp>
        <p:nvSpPr>
          <p:cNvPr id="709" name="PPPoE"/>
          <p:cNvSpPr txBox="1"/>
          <p:nvPr/>
        </p:nvSpPr>
        <p:spPr>
          <a:xfrm>
            <a:off x="9446467" y="4406900"/>
            <a:ext cx="148590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PPPoE</a:t>
            </a:r>
          </a:p>
        </p:txBody>
      </p:sp>
      <p:sp>
        <p:nvSpPr>
          <p:cNvPr id="710" name="ISP"/>
          <p:cNvSpPr txBox="1"/>
          <p:nvPr/>
        </p:nvSpPr>
        <p:spPr>
          <a:xfrm>
            <a:off x="6520735" y="4552950"/>
            <a:ext cx="800101"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ISP</a:t>
            </a:r>
          </a:p>
        </p:txBody>
      </p:sp>
      <p:sp>
        <p:nvSpPr>
          <p:cNvPr id="711" name="Webserver"/>
          <p:cNvSpPr txBox="1"/>
          <p:nvPr/>
        </p:nvSpPr>
        <p:spPr>
          <a:xfrm>
            <a:off x="318408" y="2663168"/>
            <a:ext cx="231617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Webserver</a:t>
            </a:r>
          </a:p>
        </p:txBody>
      </p:sp>
      <p:sp>
        <p:nvSpPr>
          <p:cNvPr id="712" name="Joe"/>
          <p:cNvSpPr txBox="1"/>
          <p:nvPr/>
        </p:nvSpPr>
        <p:spPr>
          <a:xfrm>
            <a:off x="10867970" y="8102064"/>
            <a:ext cx="85130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Joe</a:t>
            </a:r>
          </a:p>
        </p:txBody>
      </p:sp>
      <p:pic>
        <p:nvPicPr>
          <p:cNvPr id="713" name="Image" descr="Image"/>
          <p:cNvPicPr>
            <a:picLocks noChangeAspect="1"/>
          </p:cNvPicPr>
          <p:nvPr/>
        </p:nvPicPr>
        <p:blipFill>
          <a:blip r:embed="rId9">
            <a:extLst/>
          </a:blip>
          <a:stretch>
            <a:fillRect/>
          </a:stretch>
        </p:blipFill>
        <p:spPr>
          <a:xfrm>
            <a:off x="9043600" y="7609845"/>
            <a:ext cx="1396797" cy="1396797"/>
          </a:xfrm>
          <a:prstGeom prst="rect">
            <a:avLst/>
          </a:prstGeom>
          <a:ln w="12700">
            <a:miter lim="400000"/>
          </a:ln>
        </p:spPr>
      </p:pic>
      <p:sp>
        <p:nvSpPr>
          <p:cNvPr id="714" name="MTU: 1500"/>
          <p:cNvSpPr txBox="1"/>
          <p:nvPr/>
        </p:nvSpPr>
        <p:spPr>
          <a:xfrm>
            <a:off x="10952398" y="6171136"/>
            <a:ext cx="170226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500">
                <a:latin typeface="Helvetica"/>
                <a:ea typeface="Helvetica"/>
                <a:cs typeface="Helvetica"/>
                <a:sym typeface="Helvetica"/>
              </a:defRPr>
            </a:lvl1pPr>
          </a:lstStyle>
          <a:p>
            <a:pPr/>
            <a:r>
              <a:t>MTU: 1500</a:t>
            </a:r>
          </a:p>
        </p:txBody>
      </p:sp>
      <p:sp>
        <p:nvSpPr>
          <p:cNvPr id="715" name="MTU: 1492"/>
          <p:cNvSpPr txBox="1"/>
          <p:nvPr/>
        </p:nvSpPr>
        <p:spPr>
          <a:xfrm>
            <a:off x="9069665" y="3841639"/>
            <a:ext cx="1702266" cy="4826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2500">
                <a:latin typeface="Helvetica"/>
                <a:ea typeface="Helvetica"/>
                <a:cs typeface="Helvetica"/>
                <a:sym typeface="Helvetica"/>
              </a:defRPr>
            </a:lvl1pPr>
          </a:lstStyle>
          <a:p>
            <a:pPr/>
            <a:r>
              <a:t>MTU: 1492</a:t>
            </a:r>
          </a:p>
        </p:txBody>
      </p:sp>
      <p:pic>
        <p:nvPicPr>
          <p:cNvPr id="716" name="juanjo_Router.png" descr="juanjo_Router.png"/>
          <p:cNvPicPr>
            <a:picLocks noChangeAspect="1"/>
          </p:cNvPicPr>
          <p:nvPr/>
        </p:nvPicPr>
        <p:blipFill>
          <a:blip r:embed="rId4">
            <a:extLst/>
          </a:blip>
          <a:stretch>
            <a:fillRect/>
          </a:stretch>
        </p:blipFill>
        <p:spPr>
          <a:xfrm>
            <a:off x="9265095" y="5131815"/>
            <a:ext cx="953808" cy="953807"/>
          </a:xfrm>
          <a:prstGeom prst="rect">
            <a:avLst/>
          </a:prstGeom>
          <a:ln w="12700">
            <a:miter lim="400000"/>
          </a:ln>
        </p:spPr>
      </p:pic>
    </p:spTree>
  </p:cSld>
  <p:clrMapOvr>
    <a:masterClrMapping/>
  </p:clrMapOvr>
  <p:transition xmlns:p14="http://schemas.microsoft.com/office/powerpoint/2010/main" spd="med" advClick="1"/>
</p:sld>
</file>

<file path=ppt/slides/slide1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20" name="RFC 894"/>
          <p:cNvSpPr txBox="1"/>
          <p:nvPr>
            <p:ph type="title"/>
          </p:nvPr>
        </p:nvSpPr>
        <p:spPr>
          <a:xfrm>
            <a:off x="952500" y="-275705"/>
            <a:ext cx="11099800" cy="2159001"/>
          </a:xfrm>
          <a:prstGeom prst="rect">
            <a:avLst/>
          </a:prstGeom>
        </p:spPr>
        <p:txBody>
          <a:bodyPr/>
          <a:lstStyle/>
          <a:p>
            <a:pPr/>
            <a:r>
              <a:t>RFC 894</a:t>
            </a:r>
          </a:p>
        </p:txBody>
      </p:sp>
      <p:pic>
        <p:nvPicPr>
          <p:cNvPr id="721" name="Screen Shot 2017-01-17 at 21.35.50.png" descr="Screen Shot 2017-01-17 at 21.35.50.png"/>
          <p:cNvPicPr>
            <a:picLocks noChangeAspect="1"/>
          </p:cNvPicPr>
          <p:nvPr/>
        </p:nvPicPr>
        <p:blipFill>
          <a:blip r:embed="rId3">
            <a:extLst/>
          </a:blip>
          <a:stretch>
            <a:fillRect/>
          </a:stretch>
        </p:blipFill>
        <p:spPr>
          <a:xfrm>
            <a:off x="-165980" y="1819232"/>
            <a:ext cx="8166101" cy="7518401"/>
          </a:xfrm>
          <a:prstGeom prst="rect">
            <a:avLst/>
          </a:prstGeom>
          <a:ln w="12700">
            <a:miter lim="400000"/>
          </a:ln>
        </p:spPr>
      </p:pic>
      <p:grpSp>
        <p:nvGrpSpPr>
          <p:cNvPr id="724" name="Group"/>
          <p:cNvGrpSpPr/>
          <p:nvPr/>
        </p:nvGrpSpPr>
        <p:grpSpPr>
          <a:xfrm>
            <a:off x="1011378" y="2865950"/>
            <a:ext cx="7243472" cy="2565084"/>
            <a:chOff x="0" y="0"/>
            <a:chExt cx="7243471" cy="2565083"/>
          </a:xfrm>
        </p:grpSpPr>
        <p:sp>
          <p:nvSpPr>
            <p:cNvPr id="722" name="!!!!!!!!!!!!!!!!"/>
            <p:cNvSpPr/>
            <p:nvPr/>
          </p:nvSpPr>
          <p:spPr>
            <a:xfrm>
              <a:off x="0" y="1155383"/>
              <a:ext cx="7243472" cy="1409701"/>
            </a:xfrm>
            <a:prstGeom prst="rect">
              <a:avLst/>
            </a:prstGeom>
            <a:blipFill rotWithShape="1">
              <a:blip r:embed="rId4"/>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8600">
                  <a:solidFill>
                    <a:srgbClr val="FFFFFF"/>
                  </a:solidFill>
                </a:defRPr>
              </a:lvl1pPr>
            </a:lstStyle>
            <a:p>
              <a:pPr/>
              <a:r>
                <a:t>!!!!!!!!!!!!!!!!</a:t>
              </a:r>
            </a:p>
          </p:txBody>
        </p:sp>
        <p:sp>
          <p:nvSpPr>
            <p:cNvPr id="723" name="Line"/>
            <p:cNvSpPr/>
            <p:nvPr/>
          </p:nvSpPr>
          <p:spPr>
            <a:xfrm flipH="1">
              <a:off x="3982074" y="-1"/>
              <a:ext cx="1059998" cy="1059998"/>
            </a:xfrm>
            <a:prstGeom prst="line">
              <a:avLst/>
            </a:prstGeom>
            <a:noFill/>
            <a:ln w="127000" cap="flat">
              <a:solidFill>
                <a:srgbClr val="A52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725" name="Errata : Javítás az RFC-ben"/>
          <p:cNvSpPr txBox="1"/>
          <p:nvPr/>
        </p:nvSpPr>
        <p:spPr>
          <a:xfrm>
            <a:off x="8740025" y="2484645"/>
            <a:ext cx="3779219" cy="11938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p>
            <a:pPr/>
            <a:r>
              <a:t>Errata : Javítás az RFC-ben</a:t>
            </a:r>
          </a:p>
        </p:txBody>
      </p:sp>
      <p:grpSp>
        <p:nvGrpSpPr>
          <p:cNvPr id="728" name="Group"/>
          <p:cNvGrpSpPr/>
          <p:nvPr/>
        </p:nvGrpSpPr>
        <p:grpSpPr>
          <a:xfrm>
            <a:off x="380999" y="6130469"/>
            <a:ext cx="12569837" cy="3032324"/>
            <a:chOff x="0" y="0"/>
            <a:chExt cx="12569835" cy="3032322"/>
          </a:xfrm>
        </p:grpSpPr>
        <p:pic>
          <p:nvPicPr>
            <p:cNvPr id="726" name="Screen Shot 2017-01-18 at 0.17.29.png" descr="Screen Shot 2017-01-18 at 0.17.29.png"/>
            <p:cNvPicPr>
              <a:picLocks noChangeAspect="1"/>
            </p:cNvPicPr>
            <p:nvPr/>
          </p:nvPicPr>
          <p:blipFill>
            <a:blip r:embed="rId5">
              <a:extLst/>
            </a:blip>
            <a:stretch>
              <a:fillRect/>
            </a:stretch>
          </p:blipFill>
          <p:spPr>
            <a:xfrm>
              <a:off x="1470035" y="0"/>
              <a:ext cx="11099801" cy="3032323"/>
            </a:xfrm>
            <a:prstGeom prst="rect">
              <a:avLst/>
            </a:prstGeom>
            <a:ln w="25400" cap="flat">
              <a:noFill/>
              <a:miter lim="400000"/>
            </a:ln>
            <a:effectLst>
              <a:outerShdw sx="100000" sy="100000" kx="0" ky="0" algn="b" rotWithShape="0" blurRad="254000" dist="127000" dir="5400000">
                <a:srgbClr val="000000">
                  <a:alpha val="70000"/>
                </a:srgbClr>
              </a:outerShdw>
            </a:effectLst>
          </p:spPr>
        </p:pic>
        <p:sp>
          <p:nvSpPr>
            <p:cNvPr id="727" name="Line"/>
            <p:cNvSpPr/>
            <p:nvPr/>
          </p:nvSpPr>
          <p:spPr>
            <a:xfrm flipV="1">
              <a:off x="-1" y="101460"/>
              <a:ext cx="1502107" cy="1802938"/>
            </a:xfrm>
            <a:prstGeom prst="line">
              <a:avLst/>
            </a:prstGeom>
            <a:noFill/>
            <a:ln w="127000" cap="flat">
              <a:solidFill>
                <a:srgbClr val="DE1800"/>
              </a:solidFill>
              <a:prstDash val="solid"/>
              <a:miter lim="400000"/>
            </a:ln>
            <a:effectLst/>
          </p:spPr>
          <p:txBody>
            <a:bodyPr wrap="square" lIns="50800" tIns="50800" rIns="50800" bIns="50800" numCol="1" anchor="ctr">
              <a:noAutofit/>
            </a:bodyPr>
            <a:lstStyle/>
            <a:p>
              <a:pPr>
                <a:defRPr sz="2400"/>
              </a:pPr>
            </a:p>
          </p:txBody>
        </p:sp>
      </p:grpSp>
      <p:sp>
        <p:nvSpPr>
          <p:cNvPr id="729" name="TL;DR"/>
          <p:cNvSpPr txBox="1"/>
          <p:nvPr/>
        </p:nvSpPr>
        <p:spPr>
          <a:xfrm>
            <a:off x="9378896" y="4131090"/>
            <a:ext cx="2056768" cy="8763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5100">
                <a:latin typeface="Helvetica"/>
                <a:ea typeface="Helvetica"/>
                <a:cs typeface="Helvetica"/>
                <a:sym typeface="Helvetica"/>
              </a:defRPr>
            </a:lvl1pPr>
          </a:lstStyle>
          <a:p>
            <a:pPr/>
            <a:r>
              <a:t>TL;DR</a:t>
            </a:r>
          </a:p>
        </p:txBody>
      </p:sp>
      <p:sp>
        <p:nvSpPr>
          <p:cNvPr id="730" name="Request For Comment"/>
          <p:cNvSpPr txBox="1"/>
          <p:nvPr/>
        </p:nvSpPr>
        <p:spPr>
          <a:xfrm>
            <a:off x="3864897" y="1193796"/>
            <a:ext cx="4892796" cy="660408"/>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sz="3700"/>
            </a:pPr>
            <a:r>
              <a:rPr b="1">
                <a:latin typeface="Helvetica"/>
                <a:ea typeface="Helvetica"/>
                <a:cs typeface="Helvetica"/>
                <a:sym typeface="Helvetica"/>
              </a:rPr>
              <a:t>R</a:t>
            </a:r>
            <a:r>
              <a:t>equest </a:t>
            </a:r>
            <a:r>
              <a:rPr b="1">
                <a:latin typeface="Helvetica"/>
                <a:ea typeface="Helvetica"/>
                <a:cs typeface="Helvetica"/>
                <a:sym typeface="Helvetica"/>
              </a:rPr>
              <a:t>F</a:t>
            </a:r>
            <a:r>
              <a:t>or </a:t>
            </a:r>
            <a:r>
              <a:rPr b="1">
                <a:latin typeface="Helvetica"/>
                <a:ea typeface="Helvetica"/>
                <a:cs typeface="Helvetica"/>
                <a:sym typeface="Helvetica"/>
              </a:rPr>
              <a:t>C</a:t>
            </a:r>
            <a:r>
              <a:t>omment</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30"/>
                                        </p:tgtEl>
                                        <p:attrNameLst>
                                          <p:attrName>style.visibility</p:attrName>
                                        </p:attrNameLst>
                                      </p:cBhvr>
                                      <p:to>
                                        <p:strVal val="visible"/>
                                      </p:to>
                                    </p:set>
                                    <p:animEffect filter="dissolve" transition="in">
                                      <p:cBhvr>
                                        <p:cTn id="7" dur="199"/>
                                        <p:tgtEl>
                                          <p:spTgt spid="730"/>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721"/>
                                        </p:tgtEl>
                                        <p:attrNameLst>
                                          <p:attrName>style.visibility</p:attrName>
                                        </p:attrNameLst>
                                      </p:cBhvr>
                                      <p:to>
                                        <p:strVal val="visible"/>
                                      </p:to>
                                    </p:set>
                                    <p:animEffect filter="dissolve" transition="in">
                                      <p:cBhvr>
                                        <p:cTn id="12" dur="199"/>
                                        <p:tgtEl>
                                          <p:spTgt spid="72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728"/>
                                        </p:tgtEl>
                                        <p:attrNameLst>
                                          <p:attrName>style.visibility</p:attrName>
                                        </p:attrNameLst>
                                      </p:cBhvr>
                                      <p:to>
                                        <p:strVal val="visible"/>
                                      </p:to>
                                    </p:set>
                                    <p:animEffect filter="dissolve" transition="in">
                                      <p:cBhvr>
                                        <p:cTn id="17" dur="199"/>
                                        <p:tgtEl>
                                          <p:spTgt spid="728"/>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724"/>
                                        </p:tgtEl>
                                        <p:attrNameLst>
                                          <p:attrName>style.visibility</p:attrName>
                                        </p:attrNameLst>
                                      </p:cBhvr>
                                      <p:to>
                                        <p:strVal val="visible"/>
                                      </p:to>
                                    </p:set>
                                    <p:animEffect filter="dissolve" transition="in">
                                      <p:cBhvr>
                                        <p:cTn id="22" dur="200"/>
                                        <p:tgtEl>
                                          <p:spTgt spid="724"/>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725"/>
                                        </p:tgtEl>
                                        <p:attrNameLst>
                                          <p:attrName>style.visibility</p:attrName>
                                        </p:attrNameLst>
                                      </p:cBhvr>
                                      <p:to>
                                        <p:strVal val="visible"/>
                                      </p:to>
                                    </p:set>
                                    <p:animEffect filter="dissolve" transition="in">
                                      <p:cBhvr>
                                        <p:cTn id="27" dur="199"/>
                                        <p:tgtEl>
                                          <p:spTgt spid="725"/>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729"/>
                                        </p:tgtEl>
                                        <p:attrNameLst>
                                          <p:attrName>style.visibility</p:attrName>
                                        </p:attrNameLst>
                                      </p:cBhvr>
                                      <p:to>
                                        <p:strVal val="visible"/>
                                      </p:to>
                                    </p:set>
                                    <p:animEffect filter="dissolve" transition="in">
                                      <p:cBhvr>
                                        <p:cTn id="32" dur="199"/>
                                        <p:tgtEl>
                                          <p:spTgt spid="72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25" grpId="5"/>
      <p:bldP build="whole" bldLvl="1" animBg="1" rev="0" advAuto="0" spid="729" grpId="6"/>
      <p:bldP build="whole" bldLvl="1" animBg="1" rev="0" advAuto="0" spid="728" grpId="3"/>
      <p:bldP build="whole" bldLvl="1" animBg="1" rev="0" advAuto="0" spid="730" grpId="1"/>
      <p:bldP build="whole" bldLvl="1" animBg="1" rev="0" advAuto="0" spid="724" grpId="4"/>
      <p:bldP build="whole" bldLvl="1" animBg="1" rev="0" advAuto="0" spid="721" grpId="2"/>
    </p:bldLst>
  </p:timing>
</p:sld>
</file>

<file path=ppt/slides/slide1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34" name="Layer 3 Switch"/>
          <p:cNvSpPr txBox="1"/>
          <p:nvPr>
            <p:ph type="title"/>
          </p:nvPr>
        </p:nvSpPr>
        <p:spPr>
          <a:xfrm>
            <a:off x="2085975" y="447939"/>
            <a:ext cx="8832850" cy="1728789"/>
          </a:xfrm>
          <a:prstGeom prst="rect">
            <a:avLst/>
          </a:prstGeom>
        </p:spPr>
        <p:txBody>
          <a:bodyPr/>
          <a:lstStyle/>
          <a:p>
            <a:pPr/>
            <a:r>
              <a:t>Layer 3 Switch</a:t>
            </a:r>
          </a:p>
        </p:txBody>
      </p:sp>
      <p:pic>
        <p:nvPicPr>
          <p:cNvPr id="735" name="Image" descr="Image"/>
          <p:cNvPicPr>
            <a:picLocks noChangeAspect="1"/>
          </p:cNvPicPr>
          <p:nvPr/>
        </p:nvPicPr>
        <p:blipFill>
          <a:blip r:embed="rId3">
            <a:extLst/>
          </a:blip>
          <a:stretch>
            <a:fillRect/>
          </a:stretch>
        </p:blipFill>
        <p:spPr>
          <a:xfrm>
            <a:off x="1168598" y="4307416"/>
            <a:ext cx="11265315" cy="4720168"/>
          </a:xfrm>
          <a:prstGeom prst="rect">
            <a:avLst/>
          </a:prstGeom>
          <a:ln w="12700">
            <a:miter lim="400000"/>
          </a:ln>
        </p:spPr>
      </p:pic>
      <p:sp>
        <p:nvSpPr>
          <p:cNvPr id="736" name="Switch"/>
          <p:cNvSpPr txBox="1"/>
          <p:nvPr/>
        </p:nvSpPr>
        <p:spPr>
          <a:xfrm>
            <a:off x="3417708" y="3332725"/>
            <a:ext cx="146075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Switch</a:t>
            </a:r>
          </a:p>
        </p:txBody>
      </p:sp>
      <p:sp>
        <p:nvSpPr>
          <p:cNvPr id="737" name="(OSI layer 3)"/>
          <p:cNvSpPr txBox="1"/>
          <p:nvPr/>
        </p:nvSpPr>
        <p:spPr>
          <a:xfrm>
            <a:off x="428708" y="3320025"/>
            <a:ext cx="268010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(OSI layer 3)</a:t>
            </a:r>
          </a:p>
        </p:txBody>
      </p:sp>
      <p:graphicFrame>
        <p:nvGraphicFramePr>
          <p:cNvPr id="738" name="Table"/>
          <p:cNvGraphicFramePr/>
          <p:nvPr/>
        </p:nvGraphicFramePr>
        <p:xfrm>
          <a:off x="516243" y="140618"/>
          <a:ext cx="1627180" cy="303346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614479"/>
              </a:tblGrid>
              <a:tr h="431537">
                <a:tc>
                  <a:txBody>
                    <a:bodyPr/>
                    <a:lstStyle/>
                    <a:p>
                      <a:pPr algn="l" defTabSz="914400"/>
                      <a:r>
                        <a:rPr sz="1400"/>
                        <a:t>7. Application</a:t>
                      </a:r>
                    </a:p>
                  </a:txBody>
                  <a:tcPr marL="50800" marR="50800" marT="50800" marB="50800" anchor="ctr" anchorCtr="0" horzOverflow="overflow"/>
                </a:tc>
              </a:tr>
              <a:tr h="431537">
                <a:tc>
                  <a:txBody>
                    <a:bodyPr/>
                    <a:lstStyle/>
                    <a:p>
                      <a:pPr algn="l" defTabSz="914400"/>
                      <a:r>
                        <a:rPr sz="1400"/>
                        <a:t>6. Presentation</a:t>
                      </a:r>
                    </a:p>
                  </a:txBody>
                  <a:tcPr marL="50800" marR="50800" marT="50800" marB="50800" anchor="ctr" anchorCtr="0" horzOverflow="overflow"/>
                </a:tc>
              </a:tr>
              <a:tr h="431537">
                <a:tc>
                  <a:txBody>
                    <a:bodyPr/>
                    <a:lstStyle/>
                    <a:p>
                      <a:pPr algn="l" defTabSz="914400"/>
                      <a:r>
                        <a:rPr sz="1400"/>
                        <a:t>5. Session</a:t>
                      </a:r>
                    </a:p>
                  </a:txBody>
                  <a:tcPr marL="50800" marR="50800" marT="50800" marB="50800" anchor="ctr" anchorCtr="0" horzOverflow="overflow"/>
                </a:tc>
              </a:tr>
              <a:tr h="431537">
                <a:tc>
                  <a:txBody>
                    <a:bodyPr/>
                    <a:lstStyle/>
                    <a:p>
                      <a:pPr algn="l" defTabSz="914400"/>
                      <a:r>
                        <a:rPr sz="1400"/>
                        <a:t>4. Transport</a:t>
                      </a:r>
                    </a:p>
                  </a:txBody>
                  <a:tcPr marL="50800" marR="50800" marT="50800" marB="50800" anchor="ctr" anchorCtr="0" horzOverflow="overflow"/>
                </a:tc>
              </a:tr>
              <a:tr h="431537">
                <a:tc>
                  <a:txBody>
                    <a:bodyPr/>
                    <a:lstStyle/>
                    <a:p>
                      <a:pPr algn="l" defTabSz="914400"/>
                      <a:r>
                        <a:rPr sz="1400"/>
                        <a:t>3. Network</a:t>
                      </a:r>
                    </a:p>
                  </a:txBody>
                  <a:tcPr marL="50800" marR="50800" marT="50800" marB="50800" anchor="ctr" anchorCtr="0" horzOverflow="overflow"/>
                </a:tc>
              </a:tr>
              <a:tr h="431537">
                <a:tc>
                  <a:txBody>
                    <a:bodyPr/>
                    <a:lstStyle/>
                    <a:p>
                      <a:pPr algn="l" defTabSz="914400"/>
                      <a:r>
                        <a:rPr sz="1400"/>
                        <a:t>2. Data Link</a:t>
                      </a:r>
                    </a:p>
                  </a:txBody>
                  <a:tcPr marL="50800" marR="50800" marT="50800" marB="50800" anchor="ctr" anchorCtr="0" horzOverflow="overflow"/>
                </a:tc>
              </a:tr>
              <a:tr h="431537">
                <a:tc>
                  <a:txBody>
                    <a:bodyPr/>
                    <a:lstStyle/>
                    <a:p>
                      <a:pPr algn="l" defTabSz="914400"/>
                      <a:r>
                        <a:rPr sz="1400"/>
                        <a:t>1. Physical</a:t>
                      </a:r>
                    </a:p>
                  </a:txBody>
                  <a:tcPr marL="50800" marR="50800" marT="50800" marB="50800" anchor="ctr" anchorCtr="0" horzOverflow="overflow"/>
                </a:tc>
              </a:tr>
            </a:tbl>
          </a:graphicData>
        </a:graphic>
      </p:graphicFrame>
      <p:sp>
        <p:nvSpPr>
          <p:cNvPr id="739" name="Rectangle"/>
          <p:cNvSpPr/>
          <p:nvPr/>
        </p:nvSpPr>
        <p:spPr>
          <a:xfrm>
            <a:off x="517032" y="1819118"/>
            <a:ext cx="1612901" cy="498823"/>
          </a:xfrm>
          <a:prstGeom prst="rect">
            <a:avLst/>
          </a:prstGeom>
          <a:blipFill>
            <a:blip r:embed="rId4">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aphicFrame>
        <p:nvGraphicFramePr>
          <p:cNvPr id="740" name="Table"/>
          <p:cNvGraphicFramePr/>
          <p:nvPr/>
        </p:nvGraphicFramePr>
        <p:xfrm>
          <a:off x="10882027" y="171741"/>
          <a:ext cx="1945108" cy="229388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932406"/>
              </a:tblGrid>
              <a:tr h="964398">
                <a:tc>
                  <a:txBody>
                    <a:bodyPr/>
                    <a:lstStyle/>
                    <a:p>
                      <a:pPr algn="l" defTabSz="914400"/>
                      <a:r>
                        <a:rPr sz="1400"/>
                        <a:t>4. Application</a:t>
                      </a:r>
                    </a:p>
                  </a:txBody>
                  <a:tcPr marL="50800" marR="50800" marT="50800" marB="50800" anchor="ctr" anchorCtr="0" horzOverflow="overflow"/>
                </a:tc>
              </a:tr>
              <a:tr h="351642">
                <a:tc>
                  <a:txBody>
                    <a:bodyPr/>
                    <a:lstStyle/>
                    <a:p>
                      <a:pPr algn="l" defTabSz="914400"/>
                      <a:r>
                        <a:rPr sz="1400"/>
                        <a:t>3.Transport</a:t>
                      </a:r>
                    </a:p>
                  </a:txBody>
                  <a:tcPr marL="50800" marR="50800" marT="50800" marB="50800" anchor="ctr" anchorCtr="0" horzOverflow="overflow"/>
                </a:tc>
              </a:tr>
              <a:tr h="303138">
                <a:tc>
                  <a:txBody>
                    <a:bodyPr/>
                    <a:lstStyle/>
                    <a:p>
                      <a:pPr algn="l" defTabSz="914400"/>
                      <a:r>
                        <a:rPr sz="1400"/>
                        <a:t>2. Internet</a:t>
                      </a:r>
                    </a:p>
                  </a:txBody>
                  <a:tcPr marL="50800" marR="50800" marT="50800" marB="50800" anchor="ctr" anchorCtr="0" horzOverflow="overflow"/>
                </a:tc>
              </a:tr>
              <a:tr h="662004">
                <a:tc>
                  <a:txBody>
                    <a:bodyPr/>
                    <a:lstStyle/>
                    <a:p>
                      <a:pPr algn="l" defTabSz="914400"/>
                      <a:r>
                        <a:rPr sz="1400"/>
                        <a:t>1. Network Interface (Link)</a:t>
                      </a:r>
                    </a:p>
                  </a:txBody>
                  <a:tcPr marL="50800" marR="50800" marT="50800" marB="50800" anchor="ctr" anchorCtr="0" horzOverflow="overflow"/>
                </a:tc>
              </a:tr>
            </a:tbl>
          </a:graphicData>
        </a:graphic>
      </p:graphicFrame>
      <p:sp>
        <p:nvSpPr>
          <p:cNvPr id="741" name="Rectangle"/>
          <p:cNvSpPr/>
          <p:nvPr/>
        </p:nvSpPr>
        <p:spPr>
          <a:xfrm>
            <a:off x="10845377" y="1454150"/>
            <a:ext cx="2005707" cy="393700"/>
          </a:xfrm>
          <a:prstGeom prst="rect">
            <a:avLst/>
          </a:prstGeom>
          <a:blipFill>
            <a:blip r:embed="rId4">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742" name="Image" descr="Image"/>
          <p:cNvPicPr>
            <a:picLocks noChangeAspect="1"/>
          </p:cNvPicPr>
          <p:nvPr/>
        </p:nvPicPr>
        <p:blipFill>
          <a:blip r:embed="rId5">
            <a:extLst/>
          </a:blip>
          <a:stretch>
            <a:fillRect/>
          </a:stretch>
        </p:blipFill>
        <p:spPr>
          <a:xfrm>
            <a:off x="6526543" y="2377413"/>
            <a:ext cx="4176580" cy="3122797"/>
          </a:xfrm>
          <a:prstGeom prst="rect">
            <a:avLst/>
          </a:prstGeom>
          <a:ln w="12700">
            <a:miter lim="400000"/>
          </a:ln>
        </p:spPr>
      </p:pic>
      <p:pic>
        <p:nvPicPr>
          <p:cNvPr id="743" name="Image" descr="Image"/>
          <p:cNvPicPr>
            <a:picLocks noChangeAspect="1"/>
          </p:cNvPicPr>
          <p:nvPr/>
        </p:nvPicPr>
        <p:blipFill>
          <a:blip r:embed="rId6">
            <a:extLst/>
          </a:blip>
          <a:stretch>
            <a:fillRect/>
          </a:stretch>
        </p:blipFill>
        <p:spPr>
          <a:xfrm>
            <a:off x="7230268" y="6378964"/>
            <a:ext cx="4900870" cy="2756740"/>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42"/>
                                        </p:tgtEl>
                                        <p:attrNameLst>
                                          <p:attrName>style.visibility</p:attrName>
                                        </p:attrNameLst>
                                      </p:cBhvr>
                                      <p:to>
                                        <p:strVal val="visible"/>
                                      </p:to>
                                    </p:set>
                                    <p:animEffect filter="dissolve" transition="in">
                                      <p:cBhvr>
                                        <p:cTn id="7" dur="199"/>
                                        <p:tgtEl>
                                          <p:spTgt spid="74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743"/>
                                        </p:tgtEl>
                                        <p:attrNameLst>
                                          <p:attrName>style.visibility</p:attrName>
                                        </p:attrNameLst>
                                      </p:cBhvr>
                                      <p:to>
                                        <p:strVal val="visible"/>
                                      </p:to>
                                    </p:set>
                                    <p:animEffect filter="dissolve" transition="in">
                                      <p:cBhvr>
                                        <p:cTn id="12" dur="199"/>
                                        <p:tgtEl>
                                          <p:spTgt spid="743"/>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43" grpId="2"/>
      <p:bldP build="whole" bldLvl="1" animBg="1" rev="0" advAuto="0" spid="742" grpId="1"/>
    </p:bldLst>
  </p:timing>
</p:sld>
</file>

<file path=ppt/slides/slide1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47" name="TCP/IP"/>
          <p:cNvSpPr txBox="1"/>
          <p:nvPr>
            <p:ph type="title"/>
          </p:nvPr>
        </p:nvSpPr>
        <p:spPr>
          <a:xfrm>
            <a:off x="4025900" y="368300"/>
            <a:ext cx="4953000" cy="1384300"/>
          </a:xfrm>
          <a:prstGeom prst="rect">
            <a:avLst/>
          </a:prstGeom>
        </p:spPr>
        <p:txBody>
          <a:bodyPr/>
          <a:lstStyle/>
          <a:p>
            <a:pPr/>
            <a:r>
              <a:t>TCP/IP</a:t>
            </a:r>
          </a:p>
        </p:txBody>
      </p:sp>
      <p:grpSp>
        <p:nvGrpSpPr>
          <p:cNvPr id="752" name="Group"/>
          <p:cNvGrpSpPr/>
          <p:nvPr/>
        </p:nvGrpSpPr>
        <p:grpSpPr>
          <a:xfrm>
            <a:off x="155715" y="4770377"/>
            <a:ext cx="2975704" cy="651017"/>
            <a:chOff x="0" y="0"/>
            <a:chExt cx="2975702" cy="651016"/>
          </a:xfrm>
        </p:grpSpPr>
        <p:sp>
          <p:nvSpPr>
            <p:cNvPr id="748" name="Rectangle"/>
            <p:cNvSpPr/>
            <p:nvPr/>
          </p:nvSpPr>
          <p:spPr>
            <a:xfrm>
              <a:off x="9202" y="0"/>
              <a:ext cx="1480601" cy="651017"/>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749" name="Rectangle"/>
            <p:cNvSpPr/>
            <p:nvPr/>
          </p:nvSpPr>
          <p:spPr>
            <a:xfrm>
              <a:off x="1495102" y="9573"/>
              <a:ext cx="1480601" cy="638317"/>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750" name="SRC MAC"/>
            <p:cNvSpPr txBox="1"/>
            <p:nvPr/>
          </p:nvSpPr>
          <p:spPr>
            <a:xfrm>
              <a:off x="1498600" y="100132"/>
              <a:ext cx="14736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SRC MAC</a:t>
              </a:r>
            </a:p>
          </p:txBody>
        </p:sp>
        <p:sp>
          <p:nvSpPr>
            <p:cNvPr id="751" name="DST MAC"/>
            <p:cNvSpPr txBox="1"/>
            <p:nvPr/>
          </p:nvSpPr>
          <p:spPr>
            <a:xfrm>
              <a:off x="0" y="87432"/>
              <a:ext cx="14736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DST MAC</a:t>
              </a:r>
            </a:p>
          </p:txBody>
        </p:sp>
      </p:grpSp>
      <p:sp>
        <p:nvSpPr>
          <p:cNvPr id="753" name="1. Network Interface (link)"/>
          <p:cNvSpPr txBox="1"/>
          <p:nvPr/>
        </p:nvSpPr>
        <p:spPr>
          <a:xfrm>
            <a:off x="3384550" y="1498600"/>
            <a:ext cx="6235700" cy="13843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4000"/>
            </a:lvl1pPr>
          </a:lstStyle>
          <a:p>
            <a:pPr/>
            <a:r>
              <a:t>1. Network Interface (link)</a:t>
            </a:r>
          </a:p>
        </p:txBody>
      </p:sp>
      <p:grpSp>
        <p:nvGrpSpPr>
          <p:cNvPr id="756" name="Group"/>
          <p:cNvGrpSpPr/>
          <p:nvPr/>
        </p:nvGrpSpPr>
        <p:grpSpPr>
          <a:xfrm>
            <a:off x="11738850" y="4767250"/>
            <a:ext cx="1101033" cy="651018"/>
            <a:chOff x="0" y="0"/>
            <a:chExt cx="1101031" cy="651016"/>
          </a:xfrm>
        </p:grpSpPr>
        <p:sp>
          <p:nvSpPr>
            <p:cNvPr id="754" name="Rectangle"/>
            <p:cNvSpPr/>
            <p:nvPr/>
          </p:nvSpPr>
          <p:spPr>
            <a:xfrm>
              <a:off x="0" y="0"/>
              <a:ext cx="1101032" cy="651017"/>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755" name="CRC"/>
            <p:cNvSpPr txBox="1"/>
            <p:nvPr/>
          </p:nvSpPr>
          <p:spPr>
            <a:xfrm>
              <a:off x="165100" y="81377"/>
              <a:ext cx="770832" cy="488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CRC</a:t>
              </a:r>
            </a:p>
          </p:txBody>
        </p:sp>
      </p:grpSp>
      <p:grpSp>
        <p:nvGrpSpPr>
          <p:cNvPr id="770" name="Group"/>
          <p:cNvGrpSpPr/>
          <p:nvPr/>
        </p:nvGrpSpPr>
        <p:grpSpPr>
          <a:xfrm>
            <a:off x="3126143" y="4760803"/>
            <a:ext cx="8599989" cy="670165"/>
            <a:chOff x="49428" y="0"/>
            <a:chExt cx="8599988" cy="670164"/>
          </a:xfrm>
        </p:grpSpPr>
        <p:sp>
          <p:nvSpPr>
            <p:cNvPr id="757" name="Rectangle"/>
            <p:cNvSpPr/>
            <p:nvPr/>
          </p:nvSpPr>
          <p:spPr>
            <a:xfrm>
              <a:off x="6068561" y="0"/>
              <a:ext cx="2580856" cy="670165"/>
            </a:xfrm>
            <a:prstGeom prst="rect">
              <a:avLst/>
            </a:prstGeom>
            <a:blipFill rotWithShape="1">
              <a:blip r:embed="rId3"/>
              <a:srcRect l="0" t="0" r="0" b="0"/>
              <a:tile tx="0" ty="0" sx="100000" sy="100000" flip="none" algn="tl"/>
            </a:blip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758" name="Rectangle"/>
            <p:cNvSpPr/>
            <p:nvPr/>
          </p:nvSpPr>
          <p:spPr>
            <a:xfrm>
              <a:off x="1285905" y="18559"/>
              <a:ext cx="1320781" cy="638318"/>
            </a:xfrm>
            <a:prstGeom prst="rect">
              <a:avLst/>
            </a:prstGeom>
            <a:noFill/>
            <a:ln w="254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759" name="SRC IP"/>
            <p:cNvSpPr txBox="1"/>
            <p:nvPr/>
          </p:nvSpPr>
          <p:spPr>
            <a:xfrm>
              <a:off x="1318209" y="41125"/>
              <a:ext cx="1240486"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1">
                      <a:hueOff val="47394"/>
                      <a:satOff val="-25753"/>
                      <a:lumOff val="-7544"/>
                    </a:schemeClr>
                  </a:solidFill>
                </a:defRPr>
              </a:lvl1pPr>
            </a:lstStyle>
            <a:p>
              <a:pPr/>
              <a:r>
                <a:t>SRC IP</a:t>
              </a:r>
            </a:p>
          </p:txBody>
        </p:sp>
        <p:sp>
          <p:nvSpPr>
            <p:cNvPr id="760" name="Rectangle"/>
            <p:cNvSpPr/>
            <p:nvPr/>
          </p:nvSpPr>
          <p:spPr>
            <a:xfrm>
              <a:off x="58774" y="15483"/>
              <a:ext cx="1227838" cy="651018"/>
            </a:xfrm>
            <a:prstGeom prst="rect">
              <a:avLst/>
            </a:prstGeom>
            <a:noFill/>
            <a:ln w="254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761" name="DST IP"/>
            <p:cNvSpPr txBox="1"/>
            <p:nvPr/>
          </p:nvSpPr>
          <p:spPr>
            <a:xfrm>
              <a:off x="49428" y="67942"/>
              <a:ext cx="1201014"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1">
                      <a:hueOff val="47394"/>
                      <a:satOff val="-25753"/>
                      <a:lumOff val="-7544"/>
                    </a:schemeClr>
                  </a:solidFill>
                </a:defRPr>
              </a:lvl1pPr>
            </a:lstStyle>
            <a:p>
              <a:pPr/>
              <a:r>
                <a:t>DST IP</a:t>
              </a:r>
            </a:p>
          </p:txBody>
        </p:sp>
        <p:sp>
          <p:nvSpPr>
            <p:cNvPr id="762" name="Rectangle"/>
            <p:cNvSpPr/>
            <p:nvPr/>
          </p:nvSpPr>
          <p:spPr>
            <a:xfrm>
              <a:off x="3498004" y="19147"/>
              <a:ext cx="1227837" cy="638317"/>
            </a:xfrm>
            <a:prstGeom prst="rect">
              <a:avLst/>
            </a:prstGeom>
            <a:noFill/>
            <a:ln w="25400" cap="flat">
              <a:solidFill>
                <a:schemeClr val="accent3"/>
              </a:solidFill>
              <a:prstDash val="solid"/>
              <a:miter lim="400000"/>
            </a:ln>
            <a:effectLst/>
          </p:spPr>
          <p:txBody>
            <a:bodyPr wrap="square" lIns="50800" tIns="50800" rIns="50800" bIns="50800" numCol="1" anchor="ctr">
              <a:noAutofit/>
            </a:bodyPr>
            <a:lstStyle/>
            <a:p>
              <a:pPr>
                <a:defRPr sz="2400"/>
              </a:pPr>
            </a:p>
          </p:txBody>
        </p:sp>
        <p:sp>
          <p:nvSpPr>
            <p:cNvPr id="763" name="Rectangle"/>
            <p:cNvSpPr/>
            <p:nvPr/>
          </p:nvSpPr>
          <p:spPr>
            <a:xfrm>
              <a:off x="2614307" y="19147"/>
              <a:ext cx="891153" cy="638317"/>
            </a:xfrm>
            <a:prstGeom prst="rect">
              <a:avLst/>
            </a:prstGeom>
            <a:noFill/>
            <a:ln w="25400" cap="flat">
              <a:solidFill>
                <a:schemeClr val="accent3"/>
              </a:solidFill>
              <a:prstDash val="solid"/>
              <a:miter lim="400000"/>
            </a:ln>
            <a:effectLst/>
          </p:spPr>
          <p:txBody>
            <a:bodyPr wrap="square" lIns="50800" tIns="50800" rIns="50800" bIns="50800" numCol="1" anchor="ctr">
              <a:noAutofit/>
            </a:bodyPr>
            <a:lstStyle/>
            <a:p>
              <a:pPr>
                <a:defRPr sz="2400"/>
              </a:pPr>
            </a:p>
          </p:txBody>
        </p:sp>
        <p:sp>
          <p:nvSpPr>
            <p:cNvPr id="764" name="80"/>
            <p:cNvSpPr txBox="1"/>
            <p:nvPr/>
          </p:nvSpPr>
          <p:spPr>
            <a:xfrm>
              <a:off x="2767942" y="68381"/>
              <a:ext cx="50972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80</a:t>
              </a:r>
            </a:p>
          </p:txBody>
        </p:sp>
        <p:sp>
          <p:nvSpPr>
            <p:cNvPr id="765" name="1695"/>
            <p:cNvSpPr txBox="1"/>
            <p:nvPr/>
          </p:nvSpPr>
          <p:spPr>
            <a:xfrm>
              <a:off x="3612693" y="68381"/>
              <a:ext cx="905156"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1695</a:t>
              </a:r>
            </a:p>
          </p:txBody>
        </p:sp>
        <p:sp>
          <p:nvSpPr>
            <p:cNvPr id="766" name="Rectangle"/>
            <p:cNvSpPr/>
            <p:nvPr/>
          </p:nvSpPr>
          <p:spPr>
            <a:xfrm>
              <a:off x="4738718" y="19147"/>
              <a:ext cx="649110" cy="638317"/>
            </a:xfrm>
            <a:prstGeom prst="rect">
              <a:avLst/>
            </a:prstGeom>
            <a:solidFill>
              <a:srgbClr val="FFFFFF"/>
            </a:solid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767" name="Rectangle"/>
            <p:cNvSpPr/>
            <p:nvPr/>
          </p:nvSpPr>
          <p:spPr>
            <a:xfrm>
              <a:off x="5397608" y="19147"/>
              <a:ext cx="745432" cy="638317"/>
            </a:xfrm>
            <a:prstGeom prst="rect">
              <a:avLst/>
            </a:prstGeom>
            <a:solidFill>
              <a:srgbClr val="FFFFFF"/>
            </a:solid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768" name="Sq"/>
            <p:cNvSpPr txBox="1"/>
            <p:nvPr/>
          </p:nvSpPr>
          <p:spPr>
            <a:xfrm>
              <a:off x="4788851" y="71605"/>
              <a:ext cx="548844"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6">
                      <a:lumOff val="-8741"/>
                    </a:schemeClr>
                  </a:solidFill>
                </a:defRPr>
              </a:lvl1pPr>
            </a:lstStyle>
            <a:p>
              <a:pPr/>
              <a:r>
                <a:t>Sq</a:t>
              </a:r>
            </a:p>
          </p:txBody>
        </p:sp>
        <p:sp>
          <p:nvSpPr>
            <p:cNvPr id="769" name="Ack"/>
            <p:cNvSpPr txBox="1"/>
            <p:nvPr/>
          </p:nvSpPr>
          <p:spPr>
            <a:xfrm>
              <a:off x="5392279" y="68382"/>
              <a:ext cx="7270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6">
                      <a:lumOff val="-8741"/>
                    </a:schemeClr>
                  </a:solidFill>
                </a:defRPr>
              </a:lvl1pPr>
            </a:lstStyle>
            <a:p>
              <a:pPr/>
              <a:r>
                <a:t>Ack</a:t>
              </a:r>
            </a:p>
          </p:txBody>
        </p:sp>
      </p:grpSp>
      <p:sp>
        <p:nvSpPr>
          <p:cNvPr id="771" name="Arrow"/>
          <p:cNvSpPr/>
          <p:nvPr/>
        </p:nvSpPr>
        <p:spPr>
          <a:xfrm rot="16200000">
            <a:off x="408681" y="5395743"/>
            <a:ext cx="965201" cy="1126432"/>
          </a:xfrm>
          <a:prstGeom prst="rightArrow">
            <a:avLst>
              <a:gd name="adj1" fmla="val 31745"/>
              <a:gd name="adj2" fmla="val 44371"/>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772" name="Arrow"/>
          <p:cNvSpPr/>
          <p:nvPr/>
        </p:nvSpPr>
        <p:spPr>
          <a:xfrm rot="16200000">
            <a:off x="11806766" y="5395743"/>
            <a:ext cx="965201" cy="1126432"/>
          </a:xfrm>
          <a:prstGeom prst="rightArrow">
            <a:avLst>
              <a:gd name="adj1" fmla="val 31745"/>
              <a:gd name="adj2" fmla="val 44371"/>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773" name="save.png" descr="save.png"/>
          <p:cNvPicPr>
            <a:picLocks noChangeAspect="1"/>
          </p:cNvPicPr>
          <p:nvPr/>
        </p:nvPicPr>
        <p:blipFill>
          <a:blip r:embed="rId5">
            <a:extLst/>
          </a:blip>
          <a:stretch>
            <a:fillRect/>
          </a:stretch>
        </p:blipFill>
        <p:spPr>
          <a:xfrm>
            <a:off x="2806948" y="6302049"/>
            <a:ext cx="673230" cy="651018"/>
          </a:xfrm>
          <a:prstGeom prst="rect">
            <a:avLst/>
          </a:prstGeom>
          <a:ln w="12700">
            <a:miter lim="400000"/>
          </a:ln>
        </p:spPr>
      </p:pic>
      <p:graphicFrame>
        <p:nvGraphicFramePr>
          <p:cNvPr id="774" name="Table"/>
          <p:cNvGraphicFramePr/>
          <p:nvPr/>
        </p:nvGraphicFramePr>
        <p:xfrm>
          <a:off x="10882027" y="510408"/>
          <a:ext cx="1945108" cy="229388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932406"/>
              </a:tblGrid>
              <a:tr h="964398">
                <a:tc>
                  <a:txBody>
                    <a:bodyPr/>
                    <a:lstStyle/>
                    <a:p>
                      <a:pPr algn="l" defTabSz="914400"/>
                      <a:r>
                        <a:rPr sz="1400"/>
                        <a:t>4. Application</a:t>
                      </a:r>
                    </a:p>
                  </a:txBody>
                  <a:tcPr marL="50800" marR="50800" marT="50800" marB="50800" anchor="ctr" anchorCtr="0" horzOverflow="overflow"/>
                </a:tc>
              </a:tr>
              <a:tr h="351642">
                <a:tc>
                  <a:txBody>
                    <a:bodyPr/>
                    <a:lstStyle/>
                    <a:p>
                      <a:pPr algn="l" defTabSz="914400"/>
                      <a:r>
                        <a:rPr sz="1400"/>
                        <a:t>3.Transport</a:t>
                      </a:r>
                    </a:p>
                  </a:txBody>
                  <a:tcPr marL="50800" marR="50800" marT="50800" marB="50800" anchor="ctr" anchorCtr="0" horzOverflow="overflow"/>
                </a:tc>
              </a:tr>
              <a:tr h="303138">
                <a:tc>
                  <a:txBody>
                    <a:bodyPr/>
                    <a:lstStyle/>
                    <a:p>
                      <a:pPr algn="l" defTabSz="914400"/>
                      <a:r>
                        <a:rPr sz="1400"/>
                        <a:t>2. Internet</a:t>
                      </a:r>
                    </a:p>
                  </a:txBody>
                  <a:tcPr marL="50800" marR="50800" marT="50800" marB="50800" anchor="ctr" anchorCtr="0" horzOverflow="overflow"/>
                </a:tc>
              </a:tr>
              <a:tr h="662004">
                <a:tc>
                  <a:txBody>
                    <a:bodyPr/>
                    <a:lstStyle/>
                    <a:p>
                      <a:pPr algn="l" defTabSz="914400"/>
                      <a:r>
                        <a:rPr sz="1400"/>
                        <a:t>1. Network Interface (Link)</a:t>
                      </a:r>
                    </a:p>
                  </a:txBody>
                  <a:tcPr marL="50800" marR="50800" marT="50800" marB="50800" anchor="ctr" anchorCtr="0" horzOverflow="overflow"/>
                </a:tc>
              </a:tr>
            </a:tbl>
          </a:graphicData>
        </a:graphic>
      </p:graphicFrame>
      <p:graphicFrame>
        <p:nvGraphicFramePr>
          <p:cNvPr id="775" name="Table"/>
          <p:cNvGraphicFramePr/>
          <p:nvPr/>
        </p:nvGraphicFramePr>
        <p:xfrm>
          <a:off x="516243" y="140618"/>
          <a:ext cx="1627180" cy="303346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614479"/>
              </a:tblGrid>
              <a:tr h="431537">
                <a:tc>
                  <a:txBody>
                    <a:bodyPr/>
                    <a:lstStyle/>
                    <a:p>
                      <a:pPr algn="l" defTabSz="914400"/>
                      <a:r>
                        <a:rPr sz="1400"/>
                        <a:t>7. Application</a:t>
                      </a:r>
                    </a:p>
                  </a:txBody>
                  <a:tcPr marL="50800" marR="50800" marT="50800" marB="50800" anchor="ctr" anchorCtr="0" horzOverflow="overflow"/>
                </a:tc>
              </a:tr>
              <a:tr h="431537">
                <a:tc>
                  <a:txBody>
                    <a:bodyPr/>
                    <a:lstStyle/>
                    <a:p>
                      <a:pPr algn="l" defTabSz="914400"/>
                      <a:r>
                        <a:rPr sz="1400"/>
                        <a:t>6. Presentation</a:t>
                      </a:r>
                    </a:p>
                  </a:txBody>
                  <a:tcPr marL="50800" marR="50800" marT="50800" marB="50800" anchor="ctr" anchorCtr="0" horzOverflow="overflow"/>
                </a:tc>
              </a:tr>
              <a:tr h="431537">
                <a:tc>
                  <a:txBody>
                    <a:bodyPr/>
                    <a:lstStyle/>
                    <a:p>
                      <a:pPr algn="l" defTabSz="914400"/>
                      <a:r>
                        <a:rPr sz="1400"/>
                        <a:t>5. Session</a:t>
                      </a:r>
                    </a:p>
                  </a:txBody>
                  <a:tcPr marL="50800" marR="50800" marT="50800" marB="50800" anchor="ctr" anchorCtr="0" horzOverflow="overflow"/>
                </a:tc>
              </a:tr>
              <a:tr h="431537">
                <a:tc>
                  <a:txBody>
                    <a:bodyPr/>
                    <a:lstStyle/>
                    <a:p>
                      <a:pPr algn="l" defTabSz="914400"/>
                      <a:r>
                        <a:rPr sz="1400"/>
                        <a:t>4. Transport</a:t>
                      </a:r>
                    </a:p>
                  </a:txBody>
                  <a:tcPr marL="50800" marR="50800" marT="50800" marB="50800" anchor="ctr" anchorCtr="0" horzOverflow="overflow"/>
                </a:tc>
              </a:tr>
              <a:tr h="431537">
                <a:tc>
                  <a:txBody>
                    <a:bodyPr/>
                    <a:lstStyle/>
                    <a:p>
                      <a:pPr algn="l" defTabSz="914400"/>
                      <a:r>
                        <a:rPr sz="1400"/>
                        <a:t>3. Network</a:t>
                      </a:r>
                    </a:p>
                  </a:txBody>
                  <a:tcPr marL="50800" marR="50800" marT="50800" marB="50800" anchor="ctr" anchorCtr="0" horzOverflow="overflow"/>
                </a:tc>
              </a:tr>
              <a:tr h="431537">
                <a:tc>
                  <a:txBody>
                    <a:bodyPr/>
                    <a:lstStyle/>
                    <a:p>
                      <a:pPr algn="l" defTabSz="914400"/>
                      <a:r>
                        <a:rPr sz="1400"/>
                        <a:t>2. Data Link</a:t>
                      </a:r>
                    </a:p>
                  </a:txBody>
                  <a:tcPr marL="50800" marR="50800" marT="50800" marB="50800" anchor="ctr" anchorCtr="0" horzOverflow="overflow"/>
                </a:tc>
              </a:tr>
              <a:tr h="431537">
                <a:tc>
                  <a:txBody>
                    <a:bodyPr/>
                    <a:lstStyle/>
                    <a:p>
                      <a:pPr algn="l" defTabSz="914400"/>
                      <a:r>
                        <a:rPr sz="1400"/>
                        <a:t>1. Physical</a:t>
                      </a:r>
                    </a:p>
                  </a:txBody>
                  <a:tcPr marL="50800" marR="50800" marT="50800" marB="50800" anchor="ctr" anchorCtr="0" horzOverflow="overflow"/>
                </a:tc>
              </a:tr>
            </a:tbl>
          </a:graphicData>
        </a:graphic>
      </p:graphicFrame>
      <p:sp>
        <p:nvSpPr>
          <p:cNvPr id="776" name="Rectangle"/>
          <p:cNvSpPr/>
          <p:nvPr/>
        </p:nvSpPr>
        <p:spPr>
          <a:xfrm>
            <a:off x="501650" y="2286000"/>
            <a:ext cx="1612900" cy="849204"/>
          </a:xfrm>
          <a:prstGeom prst="rect">
            <a:avLst/>
          </a:prstGeom>
          <a:blipFill>
            <a:blip r:embed="rId4">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777" name="Rectangle"/>
          <p:cNvSpPr/>
          <p:nvPr/>
        </p:nvSpPr>
        <p:spPr>
          <a:xfrm>
            <a:off x="10864850" y="2108200"/>
            <a:ext cx="1930400" cy="684104"/>
          </a:xfrm>
          <a:prstGeom prst="rect">
            <a:avLst/>
          </a:prstGeom>
          <a:blipFill>
            <a:blip r:embed="rId4">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778" name="ethernet_card_256.png" descr="ethernet_card_256.png"/>
          <p:cNvPicPr>
            <a:picLocks noChangeAspect="1"/>
          </p:cNvPicPr>
          <p:nvPr/>
        </p:nvPicPr>
        <p:blipFill>
          <a:blip r:embed="rId6">
            <a:extLst/>
          </a:blip>
          <a:stretch>
            <a:fillRect/>
          </a:stretch>
        </p:blipFill>
        <p:spPr>
          <a:xfrm>
            <a:off x="10154146" y="7576046"/>
            <a:ext cx="2139951" cy="213995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771"/>
                                        </p:tgtEl>
                                        <p:attrNameLst>
                                          <p:attrName>style.visibility</p:attrName>
                                        </p:attrNameLst>
                                      </p:cBhvr>
                                      <p:to>
                                        <p:strVal val="visible"/>
                                      </p:to>
                                    </p:set>
                                    <p:animEffect filter="dissolve" transition="in">
                                      <p:cBhvr>
                                        <p:cTn id="7" dur="199"/>
                                        <p:tgtEl>
                                          <p:spTgt spid="771"/>
                                        </p:tgtEl>
                                      </p:cBhvr>
                                    </p:animEffect>
                                  </p:childTnLst>
                                </p:cTn>
                              </p:par>
                            </p:childTnLst>
                          </p:cTn>
                        </p:par>
                      </p:childTnLst>
                    </p:cTn>
                  </p:par>
                  <p:par>
                    <p:cTn id="8" fill="hold">
                      <p:stCondLst>
                        <p:cond delay="indefinite"/>
                      </p:stCondLst>
                      <p:childTnLst>
                        <p:par>
                          <p:cTn id="9" fill="hold">
                            <p:stCondLst>
                              <p:cond delay="0"/>
                            </p:stCondLst>
                            <p:childTnLst>
                              <p:par>
                                <p:cTn id="10" presetClass="exit" nodeType="clickEffect" presetID="9" grpId="2" fill="hold">
                                  <p:stCondLst>
                                    <p:cond delay="0"/>
                                  </p:stCondLst>
                                  <p:iterate type="el" backwards="0">
                                    <p:tmAbs val="0"/>
                                  </p:iterate>
                                  <p:childTnLst>
                                    <p:animEffect filter="dissolve" transition="out">
                                      <p:cBhvr>
                                        <p:cTn id="11" dur="199" fill="hold"/>
                                        <p:tgtEl>
                                          <p:spTgt spid="771"/>
                                        </p:tgtEl>
                                      </p:cBhvr>
                                    </p:animEffect>
                                    <p:set>
                                      <p:cBhvr>
                                        <p:cTn id="12" fill="hold">
                                          <p:stCondLst>
                                            <p:cond delay="198"/>
                                          </p:stCondLst>
                                        </p:cTn>
                                        <p:tgtEl>
                                          <p:spTgt spid="771"/>
                                        </p:tgtEl>
                                        <p:attrNameLst>
                                          <p:attrName>style.visibility</p:attrName>
                                        </p:attrNameLst>
                                      </p:cBhvr>
                                      <p:to>
                                        <p:strVal val="hidden"/>
                                      </p:to>
                                    </p:set>
                                  </p:childTnLst>
                                </p:cTn>
                              </p:par>
                            </p:childTnLst>
                          </p:cTn>
                        </p:par>
                        <p:par>
                          <p:cTn id="13" fill="hold">
                            <p:stCondLst>
                              <p:cond delay="199"/>
                            </p:stCondLst>
                            <p:childTnLst>
                              <p:par>
                                <p:cTn id="14" presetClass="entr" nodeType="afterEffect" presetID="9" grpId="3" fill="hold">
                                  <p:stCondLst>
                                    <p:cond delay="0"/>
                                  </p:stCondLst>
                                  <p:iterate type="el" backwards="0">
                                    <p:tmAbs val="0"/>
                                  </p:iterate>
                                  <p:childTnLst>
                                    <p:set>
                                      <p:cBhvr>
                                        <p:cTn id="15" fill="hold"/>
                                        <p:tgtEl>
                                          <p:spTgt spid="772"/>
                                        </p:tgtEl>
                                        <p:attrNameLst>
                                          <p:attrName>style.visibility</p:attrName>
                                        </p:attrNameLst>
                                      </p:cBhvr>
                                      <p:to>
                                        <p:strVal val="visible"/>
                                      </p:to>
                                    </p:set>
                                    <p:animEffect filter="dissolve" transition="in">
                                      <p:cBhvr>
                                        <p:cTn id="16" dur="199"/>
                                        <p:tgtEl>
                                          <p:spTgt spid="772"/>
                                        </p:tgtEl>
                                      </p:cBhvr>
                                    </p:animEffect>
                                  </p:childTnLst>
                                </p:cTn>
                              </p:par>
                            </p:childTnLst>
                          </p:cTn>
                        </p:par>
                      </p:childTnLst>
                    </p:cTn>
                  </p:par>
                  <p:par>
                    <p:cTn id="17" fill="hold">
                      <p:stCondLst>
                        <p:cond delay="indefinite"/>
                      </p:stCondLst>
                      <p:childTnLst>
                        <p:par>
                          <p:cTn id="18" fill="hold">
                            <p:stCondLst>
                              <p:cond delay="0"/>
                            </p:stCondLst>
                            <p:childTnLst>
                              <p:par>
                                <p:cTn id="19" presetClass="path" nodeType="clickEffect" presetSubtype="0" presetID="-1" grpId="4" accel="50000" decel="50000" fill="hold">
                                  <p:stCondLst>
                                    <p:cond delay="0"/>
                                  </p:stCondLst>
                                  <p:childTnLst>
                                    <p:animMotion path="M 0.000000 0.000000 L 0.000000 0.217448" origin="layout" pathEditMode="relative">
                                      <p:cBhvr>
                                        <p:cTn id="20" dur="1000" fill="hold"/>
                                        <p:tgtEl>
                                          <p:spTgt spid="752"/>
                                        </p:tgtEl>
                                        <p:attrNameLst>
                                          <p:attrName>ppt_x</p:attrName>
                                          <p:attrName>ppt_y</p:attrName>
                                        </p:attrNameLst>
                                      </p:cBhvr>
                                    </p:animMotion>
                                  </p:childTnLst>
                                </p:cTn>
                              </p:par>
                            </p:childTnLst>
                          </p:cTn>
                        </p:par>
                        <p:par>
                          <p:cTn id="21" fill="hold">
                            <p:stCondLst>
                              <p:cond delay="1000"/>
                            </p:stCondLst>
                            <p:childTnLst>
                              <p:par>
                                <p:cTn id="22" presetClass="entr" nodeType="afterEffect" presetID="9" grpId="5" fill="hold">
                                  <p:stCondLst>
                                    <p:cond delay="0"/>
                                  </p:stCondLst>
                                  <p:iterate type="el" backwards="0">
                                    <p:tmAbs val="0"/>
                                  </p:iterate>
                                  <p:childTnLst>
                                    <p:set>
                                      <p:cBhvr>
                                        <p:cTn id="23" fill="hold"/>
                                        <p:tgtEl>
                                          <p:spTgt spid="773"/>
                                        </p:tgtEl>
                                        <p:attrNameLst>
                                          <p:attrName>style.visibility</p:attrName>
                                        </p:attrNameLst>
                                      </p:cBhvr>
                                      <p:to>
                                        <p:strVal val="visible"/>
                                      </p:to>
                                    </p:set>
                                    <p:animEffect filter="dissolve" transition="in">
                                      <p:cBhvr>
                                        <p:cTn id="24" dur="199"/>
                                        <p:tgtEl>
                                          <p:spTgt spid="773"/>
                                        </p:tgtEl>
                                      </p:cBhvr>
                                    </p:animEffect>
                                  </p:childTnLst>
                                </p:cTn>
                              </p:par>
                            </p:childTnLst>
                          </p:cTn>
                        </p:par>
                      </p:childTnLst>
                    </p:cTn>
                  </p:par>
                  <p:par>
                    <p:cTn id="25" fill="hold">
                      <p:stCondLst>
                        <p:cond delay="indefinite"/>
                      </p:stCondLst>
                      <p:childTnLst>
                        <p:par>
                          <p:cTn id="26" fill="hold">
                            <p:stCondLst>
                              <p:cond delay="0"/>
                            </p:stCondLst>
                            <p:childTnLst>
                              <p:par>
                                <p:cTn id="27" presetClass="exit" nodeType="clickEffect" presetSubtype="2" presetID="15" grpId="6" fill="hold">
                                  <p:stCondLst>
                                    <p:cond delay="0"/>
                                  </p:stCondLst>
                                  <p:iterate type="el" backwards="0">
                                    <p:tmAbs val="0"/>
                                  </p:iterate>
                                  <p:childTnLst>
                                    <p:anim calcmode="lin" valueType="num">
                                      <p:cBhvr>
                                        <p:cTn id="28" dur="300" fill="hold"/>
                                        <p:tgtEl>
                                          <p:spTgt spid="756"/>
                                        </p:tgtEl>
                                        <p:attrNameLst>
                                          <p:attrName>ppt_w</p:attrName>
                                        </p:attrNameLst>
                                      </p:cBhvr>
                                      <p:tavLst>
                                        <p:tav tm="0">
                                          <p:val>
                                            <p:strVal val="ppt_w"/>
                                          </p:val>
                                        </p:tav>
                                        <p:tav tm="100000">
                                          <p:val>
                                            <p:fltVal val="0"/>
                                          </p:val>
                                        </p:tav>
                                      </p:tavLst>
                                    </p:anim>
                                    <p:anim calcmode="lin" valueType="num">
                                      <p:cBhvr>
                                        <p:cTn id="29" dur="300" fill="hold"/>
                                        <p:tgtEl>
                                          <p:spTgt spid="756"/>
                                        </p:tgtEl>
                                        <p:attrNameLst>
                                          <p:attrName>ppt_h</p:attrName>
                                        </p:attrNameLst>
                                      </p:cBhvr>
                                      <p:tavLst>
                                        <p:tav tm="0">
                                          <p:val>
                                            <p:strVal val="ppt_h"/>
                                          </p:val>
                                        </p:tav>
                                        <p:tav tm="100000">
                                          <p:val>
                                            <p:fltVal val="0"/>
                                          </p:val>
                                        </p:tav>
                                      </p:tavLst>
                                    </p:anim>
                                    <p:anim calcmode="lin" valueType="num">
                                      <p:cBhvr>
                                        <p:cTn id="30" dur="300" fill="hold"/>
                                        <p:tgtEl>
                                          <p:spTgt spid="756"/>
                                        </p:tgtEl>
                                        <p:attrNameLst>
                                          <p:attrName>ppt_x</p:attrName>
                                        </p:attrNameLst>
                                      </p:cBhvr>
                                      <p:tavLst>
                                        <p:tav tm="0">
                                          <p:val>
                                            <p:strVal val="ppt_x"/>
                                          </p:val>
                                        </p:tav>
                                        <p:tav tm="5000">
                                          <p:val>
                                            <p:strVal val="ppt_x+-0.0500*(ppt_x*0.9511+(1-ppt_y)*0.3090)"/>
                                          </p:val>
                                        </p:tav>
                                        <p:tav tm="10000">
                                          <p:val>
                                            <p:strVal val="ppt_x+-0.1000*(ppt_x*0.8090+(1-ppt_y)*0.5878)"/>
                                          </p:val>
                                        </p:tav>
                                        <p:tav tm="15000">
                                          <p:val>
                                            <p:strVal val="ppt_x+-0.1500*(ppt_x*0.5878+(1-ppt_y)*0.8090)"/>
                                          </p:val>
                                        </p:tav>
                                        <p:tav tm="20000">
                                          <p:val>
                                            <p:strVal val="ppt_x+-0.2000*(ppt_x*0.3090+(1-ppt_y)*0.9511)"/>
                                          </p:val>
                                        </p:tav>
                                        <p:tav tm="25000">
                                          <p:val>
                                            <p:strVal val="ppt_x+-0.2500*(ppt_x*-0.0000+(1-ppt_y)*1.0000)"/>
                                          </p:val>
                                        </p:tav>
                                        <p:tav tm="30000">
                                          <p:val>
                                            <p:strVal val="ppt_x+-0.3000*(ppt_x*-0.3090+(1-ppt_y)*0.9511)"/>
                                          </p:val>
                                        </p:tav>
                                        <p:tav tm="35000">
                                          <p:val>
                                            <p:strVal val="ppt_x+-0.3500*(ppt_x*-0.5878+(1-ppt_y)*0.8090)"/>
                                          </p:val>
                                        </p:tav>
                                        <p:tav tm="40000">
                                          <p:val>
                                            <p:strVal val="ppt_x+-0.4000*(ppt_x*-0.8090+(1-ppt_y)*0.5878)"/>
                                          </p:val>
                                        </p:tav>
                                        <p:tav tm="45000">
                                          <p:val>
                                            <p:strVal val="ppt_x+-0.4500*(ppt_x*-0.9511+(1-ppt_y)*0.3090)"/>
                                          </p:val>
                                        </p:tav>
                                        <p:tav tm="50000">
                                          <p:val>
                                            <p:strVal val="ppt_x+-0.5000*(ppt_x*-1.0000+(1-ppt_y)*-0.0000)"/>
                                          </p:val>
                                        </p:tav>
                                        <p:tav tm="55000">
                                          <p:val>
                                            <p:strVal val="ppt_x+-0.5500*(ppt_x*-0.9511+(1-ppt_y)*-0.3090)"/>
                                          </p:val>
                                        </p:tav>
                                        <p:tav tm="60000">
                                          <p:val>
                                            <p:strVal val="ppt_x+-0.6000*(ppt_x*-0.8090+(1-ppt_y)*-0.5878)"/>
                                          </p:val>
                                        </p:tav>
                                        <p:tav tm="65000">
                                          <p:val>
                                            <p:strVal val="ppt_x+-0.6500*(ppt_x*-0.5878+(1-ppt_y)*-0.8090)"/>
                                          </p:val>
                                        </p:tav>
                                        <p:tav tm="70000">
                                          <p:val>
                                            <p:strVal val="ppt_x+-0.7000*(ppt_x*-0.3090+(1-ppt_y)*-0.9511)"/>
                                          </p:val>
                                        </p:tav>
                                        <p:tav tm="75000">
                                          <p:val>
                                            <p:strVal val="ppt_x+-0.7500*(ppt_x*0.0000+(1-ppt_y)*-1.0000)"/>
                                          </p:val>
                                        </p:tav>
                                        <p:tav tm="80000">
                                          <p:val>
                                            <p:strVal val="ppt_x+-0.8000*(ppt_x*0.3090+(1-ppt_y)*-0.9511)"/>
                                          </p:val>
                                        </p:tav>
                                        <p:tav tm="85000">
                                          <p:val>
                                            <p:strVal val="ppt_x+-0.8500*(ppt_x*0.5878+(1-ppt_y)*-0.8090)"/>
                                          </p:val>
                                        </p:tav>
                                        <p:tav tm="90000">
                                          <p:val>
                                            <p:strVal val="ppt_x+-0.9000*(ppt_x*0.8090+(1-ppt_y)*-0.5878)"/>
                                          </p:val>
                                        </p:tav>
                                        <p:tav tm="95000">
                                          <p:val>
                                            <p:strVal val="ppt_x+-0.9500*(ppt_x*0.9511+(1-ppt_y)*-0.3090)"/>
                                          </p:val>
                                        </p:tav>
                                        <p:tav tm="100000">
                                          <p:val>
                                            <p:strVal val="ppt_x+-1.0000*(ppt_x*1.0000+(1-ppt_y)*0.0000)"/>
                                          </p:val>
                                        </p:tav>
                                      </p:tavLst>
                                    </p:anim>
                                    <p:anim calcmode="lin" valueType="num">
                                      <p:cBhvr>
                                        <p:cTn id="31" dur="300" fill="hold"/>
                                        <p:tgtEl>
                                          <p:spTgt spid="756"/>
                                        </p:tgtEl>
                                        <p:attrNameLst>
                                          <p:attrName>ppt_y</p:attrName>
                                        </p:attrNameLst>
                                      </p:cBhvr>
                                      <p:tavLst>
                                        <p:tav tm="0">
                                          <p:val>
                                            <p:strVal val="ppt_y"/>
                                          </p:val>
                                        </p:tav>
                                        <p:tav tm="5000">
                                          <p:val>
                                            <p:strVal val="ppt_y+-0.0500*(ppt_x*0.3090-(1-ppt_y)*0.9511)"/>
                                          </p:val>
                                        </p:tav>
                                        <p:tav tm="10000">
                                          <p:val>
                                            <p:strVal val="ppt_y+-0.1000*(ppt_x*0.5878-(1-ppt_y)*0.8090)"/>
                                          </p:val>
                                        </p:tav>
                                        <p:tav tm="15000">
                                          <p:val>
                                            <p:strVal val="ppt_y+-0.1500*(ppt_x*0.8090-(1-ppt_y)*0.5878)"/>
                                          </p:val>
                                        </p:tav>
                                        <p:tav tm="20000">
                                          <p:val>
                                            <p:strVal val="ppt_y+-0.2000*(ppt_x*0.9511-(1-ppt_y)*0.3090)"/>
                                          </p:val>
                                        </p:tav>
                                        <p:tav tm="25000">
                                          <p:val>
                                            <p:strVal val="ppt_y+-0.2500*(ppt_x*1.0000-(1-ppt_y)*-0.0000)"/>
                                          </p:val>
                                        </p:tav>
                                        <p:tav tm="30000">
                                          <p:val>
                                            <p:strVal val="ppt_y+-0.3000*(ppt_x*0.9511-(1-ppt_y)*-0.3090)"/>
                                          </p:val>
                                        </p:tav>
                                        <p:tav tm="35000">
                                          <p:val>
                                            <p:strVal val="ppt_y+-0.3500*(ppt_x*0.8090-(1-ppt_y)*-0.5878)"/>
                                          </p:val>
                                        </p:tav>
                                        <p:tav tm="40000">
                                          <p:val>
                                            <p:strVal val="ppt_y+-0.4000*(ppt_x*0.5878-(1-ppt_y)*-0.8090)"/>
                                          </p:val>
                                        </p:tav>
                                        <p:tav tm="45000">
                                          <p:val>
                                            <p:strVal val="ppt_y+-0.4500*(ppt_x*0.3090-(1-ppt_y)*-0.9511)"/>
                                          </p:val>
                                        </p:tav>
                                        <p:tav tm="50000">
                                          <p:val>
                                            <p:strVal val="ppt_y+-0.5000*(ppt_x*-0.0000-(1-ppt_y)*-1.0000)"/>
                                          </p:val>
                                        </p:tav>
                                        <p:tav tm="55000">
                                          <p:val>
                                            <p:strVal val="ppt_y+-0.5500*(ppt_x*-0.3090-(1-ppt_y)*-0.9511)"/>
                                          </p:val>
                                        </p:tav>
                                        <p:tav tm="60000">
                                          <p:val>
                                            <p:strVal val="ppt_y+-0.6000*(ppt_x*-0.5878-(1-ppt_y)*-0.8090)"/>
                                          </p:val>
                                        </p:tav>
                                        <p:tav tm="65000">
                                          <p:val>
                                            <p:strVal val="ppt_y+-0.6500*(ppt_x*-0.8090-(1-ppt_y)*-0.5878)"/>
                                          </p:val>
                                        </p:tav>
                                        <p:tav tm="70000">
                                          <p:val>
                                            <p:strVal val="ppt_y+-0.7000*(ppt_x*-0.9511-(1-ppt_y)*-0.3090)"/>
                                          </p:val>
                                        </p:tav>
                                        <p:tav tm="75000">
                                          <p:val>
                                            <p:strVal val="ppt_y+-0.7500*(ppt_x*-1.0000-(1-ppt_y)*0.0000)"/>
                                          </p:val>
                                        </p:tav>
                                        <p:tav tm="80000">
                                          <p:val>
                                            <p:strVal val="ppt_y+-0.8000*(ppt_x*-0.9511-(1-ppt_y)*0.3090)"/>
                                          </p:val>
                                        </p:tav>
                                        <p:tav tm="85000">
                                          <p:val>
                                            <p:strVal val="ppt_y+-0.8500*(ppt_x*-0.8090-(1-ppt_y)*0.5878)"/>
                                          </p:val>
                                        </p:tav>
                                        <p:tav tm="90000">
                                          <p:val>
                                            <p:strVal val="ppt_y+-0.9000*(ppt_x*-0.5878-(1-ppt_y)*0.8090)"/>
                                          </p:val>
                                        </p:tav>
                                        <p:tav tm="95000">
                                          <p:val>
                                            <p:strVal val="ppt_y+-0.9500*(ppt_x*-0.3090-(1-ppt_y)*0.9511)"/>
                                          </p:val>
                                        </p:tav>
                                        <p:tav tm="100000">
                                          <p:val>
                                            <p:strVal val="ppt_y+-1.0000*(ppt_x*0.0000-(1-ppt_y)*1.0000)"/>
                                          </p:val>
                                        </p:tav>
                                      </p:tavLst>
                                    </p:anim>
                                    <p:set>
                                      <p:cBhvr>
                                        <p:cTn id="32" fill="hold">
                                          <p:stCondLst>
                                            <p:cond delay="299"/>
                                          </p:stCondLst>
                                        </p:cTn>
                                        <p:tgtEl>
                                          <p:spTgt spid="756"/>
                                        </p:tgtEl>
                                        <p:attrNameLst>
                                          <p:attrName>style.visibility</p:attrName>
                                        </p:attrNameLst>
                                      </p:cBhvr>
                                      <p:to>
                                        <p:strVal val="hidden"/>
                                      </p:to>
                                    </p:set>
                                  </p:childTnLst>
                                </p:cTn>
                              </p:par>
                            </p:childTnLst>
                          </p:cTn>
                        </p:par>
                        <p:par>
                          <p:cTn id="33" fill="hold">
                            <p:stCondLst>
                              <p:cond delay="300"/>
                            </p:stCondLst>
                            <p:childTnLst>
                              <p:par>
                                <p:cTn id="34" presetClass="exit" nodeType="afterEffect" presetID="9" grpId="7" fill="hold">
                                  <p:stCondLst>
                                    <p:cond delay="0"/>
                                  </p:stCondLst>
                                  <p:iterate type="el" backwards="0">
                                    <p:tmAbs val="0"/>
                                  </p:iterate>
                                  <p:childTnLst>
                                    <p:animEffect filter="dissolve" transition="out">
                                      <p:cBhvr>
                                        <p:cTn id="35" dur="199" fill="hold"/>
                                        <p:tgtEl>
                                          <p:spTgt spid="772"/>
                                        </p:tgtEl>
                                      </p:cBhvr>
                                    </p:animEffect>
                                    <p:set>
                                      <p:cBhvr>
                                        <p:cTn id="36" fill="hold">
                                          <p:stCondLst>
                                            <p:cond delay="198"/>
                                          </p:stCondLst>
                                        </p:cTn>
                                        <p:tgtEl>
                                          <p:spTgt spid="772"/>
                                        </p:tgtEl>
                                        <p:attrNameLst>
                                          <p:attrName>style.visibility</p:attrName>
                                        </p:attrNameLst>
                                      </p:cBhvr>
                                      <p:to>
                                        <p:strVal val="hidden"/>
                                      </p:to>
                                    </p:set>
                                  </p:childTnLst>
                                </p:cTn>
                              </p:par>
                            </p:childTnLst>
                          </p:cTn>
                        </p:par>
                      </p:childTnLst>
                    </p:cTn>
                  </p:par>
                  <p:par>
                    <p:cTn id="37" fill="hold">
                      <p:stCondLst>
                        <p:cond delay="indefinite"/>
                      </p:stCondLst>
                      <p:childTnLst>
                        <p:par>
                          <p:cTn id="38" fill="hold">
                            <p:stCondLst>
                              <p:cond delay="0"/>
                            </p:stCondLst>
                            <p:childTnLst>
                              <p:par>
                                <p:cTn id="39" presetClass="path" nodeType="clickEffect" presetSubtype="0" presetID="-1" grpId="8" accel="50000" decel="50000" fill="hold">
                                  <p:stCondLst>
                                    <p:cond delay="0"/>
                                  </p:stCondLst>
                                  <p:childTnLst>
                                    <p:animMotion path="M 0.000000 0.000000 L -0.039062 0.000000" origin="layout" pathEditMode="relative">
                                      <p:cBhvr>
                                        <p:cTn id="40" dur="199" fill="hold"/>
                                        <p:tgtEl>
                                          <p:spTgt spid="770"/>
                                        </p:tgtEl>
                                        <p:attrNameLst>
                                          <p:attrName>ppt_x</p:attrName>
                                          <p:attrName>ppt_y</p:attrName>
                                        </p:attrNameLst>
                                      </p:cBhvr>
                                    </p:animMotion>
                                  </p:childTnLst>
                                </p:cTn>
                              </p:par>
                            </p:childTnLst>
                          </p:cTn>
                        </p:par>
                      </p:childTnLst>
                    </p:cTn>
                  </p:par>
                  <p:par>
                    <p:cTn id="41" fill="hold">
                      <p:stCondLst>
                        <p:cond delay="indefinite"/>
                      </p:stCondLst>
                      <p:childTnLst>
                        <p:par>
                          <p:cTn id="42" fill="hold">
                            <p:stCondLst>
                              <p:cond delay="0"/>
                            </p:stCondLst>
                            <p:childTnLst>
                              <p:par>
                                <p:cTn id="43" presetClass="exit" nodeType="clickEffect" presetSubtype="1" presetID="2" grpId="9" fill="hold">
                                  <p:stCondLst>
                                    <p:cond delay="0"/>
                                  </p:stCondLst>
                                  <p:iterate type="el" backwards="0">
                                    <p:tmAbs val="0"/>
                                  </p:iterate>
                                  <p:childTnLst>
                                    <p:anim calcmode="lin" valueType="num">
                                      <p:cBhvr>
                                        <p:cTn id="44" dur="1000" fill="hold"/>
                                        <p:tgtEl>
                                          <p:spTgt spid="770"/>
                                        </p:tgtEl>
                                        <p:attrNameLst>
                                          <p:attrName>ppt_x</p:attrName>
                                        </p:attrNameLst>
                                      </p:cBhvr>
                                      <p:tavLst>
                                        <p:tav tm="0">
                                          <p:val>
                                            <p:strVal val="ppt_x"/>
                                          </p:val>
                                        </p:tav>
                                        <p:tav tm="100000">
                                          <p:val>
                                            <p:strVal val="ppt_x"/>
                                          </p:val>
                                        </p:tav>
                                      </p:tavLst>
                                    </p:anim>
                                    <p:anim calcmode="lin" valueType="num">
                                      <p:cBhvr>
                                        <p:cTn id="45" dur="1000" fill="hold"/>
                                        <p:tgtEl>
                                          <p:spTgt spid="770"/>
                                        </p:tgtEl>
                                        <p:attrNameLst>
                                          <p:attrName>ppt_y</p:attrName>
                                        </p:attrNameLst>
                                      </p:cBhvr>
                                      <p:tavLst>
                                        <p:tav tm="0">
                                          <p:val>
                                            <p:strVal val="ppt_y"/>
                                          </p:val>
                                        </p:tav>
                                        <p:tav tm="100000">
                                          <p:val>
                                            <p:strVal val="0-ppt_h/2"/>
                                          </p:val>
                                        </p:tav>
                                      </p:tavLst>
                                    </p:anim>
                                    <p:set>
                                      <p:cBhvr>
                                        <p:cTn id="46" fill="hold">
                                          <p:stCondLst>
                                            <p:cond delay="999"/>
                                          </p:stCondLst>
                                        </p:cTn>
                                        <p:tgtEl>
                                          <p:spTgt spid="77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756" grpId="6"/>
      <p:bldP build="whole" bldLvl="1" animBg="1" rev="0" advAuto="0" spid="773" grpId="5"/>
      <p:bldP build="whole" bldLvl="1" animBg="1" rev="0" advAuto="0" spid="770" grpId="9"/>
      <p:bldP build="whole" bldLvl="1" animBg="1" rev="0" advAuto="0" spid="771" grpId="1"/>
      <p:bldP build="whole" bldLvl="1" animBg="1" rev="0" advAuto="0" spid="771" grpId="2"/>
      <p:bldP build="whole" bldLvl="1" animBg="1" rev="0" advAuto="0" spid="772" grpId="3"/>
      <p:bldP build="whole" bldLvl="1" animBg="1" rev="0" advAuto="0" spid="772" grpId="7"/>
    </p:bldLst>
  </p:timing>
</p:sld>
</file>

<file path=ppt/slides/slide1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782" name="TCP/IP"/>
          <p:cNvSpPr txBox="1"/>
          <p:nvPr>
            <p:ph type="title"/>
          </p:nvPr>
        </p:nvSpPr>
        <p:spPr>
          <a:xfrm>
            <a:off x="4025900" y="368300"/>
            <a:ext cx="4953000" cy="1384300"/>
          </a:xfrm>
          <a:prstGeom prst="rect">
            <a:avLst/>
          </a:prstGeom>
        </p:spPr>
        <p:txBody>
          <a:bodyPr/>
          <a:lstStyle/>
          <a:p>
            <a:pPr/>
            <a:r>
              <a:t>TCP/IP</a:t>
            </a:r>
          </a:p>
        </p:txBody>
      </p:sp>
      <p:sp>
        <p:nvSpPr>
          <p:cNvPr id="783" name="2. Internet"/>
          <p:cNvSpPr txBox="1"/>
          <p:nvPr/>
        </p:nvSpPr>
        <p:spPr>
          <a:xfrm>
            <a:off x="4375150" y="1739900"/>
            <a:ext cx="3835400" cy="96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4000"/>
            </a:lvl1pPr>
          </a:lstStyle>
          <a:p>
            <a:pPr/>
            <a:r>
              <a:t>2. Internet</a:t>
            </a:r>
          </a:p>
        </p:txBody>
      </p:sp>
      <p:grpSp>
        <p:nvGrpSpPr>
          <p:cNvPr id="790" name="Group"/>
          <p:cNvGrpSpPr/>
          <p:nvPr/>
        </p:nvGrpSpPr>
        <p:grpSpPr>
          <a:xfrm>
            <a:off x="2402243" y="4204787"/>
            <a:ext cx="2557259" cy="651018"/>
            <a:chOff x="49428" y="0"/>
            <a:chExt cx="2557257" cy="651016"/>
          </a:xfrm>
        </p:grpSpPr>
        <p:grpSp>
          <p:nvGrpSpPr>
            <p:cNvPr id="786" name="Group"/>
            <p:cNvGrpSpPr/>
            <p:nvPr/>
          </p:nvGrpSpPr>
          <p:grpSpPr>
            <a:xfrm>
              <a:off x="1285905" y="3075"/>
              <a:ext cx="1320781" cy="638318"/>
              <a:chOff x="17124" y="0"/>
              <a:chExt cx="1320780" cy="638316"/>
            </a:xfrm>
          </p:grpSpPr>
          <p:sp>
            <p:nvSpPr>
              <p:cNvPr id="784" name="Rectangle"/>
              <p:cNvSpPr/>
              <p:nvPr/>
            </p:nvSpPr>
            <p:spPr>
              <a:xfrm>
                <a:off x="17124" y="0"/>
                <a:ext cx="1320782" cy="638317"/>
              </a:xfrm>
              <a:prstGeom prst="rect">
                <a:avLst/>
              </a:prstGeom>
              <a:noFill/>
              <a:ln w="254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785" name="SRC IP"/>
              <p:cNvSpPr txBox="1"/>
              <p:nvPr/>
            </p:nvSpPr>
            <p:spPr>
              <a:xfrm>
                <a:off x="49428" y="73366"/>
                <a:ext cx="1240486"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1">
                        <a:hueOff val="47394"/>
                        <a:satOff val="-25753"/>
                        <a:lumOff val="-7544"/>
                      </a:schemeClr>
                    </a:solidFill>
                  </a:defRPr>
                </a:lvl1pPr>
              </a:lstStyle>
              <a:p>
                <a:pPr/>
                <a:r>
                  <a:t>SRC IP</a:t>
                </a:r>
              </a:p>
            </p:txBody>
          </p:sp>
        </p:grpSp>
        <p:grpSp>
          <p:nvGrpSpPr>
            <p:cNvPr id="789" name="Group"/>
            <p:cNvGrpSpPr/>
            <p:nvPr/>
          </p:nvGrpSpPr>
          <p:grpSpPr>
            <a:xfrm>
              <a:off x="49428" y="0"/>
              <a:ext cx="1237184" cy="651017"/>
              <a:chOff x="49428" y="0"/>
              <a:chExt cx="1237182" cy="651016"/>
            </a:xfrm>
          </p:grpSpPr>
          <p:sp>
            <p:nvSpPr>
              <p:cNvPr id="787" name="Rectangle"/>
              <p:cNvSpPr/>
              <p:nvPr/>
            </p:nvSpPr>
            <p:spPr>
              <a:xfrm>
                <a:off x="58774" y="0"/>
                <a:ext cx="1227838" cy="651017"/>
              </a:xfrm>
              <a:prstGeom prst="rect">
                <a:avLst/>
              </a:prstGeom>
              <a:noFill/>
              <a:ln w="254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788" name="DST IP"/>
              <p:cNvSpPr txBox="1"/>
              <p:nvPr/>
            </p:nvSpPr>
            <p:spPr>
              <a:xfrm>
                <a:off x="49428" y="52458"/>
                <a:ext cx="1201014"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1">
                        <a:hueOff val="47394"/>
                        <a:satOff val="-25753"/>
                        <a:lumOff val="-7544"/>
                      </a:schemeClr>
                    </a:solidFill>
                  </a:defRPr>
                </a:lvl1pPr>
              </a:lstStyle>
              <a:p>
                <a:pPr/>
                <a:r>
                  <a:t>DST IP</a:t>
                </a:r>
              </a:p>
            </p:txBody>
          </p:sp>
        </p:grpSp>
      </p:grpSp>
      <p:grpSp>
        <p:nvGrpSpPr>
          <p:cNvPr id="800" name="Group"/>
          <p:cNvGrpSpPr/>
          <p:nvPr/>
        </p:nvGrpSpPr>
        <p:grpSpPr>
          <a:xfrm>
            <a:off x="4967122" y="4189303"/>
            <a:ext cx="6035110" cy="670165"/>
            <a:chOff x="0" y="0"/>
            <a:chExt cx="6035109" cy="670164"/>
          </a:xfrm>
        </p:grpSpPr>
        <p:sp>
          <p:nvSpPr>
            <p:cNvPr id="791" name="80"/>
            <p:cNvSpPr txBox="1"/>
            <p:nvPr/>
          </p:nvSpPr>
          <p:spPr>
            <a:xfrm>
              <a:off x="153635" y="68381"/>
              <a:ext cx="50972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80</a:t>
              </a:r>
            </a:p>
          </p:txBody>
        </p:sp>
        <p:sp>
          <p:nvSpPr>
            <p:cNvPr id="792" name="Rectangle"/>
            <p:cNvSpPr/>
            <p:nvPr/>
          </p:nvSpPr>
          <p:spPr>
            <a:xfrm>
              <a:off x="3454254" y="0"/>
              <a:ext cx="2580856" cy="670165"/>
            </a:xfrm>
            <a:prstGeom prst="rect">
              <a:avLst/>
            </a:prstGeom>
            <a:blipFill rotWithShape="1">
              <a:blip r:embed="rId3"/>
              <a:srcRect l="0" t="0" r="0" b="0"/>
              <a:tile tx="0" ty="0" sx="100000" sy="100000" flip="none" algn="tl"/>
            </a:blip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793" name="Rectangle"/>
            <p:cNvSpPr/>
            <p:nvPr/>
          </p:nvSpPr>
          <p:spPr>
            <a:xfrm>
              <a:off x="883697" y="19147"/>
              <a:ext cx="1227837" cy="638317"/>
            </a:xfrm>
            <a:prstGeom prst="rect">
              <a:avLst/>
            </a:prstGeom>
            <a:noFill/>
            <a:ln w="25400" cap="flat">
              <a:solidFill>
                <a:schemeClr val="accent3"/>
              </a:solidFill>
              <a:prstDash val="solid"/>
              <a:miter lim="400000"/>
            </a:ln>
            <a:effectLst/>
          </p:spPr>
          <p:txBody>
            <a:bodyPr wrap="square" lIns="50800" tIns="50800" rIns="50800" bIns="50800" numCol="1" anchor="ctr">
              <a:noAutofit/>
            </a:bodyPr>
            <a:lstStyle/>
            <a:p>
              <a:pPr>
                <a:defRPr sz="2400"/>
              </a:pPr>
            </a:p>
          </p:txBody>
        </p:sp>
        <p:sp>
          <p:nvSpPr>
            <p:cNvPr id="794" name="Rectangle"/>
            <p:cNvSpPr/>
            <p:nvPr/>
          </p:nvSpPr>
          <p:spPr>
            <a:xfrm>
              <a:off x="0" y="19147"/>
              <a:ext cx="891153" cy="638317"/>
            </a:xfrm>
            <a:prstGeom prst="rect">
              <a:avLst/>
            </a:prstGeom>
            <a:noFill/>
            <a:ln w="25400" cap="flat">
              <a:solidFill>
                <a:schemeClr val="accent3"/>
              </a:solidFill>
              <a:prstDash val="solid"/>
              <a:miter lim="400000"/>
            </a:ln>
            <a:effectLst/>
          </p:spPr>
          <p:txBody>
            <a:bodyPr wrap="square" lIns="50800" tIns="50800" rIns="50800" bIns="50800" numCol="1" anchor="ctr">
              <a:noAutofit/>
            </a:bodyPr>
            <a:lstStyle/>
            <a:p>
              <a:pPr>
                <a:defRPr sz="2400"/>
              </a:pPr>
            </a:p>
          </p:txBody>
        </p:sp>
        <p:sp>
          <p:nvSpPr>
            <p:cNvPr id="795" name="1695"/>
            <p:cNvSpPr txBox="1"/>
            <p:nvPr/>
          </p:nvSpPr>
          <p:spPr>
            <a:xfrm>
              <a:off x="998386" y="68381"/>
              <a:ext cx="905155"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1695</a:t>
              </a:r>
            </a:p>
          </p:txBody>
        </p:sp>
        <p:sp>
          <p:nvSpPr>
            <p:cNvPr id="796" name="Rectangle"/>
            <p:cNvSpPr/>
            <p:nvPr/>
          </p:nvSpPr>
          <p:spPr>
            <a:xfrm>
              <a:off x="2124411" y="19147"/>
              <a:ext cx="649110" cy="638317"/>
            </a:xfrm>
            <a:prstGeom prst="rect">
              <a:avLst/>
            </a:prstGeom>
            <a:solidFill>
              <a:srgbClr val="FFFFFF"/>
            </a:solid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797" name="Rectangle"/>
            <p:cNvSpPr/>
            <p:nvPr/>
          </p:nvSpPr>
          <p:spPr>
            <a:xfrm>
              <a:off x="2783301" y="19147"/>
              <a:ext cx="745432" cy="638317"/>
            </a:xfrm>
            <a:prstGeom prst="rect">
              <a:avLst/>
            </a:prstGeom>
            <a:solidFill>
              <a:srgbClr val="FFFFFF"/>
            </a:solid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798" name="Sq"/>
            <p:cNvSpPr txBox="1"/>
            <p:nvPr/>
          </p:nvSpPr>
          <p:spPr>
            <a:xfrm>
              <a:off x="2174544" y="71605"/>
              <a:ext cx="548844"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6">
                      <a:lumOff val="-8741"/>
                    </a:schemeClr>
                  </a:solidFill>
                </a:defRPr>
              </a:lvl1pPr>
            </a:lstStyle>
            <a:p>
              <a:pPr/>
              <a:r>
                <a:t>Sq</a:t>
              </a:r>
            </a:p>
          </p:txBody>
        </p:sp>
        <p:sp>
          <p:nvSpPr>
            <p:cNvPr id="799" name="Ack"/>
            <p:cNvSpPr txBox="1"/>
            <p:nvPr/>
          </p:nvSpPr>
          <p:spPr>
            <a:xfrm>
              <a:off x="2777972" y="68382"/>
              <a:ext cx="7270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6">
                      <a:lumOff val="-8741"/>
                    </a:schemeClr>
                  </a:solidFill>
                </a:defRPr>
              </a:lvl1pPr>
            </a:lstStyle>
            <a:p>
              <a:pPr/>
              <a:r>
                <a:t>Ack</a:t>
              </a:r>
            </a:p>
          </p:txBody>
        </p:sp>
      </p:grpSp>
      <p:graphicFrame>
        <p:nvGraphicFramePr>
          <p:cNvPr id="801" name="Table"/>
          <p:cNvGraphicFramePr/>
          <p:nvPr/>
        </p:nvGraphicFramePr>
        <p:xfrm>
          <a:off x="516243" y="140618"/>
          <a:ext cx="1627180" cy="303346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614479"/>
              </a:tblGrid>
              <a:tr h="431537">
                <a:tc>
                  <a:txBody>
                    <a:bodyPr/>
                    <a:lstStyle/>
                    <a:p>
                      <a:pPr algn="l" defTabSz="914400"/>
                      <a:r>
                        <a:rPr sz="1400"/>
                        <a:t>7. Application</a:t>
                      </a:r>
                    </a:p>
                  </a:txBody>
                  <a:tcPr marL="50800" marR="50800" marT="50800" marB="50800" anchor="ctr" anchorCtr="0" horzOverflow="overflow"/>
                </a:tc>
              </a:tr>
              <a:tr h="431537">
                <a:tc>
                  <a:txBody>
                    <a:bodyPr/>
                    <a:lstStyle/>
                    <a:p>
                      <a:pPr algn="l" defTabSz="914400"/>
                      <a:r>
                        <a:rPr sz="1400"/>
                        <a:t>6. Presentation</a:t>
                      </a:r>
                    </a:p>
                  </a:txBody>
                  <a:tcPr marL="50800" marR="50800" marT="50800" marB="50800" anchor="ctr" anchorCtr="0" horzOverflow="overflow"/>
                </a:tc>
              </a:tr>
              <a:tr h="431537">
                <a:tc>
                  <a:txBody>
                    <a:bodyPr/>
                    <a:lstStyle/>
                    <a:p>
                      <a:pPr algn="l" defTabSz="914400"/>
                      <a:r>
                        <a:rPr sz="1400"/>
                        <a:t>5. Session</a:t>
                      </a:r>
                    </a:p>
                  </a:txBody>
                  <a:tcPr marL="50800" marR="50800" marT="50800" marB="50800" anchor="ctr" anchorCtr="0" horzOverflow="overflow"/>
                </a:tc>
              </a:tr>
              <a:tr h="431537">
                <a:tc>
                  <a:txBody>
                    <a:bodyPr/>
                    <a:lstStyle/>
                    <a:p>
                      <a:pPr algn="l" defTabSz="914400"/>
                      <a:r>
                        <a:rPr sz="1400"/>
                        <a:t>4. Transport</a:t>
                      </a:r>
                    </a:p>
                  </a:txBody>
                  <a:tcPr marL="50800" marR="50800" marT="50800" marB="50800" anchor="ctr" anchorCtr="0" horzOverflow="overflow"/>
                </a:tc>
              </a:tr>
              <a:tr h="431537">
                <a:tc>
                  <a:txBody>
                    <a:bodyPr/>
                    <a:lstStyle/>
                    <a:p>
                      <a:pPr algn="l" defTabSz="914400"/>
                      <a:r>
                        <a:rPr sz="1400"/>
                        <a:t>3. Network</a:t>
                      </a:r>
                    </a:p>
                  </a:txBody>
                  <a:tcPr marL="50800" marR="50800" marT="50800" marB="50800" anchor="ctr" anchorCtr="0" horzOverflow="overflow"/>
                </a:tc>
              </a:tr>
              <a:tr h="431537">
                <a:tc>
                  <a:txBody>
                    <a:bodyPr/>
                    <a:lstStyle/>
                    <a:p>
                      <a:pPr algn="l" defTabSz="914400"/>
                      <a:r>
                        <a:rPr sz="1400"/>
                        <a:t>2. Data Link</a:t>
                      </a:r>
                    </a:p>
                  </a:txBody>
                  <a:tcPr marL="50800" marR="50800" marT="50800" marB="50800" anchor="ctr" anchorCtr="0" horzOverflow="overflow"/>
                </a:tc>
              </a:tr>
              <a:tr h="431537">
                <a:tc>
                  <a:txBody>
                    <a:bodyPr/>
                    <a:lstStyle/>
                    <a:p>
                      <a:pPr algn="l" defTabSz="914400"/>
                      <a:r>
                        <a:rPr sz="1400"/>
                        <a:t>1. Physical</a:t>
                      </a:r>
                    </a:p>
                  </a:txBody>
                  <a:tcPr marL="50800" marR="50800" marT="50800" marB="50800" anchor="ctr" anchorCtr="0" horzOverflow="overflow"/>
                </a:tc>
              </a:tr>
            </a:tbl>
          </a:graphicData>
        </a:graphic>
      </p:graphicFrame>
      <p:sp>
        <p:nvSpPr>
          <p:cNvPr id="802" name="Rectangle"/>
          <p:cNvSpPr/>
          <p:nvPr/>
        </p:nvSpPr>
        <p:spPr>
          <a:xfrm>
            <a:off x="501650" y="1852503"/>
            <a:ext cx="1612900" cy="444501"/>
          </a:xfrm>
          <a:prstGeom prst="rect">
            <a:avLst/>
          </a:prstGeom>
          <a:blipFill>
            <a:blip r:embed="rId4">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aphicFrame>
        <p:nvGraphicFramePr>
          <p:cNvPr id="803" name="Table"/>
          <p:cNvGraphicFramePr/>
          <p:nvPr/>
        </p:nvGraphicFramePr>
        <p:xfrm>
          <a:off x="10882027" y="510408"/>
          <a:ext cx="1945108" cy="229388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932406"/>
              </a:tblGrid>
              <a:tr h="964398">
                <a:tc>
                  <a:txBody>
                    <a:bodyPr/>
                    <a:lstStyle/>
                    <a:p>
                      <a:pPr algn="l" defTabSz="914400"/>
                      <a:r>
                        <a:rPr sz="1400"/>
                        <a:t>4. Application</a:t>
                      </a:r>
                    </a:p>
                  </a:txBody>
                  <a:tcPr marL="50800" marR="50800" marT="50800" marB="50800" anchor="ctr" anchorCtr="0" horzOverflow="overflow"/>
                </a:tc>
              </a:tr>
              <a:tr h="351642">
                <a:tc>
                  <a:txBody>
                    <a:bodyPr/>
                    <a:lstStyle/>
                    <a:p>
                      <a:pPr algn="l" defTabSz="914400"/>
                      <a:r>
                        <a:rPr sz="1400"/>
                        <a:t>3.Transport</a:t>
                      </a:r>
                    </a:p>
                  </a:txBody>
                  <a:tcPr marL="50800" marR="50800" marT="50800" marB="50800" anchor="ctr" anchorCtr="0" horzOverflow="overflow"/>
                </a:tc>
              </a:tr>
              <a:tr h="303138">
                <a:tc>
                  <a:txBody>
                    <a:bodyPr/>
                    <a:lstStyle/>
                    <a:p>
                      <a:pPr algn="l" defTabSz="914400"/>
                      <a:r>
                        <a:rPr sz="1400"/>
                        <a:t>2. Internet</a:t>
                      </a:r>
                    </a:p>
                  </a:txBody>
                  <a:tcPr marL="50800" marR="50800" marT="50800" marB="50800" anchor="ctr" anchorCtr="0" horzOverflow="overflow"/>
                </a:tc>
              </a:tr>
              <a:tr h="662004">
                <a:tc>
                  <a:txBody>
                    <a:bodyPr/>
                    <a:lstStyle/>
                    <a:p>
                      <a:pPr algn="l" defTabSz="914400"/>
                      <a:r>
                        <a:rPr sz="1400"/>
                        <a:t>1. Network Interface (Link)</a:t>
                      </a:r>
                    </a:p>
                  </a:txBody>
                  <a:tcPr marL="50800" marR="50800" marT="50800" marB="50800" anchor="ctr" anchorCtr="0" horzOverflow="overflow"/>
                </a:tc>
              </a:tr>
            </a:tbl>
          </a:graphicData>
        </a:graphic>
      </p:graphicFrame>
      <p:sp>
        <p:nvSpPr>
          <p:cNvPr id="804" name="Rectangle"/>
          <p:cNvSpPr/>
          <p:nvPr/>
        </p:nvSpPr>
        <p:spPr>
          <a:xfrm>
            <a:off x="10864850" y="1827103"/>
            <a:ext cx="1930400" cy="330201"/>
          </a:xfrm>
          <a:prstGeom prst="rect">
            <a:avLst/>
          </a:prstGeom>
          <a:blipFill>
            <a:blip r:embed="rId4">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805" name="Arrow"/>
          <p:cNvSpPr/>
          <p:nvPr/>
        </p:nvSpPr>
        <p:spPr>
          <a:xfrm rot="16200000">
            <a:off x="2593081" y="4862343"/>
            <a:ext cx="965201" cy="1126432"/>
          </a:xfrm>
          <a:prstGeom prst="rightArrow">
            <a:avLst>
              <a:gd name="adj1" fmla="val 31745"/>
              <a:gd name="adj2" fmla="val 44371"/>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806" name="save.png" descr="save.png"/>
          <p:cNvPicPr>
            <a:picLocks noChangeAspect="1"/>
          </p:cNvPicPr>
          <p:nvPr/>
        </p:nvPicPr>
        <p:blipFill>
          <a:blip r:embed="rId5">
            <a:extLst/>
          </a:blip>
          <a:stretch>
            <a:fillRect/>
          </a:stretch>
        </p:blipFill>
        <p:spPr>
          <a:xfrm>
            <a:off x="3320262" y="6111116"/>
            <a:ext cx="673230" cy="651018"/>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790"/>
                                        </p:tgtEl>
                                        <p:attrNameLst>
                                          <p:attrName>style.visibility</p:attrName>
                                        </p:attrNameLst>
                                      </p:cBhvr>
                                      <p:to>
                                        <p:strVal val="visible"/>
                                      </p:to>
                                    </p:set>
                                    <p:anim calcmode="lin" valueType="num">
                                      <p:cBhvr>
                                        <p:cTn id="7" dur="1000" fill="hold"/>
                                        <p:tgtEl>
                                          <p:spTgt spid="790"/>
                                        </p:tgtEl>
                                        <p:attrNameLst>
                                          <p:attrName>ppt_x</p:attrName>
                                        </p:attrNameLst>
                                      </p:cBhvr>
                                      <p:tavLst>
                                        <p:tav tm="0">
                                          <p:val>
                                            <p:strVal val="#ppt_x"/>
                                          </p:val>
                                        </p:tav>
                                        <p:tav tm="100000">
                                          <p:val>
                                            <p:strVal val="#ppt_x"/>
                                          </p:val>
                                        </p:tav>
                                      </p:tavLst>
                                    </p:anim>
                                    <p:anim calcmode="lin" valueType="num">
                                      <p:cBhvr>
                                        <p:cTn id="8" dur="1000" fill="hold"/>
                                        <p:tgtEl>
                                          <p:spTgt spid="790"/>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Class="entr" nodeType="afterEffect" presetSubtype="4" presetID="2" grpId="2" fill="hold">
                                  <p:stCondLst>
                                    <p:cond delay="0"/>
                                  </p:stCondLst>
                                  <p:iterate type="el" backwards="0">
                                    <p:tmAbs val="0"/>
                                  </p:iterate>
                                  <p:childTnLst>
                                    <p:set>
                                      <p:cBhvr>
                                        <p:cTn id="11" fill="hold"/>
                                        <p:tgtEl>
                                          <p:spTgt spid="800"/>
                                        </p:tgtEl>
                                        <p:attrNameLst>
                                          <p:attrName>style.visibility</p:attrName>
                                        </p:attrNameLst>
                                      </p:cBhvr>
                                      <p:to>
                                        <p:strVal val="visible"/>
                                      </p:to>
                                    </p:set>
                                    <p:anim calcmode="lin" valueType="num">
                                      <p:cBhvr>
                                        <p:cTn id="12" dur="1000" fill="hold"/>
                                        <p:tgtEl>
                                          <p:spTgt spid="800"/>
                                        </p:tgtEl>
                                        <p:attrNameLst>
                                          <p:attrName>ppt_x</p:attrName>
                                        </p:attrNameLst>
                                      </p:cBhvr>
                                      <p:tavLst>
                                        <p:tav tm="0">
                                          <p:val>
                                            <p:strVal val="#ppt_x"/>
                                          </p:val>
                                        </p:tav>
                                        <p:tav tm="100000">
                                          <p:val>
                                            <p:strVal val="#ppt_x"/>
                                          </p:val>
                                        </p:tav>
                                      </p:tavLst>
                                    </p:anim>
                                    <p:anim calcmode="lin" valueType="num">
                                      <p:cBhvr>
                                        <p:cTn id="13" dur="1000" fill="hold"/>
                                        <p:tgtEl>
                                          <p:spTgt spid="800"/>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805"/>
                                        </p:tgtEl>
                                        <p:attrNameLst>
                                          <p:attrName>style.visibility</p:attrName>
                                        </p:attrNameLst>
                                      </p:cBhvr>
                                      <p:to>
                                        <p:strVal val="visible"/>
                                      </p:to>
                                    </p:set>
                                    <p:animEffect filter="dissolve" transition="in">
                                      <p:cBhvr>
                                        <p:cTn id="18" dur="199"/>
                                        <p:tgtEl>
                                          <p:spTgt spid="805"/>
                                        </p:tgtEl>
                                      </p:cBhvr>
                                    </p:animEffect>
                                  </p:childTnLst>
                                </p:cTn>
                              </p:par>
                            </p:childTnLst>
                          </p:cTn>
                        </p:par>
                      </p:childTnLst>
                    </p:cTn>
                  </p:par>
                  <p:par>
                    <p:cTn id="19" fill="hold">
                      <p:stCondLst>
                        <p:cond delay="indefinite"/>
                      </p:stCondLst>
                      <p:childTnLst>
                        <p:par>
                          <p:cTn id="20" fill="hold">
                            <p:stCondLst>
                              <p:cond delay="0"/>
                            </p:stCondLst>
                            <p:childTnLst>
                              <p:par>
                                <p:cTn id="21" presetClass="exit" nodeType="clickEffect" presetID="9" grpId="4" fill="hold">
                                  <p:stCondLst>
                                    <p:cond delay="0"/>
                                  </p:stCondLst>
                                  <p:iterate type="el" backwards="0">
                                    <p:tmAbs val="0"/>
                                  </p:iterate>
                                  <p:childTnLst>
                                    <p:animEffect filter="dissolve" transition="out">
                                      <p:cBhvr>
                                        <p:cTn id="22" dur="199" fill="hold"/>
                                        <p:tgtEl>
                                          <p:spTgt spid="805"/>
                                        </p:tgtEl>
                                      </p:cBhvr>
                                    </p:animEffect>
                                    <p:set>
                                      <p:cBhvr>
                                        <p:cTn id="23" fill="hold">
                                          <p:stCondLst>
                                            <p:cond delay="198"/>
                                          </p:stCondLst>
                                        </p:cTn>
                                        <p:tgtEl>
                                          <p:spTgt spid="805"/>
                                        </p:tgtEl>
                                        <p:attrNameLst>
                                          <p:attrName>style.visibility</p:attrName>
                                        </p:attrNameLst>
                                      </p:cBhvr>
                                      <p:to>
                                        <p:strVal val="hidden"/>
                                      </p:to>
                                    </p:set>
                                  </p:childTnLst>
                                </p:cTn>
                              </p:par>
                            </p:childTnLst>
                          </p:cTn>
                        </p:par>
                        <p:par>
                          <p:cTn id="24" fill="hold">
                            <p:stCondLst>
                              <p:cond delay="0"/>
                            </p:stCondLst>
                            <p:childTnLst>
                              <p:par>
                                <p:cTn id="25" presetClass="path" nodeType="afterEffect" presetSubtype="0" presetID="-1" grpId="5" accel="50000" decel="50000" fill="hold">
                                  <p:stCondLst>
                                    <p:cond delay="0"/>
                                  </p:stCondLst>
                                  <p:childTnLst>
                                    <p:animMotion path="M 0.000000 0.000000 L -0.104137 0.252604" origin="layout" pathEditMode="relative">
                                      <p:cBhvr>
                                        <p:cTn id="26" dur="1000" fill="hold"/>
                                        <p:tgtEl>
                                          <p:spTgt spid="790"/>
                                        </p:tgtEl>
                                        <p:attrNameLst>
                                          <p:attrName>ppt_x</p:attrName>
                                          <p:attrName>ppt_y</p:attrName>
                                        </p:attrNameLst>
                                      </p:cBhvr>
                                    </p:animMotion>
                                  </p:childTnLst>
                                </p:cTn>
                              </p:par>
                            </p:childTnLst>
                          </p:cTn>
                        </p:par>
                        <p:par>
                          <p:cTn id="27" fill="hold">
                            <p:stCondLst>
                              <p:cond delay="1000"/>
                            </p:stCondLst>
                            <p:childTnLst>
                              <p:par>
                                <p:cTn id="28" presetClass="entr" nodeType="afterEffect" presetID="9" grpId="6" fill="hold">
                                  <p:stCondLst>
                                    <p:cond delay="0"/>
                                  </p:stCondLst>
                                  <p:iterate type="el" backwards="0">
                                    <p:tmAbs val="0"/>
                                  </p:iterate>
                                  <p:childTnLst>
                                    <p:set>
                                      <p:cBhvr>
                                        <p:cTn id="29" fill="hold"/>
                                        <p:tgtEl>
                                          <p:spTgt spid="806"/>
                                        </p:tgtEl>
                                        <p:attrNameLst>
                                          <p:attrName>style.visibility</p:attrName>
                                        </p:attrNameLst>
                                      </p:cBhvr>
                                      <p:to>
                                        <p:strVal val="visible"/>
                                      </p:to>
                                    </p:set>
                                    <p:animEffect filter="dissolve" transition="in">
                                      <p:cBhvr>
                                        <p:cTn id="30" dur="199"/>
                                        <p:tgtEl>
                                          <p:spTgt spid="806"/>
                                        </p:tgtEl>
                                      </p:cBhvr>
                                    </p:animEffect>
                                  </p:childTnLst>
                                </p:cTn>
                              </p:par>
                            </p:childTnLst>
                          </p:cTn>
                        </p:par>
                      </p:childTnLst>
                    </p:cTn>
                  </p:par>
                  <p:par>
                    <p:cTn id="31" fill="hold">
                      <p:stCondLst>
                        <p:cond delay="indefinite"/>
                      </p:stCondLst>
                      <p:childTnLst>
                        <p:par>
                          <p:cTn id="32" fill="hold">
                            <p:stCondLst>
                              <p:cond delay="0"/>
                            </p:stCondLst>
                            <p:childTnLst>
                              <p:par>
                                <p:cTn id="33" presetClass="path" nodeType="clickEffect" presetSubtype="0" presetID="-1" grpId="7" accel="50000" decel="50000" fill="hold">
                                  <p:stCondLst>
                                    <p:cond delay="0"/>
                                  </p:stCondLst>
                                  <p:childTnLst>
                                    <p:animMotion path="M 0.000000 0.000000 L -0.112305 0.000000" origin="layout" pathEditMode="relative">
                                      <p:cBhvr>
                                        <p:cTn id="34" dur="499" fill="hold"/>
                                        <p:tgtEl>
                                          <p:spTgt spid="800"/>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Class="exit" nodeType="clickEffect" presetSubtype="1" presetID="2" grpId="8" fill="hold">
                                  <p:stCondLst>
                                    <p:cond delay="0"/>
                                  </p:stCondLst>
                                  <p:iterate type="el" backwards="0">
                                    <p:tmAbs val="0"/>
                                  </p:iterate>
                                  <p:childTnLst>
                                    <p:anim calcmode="lin" valueType="num">
                                      <p:cBhvr>
                                        <p:cTn id="38" dur="1000" fill="hold"/>
                                        <p:tgtEl>
                                          <p:spTgt spid="800"/>
                                        </p:tgtEl>
                                        <p:attrNameLst>
                                          <p:attrName>ppt_x</p:attrName>
                                        </p:attrNameLst>
                                      </p:cBhvr>
                                      <p:tavLst>
                                        <p:tav tm="0">
                                          <p:val>
                                            <p:strVal val="ppt_x"/>
                                          </p:val>
                                        </p:tav>
                                        <p:tav tm="100000">
                                          <p:val>
                                            <p:strVal val="ppt_x"/>
                                          </p:val>
                                        </p:tav>
                                      </p:tavLst>
                                    </p:anim>
                                    <p:anim calcmode="lin" valueType="num">
                                      <p:cBhvr>
                                        <p:cTn id="39" dur="1000" fill="hold"/>
                                        <p:tgtEl>
                                          <p:spTgt spid="800"/>
                                        </p:tgtEl>
                                        <p:attrNameLst>
                                          <p:attrName>ppt_y</p:attrName>
                                        </p:attrNameLst>
                                      </p:cBhvr>
                                      <p:tavLst>
                                        <p:tav tm="0">
                                          <p:val>
                                            <p:strVal val="ppt_y"/>
                                          </p:val>
                                        </p:tav>
                                        <p:tav tm="100000">
                                          <p:val>
                                            <p:strVal val="0-ppt_h/2"/>
                                          </p:val>
                                        </p:tav>
                                      </p:tavLst>
                                    </p:anim>
                                    <p:set>
                                      <p:cBhvr>
                                        <p:cTn id="40" fill="hold">
                                          <p:stCondLst>
                                            <p:cond delay="999"/>
                                          </p:stCondLst>
                                        </p:cTn>
                                        <p:tgtEl>
                                          <p:spTgt spid="800"/>
                                        </p:tgtEl>
                                        <p:attrNameLst>
                                          <p:attrName>style.visibility</p:attrName>
                                        </p:attrNameLst>
                                      </p:cBhvr>
                                      <p:to>
                                        <p:strVal val="hidden"/>
                                      </p:to>
                                    </p:se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00" grpId="2"/>
      <p:bldP build="whole" bldLvl="1" animBg="1" rev="0" advAuto="0" spid="805" grpId="3"/>
      <p:bldP build="whole" bldLvl="1" animBg="1" rev="0" advAuto="0" spid="805" grpId="4"/>
      <p:bldP build="whole" bldLvl="1" animBg="1" rev="0" advAuto="0" spid="800" grpId="8"/>
      <p:bldP build="whole" bldLvl="1" animBg="1" rev="0" advAuto="0" spid="806" grpId="6"/>
      <p:bldP build="whole" bldLvl="1" animBg="1" rev="0" advAuto="0" spid="790" grpId="1"/>
    </p:bldLst>
  </p:timing>
</p:sld>
</file>

<file path=ppt/slides/slide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23" name="TCP/IP"/>
          <p:cNvSpPr txBox="1"/>
          <p:nvPr/>
        </p:nvSpPr>
        <p:spPr>
          <a:xfrm>
            <a:off x="6853766" y="-21167"/>
            <a:ext cx="3869267" cy="114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96570">
              <a:defRPr sz="6800"/>
            </a:lvl1pPr>
          </a:lstStyle>
          <a:p>
            <a:pPr/>
            <a:r>
              <a:t>TCP/IP</a:t>
            </a:r>
          </a:p>
        </p:txBody>
      </p:sp>
      <p:graphicFrame>
        <p:nvGraphicFramePr>
          <p:cNvPr id="124" name="Table"/>
          <p:cNvGraphicFramePr/>
          <p:nvPr/>
        </p:nvGraphicFramePr>
        <p:xfrm>
          <a:off x="3122327" y="1824286"/>
          <a:ext cx="3506654" cy="6634070"/>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3493952"/>
              </a:tblGrid>
              <a:tr h="945909">
                <a:tc>
                  <a:txBody>
                    <a:bodyPr/>
                    <a:lstStyle/>
                    <a:p>
                      <a:pPr algn="l" defTabSz="914400"/>
                      <a:r>
                        <a:rPr sz="2600"/>
                        <a:t>7. Application</a:t>
                      </a:r>
                    </a:p>
                  </a:txBody>
                  <a:tcPr marL="50800" marR="50800" marT="50800" marB="50800" anchor="ctr" anchorCtr="0" horzOverflow="overflow"/>
                </a:tc>
              </a:tr>
              <a:tr h="945909">
                <a:tc>
                  <a:txBody>
                    <a:bodyPr/>
                    <a:lstStyle/>
                    <a:p>
                      <a:pPr algn="l" defTabSz="914400"/>
                      <a:r>
                        <a:rPr sz="2600"/>
                        <a:t>6. Presentation</a:t>
                      </a:r>
                    </a:p>
                  </a:txBody>
                  <a:tcPr marL="50800" marR="50800" marT="50800" marB="50800" anchor="ctr" anchorCtr="0" horzOverflow="overflow"/>
                </a:tc>
              </a:tr>
              <a:tr h="945909">
                <a:tc>
                  <a:txBody>
                    <a:bodyPr/>
                    <a:lstStyle/>
                    <a:p>
                      <a:pPr algn="l" defTabSz="914400"/>
                      <a:r>
                        <a:rPr sz="2600"/>
                        <a:t>5. Session</a:t>
                      </a:r>
                    </a:p>
                  </a:txBody>
                  <a:tcPr marL="50800" marR="50800" marT="50800" marB="50800" anchor="ctr" anchorCtr="0" horzOverflow="overflow"/>
                </a:tc>
              </a:tr>
              <a:tr h="945909">
                <a:tc>
                  <a:txBody>
                    <a:bodyPr/>
                    <a:lstStyle/>
                    <a:p>
                      <a:pPr algn="l" defTabSz="914400"/>
                      <a:r>
                        <a:rPr sz="2600"/>
                        <a:t>4. Transport</a:t>
                      </a:r>
                    </a:p>
                  </a:txBody>
                  <a:tcPr marL="50800" marR="50800" marT="50800" marB="50800" anchor="ctr" anchorCtr="0" horzOverflow="overflow"/>
                </a:tc>
              </a:tr>
              <a:tr h="945909">
                <a:tc>
                  <a:txBody>
                    <a:bodyPr/>
                    <a:lstStyle/>
                    <a:p>
                      <a:pPr algn="l" defTabSz="914400"/>
                      <a:r>
                        <a:rPr sz="2600"/>
                        <a:t>3. Network</a:t>
                      </a:r>
                    </a:p>
                  </a:txBody>
                  <a:tcPr marL="50800" marR="50800" marT="50800" marB="50800" anchor="ctr" anchorCtr="0" horzOverflow="overflow"/>
                </a:tc>
              </a:tr>
              <a:tr h="945909">
                <a:tc>
                  <a:txBody>
                    <a:bodyPr/>
                    <a:lstStyle/>
                    <a:p>
                      <a:pPr algn="l" defTabSz="914400"/>
                      <a:r>
                        <a:rPr sz="2600"/>
                        <a:t>2. Data Link</a:t>
                      </a:r>
                    </a:p>
                  </a:txBody>
                  <a:tcPr marL="50800" marR="50800" marT="50800" marB="50800" anchor="ctr" anchorCtr="0" horzOverflow="overflow"/>
                </a:tc>
              </a:tr>
              <a:tr h="945909">
                <a:tc>
                  <a:txBody>
                    <a:bodyPr/>
                    <a:lstStyle/>
                    <a:p>
                      <a:pPr algn="l" defTabSz="914400"/>
                      <a:r>
                        <a:rPr sz="2600"/>
                        <a:t>1. Physical</a:t>
                      </a:r>
                    </a:p>
                  </a:txBody>
                  <a:tcPr marL="50800" marR="50800" marT="50800" marB="50800" anchor="ctr" anchorCtr="0" horzOverflow="overflow"/>
                </a:tc>
              </a:tr>
            </a:tbl>
          </a:graphicData>
        </a:graphic>
      </p:graphicFrame>
      <p:graphicFrame>
        <p:nvGraphicFramePr>
          <p:cNvPr id="125" name="Table"/>
          <p:cNvGraphicFramePr/>
          <p:nvPr/>
        </p:nvGraphicFramePr>
        <p:xfrm>
          <a:off x="6919627" y="1825377"/>
          <a:ext cx="3506653" cy="6631888"/>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3493952"/>
              </a:tblGrid>
              <a:tr h="2798342">
                <a:tc>
                  <a:txBody>
                    <a:bodyPr/>
                    <a:lstStyle/>
                    <a:p>
                      <a:pPr algn="l" defTabSz="914400"/>
                      <a:r>
                        <a:rPr sz="2600"/>
                        <a:t>4. Application</a:t>
                      </a:r>
                    </a:p>
                  </a:txBody>
                  <a:tcPr marL="50800" marR="50800" marT="50800" marB="50800" anchor="ctr" anchorCtr="0" horzOverflow="overflow"/>
                </a:tc>
              </a:tr>
              <a:tr h="1020342">
                <a:tc>
                  <a:txBody>
                    <a:bodyPr/>
                    <a:lstStyle/>
                    <a:p>
                      <a:pPr algn="l" defTabSz="914400"/>
                      <a:r>
                        <a:rPr sz="2600"/>
                        <a:t>3.Transport</a:t>
                      </a:r>
                    </a:p>
                  </a:txBody>
                  <a:tcPr marL="50800" marR="50800" marT="50800" marB="50800" anchor="ctr" anchorCtr="0" horzOverflow="overflow"/>
                </a:tc>
              </a:tr>
              <a:tr h="879600">
                <a:tc>
                  <a:txBody>
                    <a:bodyPr/>
                    <a:lstStyle/>
                    <a:p>
                      <a:pPr algn="l" defTabSz="914400"/>
                      <a:r>
                        <a:rPr sz="2600"/>
                        <a:t>2. Network</a:t>
                      </a:r>
                    </a:p>
                  </a:txBody>
                  <a:tcPr marL="50800" marR="50800" marT="50800" marB="50800" anchor="ctr" anchorCtr="0" horzOverflow="overflow"/>
                </a:tc>
              </a:tr>
              <a:tr h="1920901">
                <a:tc>
                  <a:txBody>
                    <a:bodyPr/>
                    <a:lstStyle/>
                    <a:p>
                      <a:pPr algn="l" defTabSz="914400"/>
                      <a:r>
                        <a:rPr sz="2600"/>
                        <a:t>1. Network Interface</a:t>
                      </a:r>
                    </a:p>
                  </a:txBody>
                  <a:tcPr marL="50800" marR="50800" marT="50800" marB="50800" anchor="ctr" anchorCtr="0" horzOverflow="overflow"/>
                </a:tc>
              </a:tr>
            </a:tbl>
          </a:graphicData>
        </a:graphic>
      </p:graphicFrame>
      <p:sp>
        <p:nvSpPr>
          <p:cNvPr id="126" name="OSI"/>
          <p:cNvSpPr txBox="1"/>
          <p:nvPr/>
        </p:nvSpPr>
        <p:spPr>
          <a:xfrm>
            <a:off x="2934670" y="-21167"/>
            <a:ext cx="3869268" cy="1143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96570">
              <a:defRPr sz="6800"/>
            </a:lvl1pPr>
          </a:lstStyle>
          <a:p>
            <a:pPr/>
            <a:r>
              <a:t>OSI</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24"/>
                                        </p:tgtEl>
                                        <p:attrNameLst>
                                          <p:attrName>style.visibility</p:attrName>
                                        </p:attrNameLst>
                                      </p:cBhvr>
                                      <p:to>
                                        <p:strVal val="visible"/>
                                      </p:to>
                                    </p:set>
                                    <p:animEffect filter="dissolve" transition="in">
                                      <p:cBhvr>
                                        <p:cTn id="7" dur="499"/>
                                        <p:tgtEl>
                                          <p:spTgt spid="12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125"/>
                                        </p:tgtEl>
                                        <p:attrNameLst>
                                          <p:attrName>style.visibility</p:attrName>
                                        </p:attrNameLst>
                                      </p:cBhvr>
                                      <p:to>
                                        <p:strVal val="visible"/>
                                      </p:to>
                                    </p:set>
                                    <p:animEffect filter="dissolve" transition="in">
                                      <p:cBhvr>
                                        <p:cTn id="12" dur="499"/>
                                        <p:tgtEl>
                                          <p:spTgt spid="125"/>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26"/>
                                        </p:tgtEl>
                                        <p:attrNameLst>
                                          <p:attrName>style.visibility</p:attrName>
                                        </p:attrNameLst>
                                      </p:cBhvr>
                                      <p:to>
                                        <p:strVal val="visible"/>
                                      </p:to>
                                    </p:set>
                                    <p:animEffect filter="dissolve" transition="in">
                                      <p:cBhvr>
                                        <p:cTn id="17" dur="199"/>
                                        <p:tgtEl>
                                          <p:spTgt spid="12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24" grpId="1"/>
      <p:bldP build="whole" bldLvl="1" animBg="1" rev="0" advAuto="0" spid="125" grpId="2"/>
      <p:bldP build="whole" bldLvl="1" animBg="1" rev="0" advAuto="0" spid="126" grpId="3"/>
    </p:bldLst>
  </p:timing>
</p:sld>
</file>

<file path=ppt/slides/slide20.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10" name="TCP/IP"/>
          <p:cNvSpPr txBox="1"/>
          <p:nvPr>
            <p:ph type="title"/>
          </p:nvPr>
        </p:nvSpPr>
        <p:spPr>
          <a:xfrm>
            <a:off x="4025900" y="368300"/>
            <a:ext cx="4953000" cy="1384300"/>
          </a:xfrm>
          <a:prstGeom prst="rect">
            <a:avLst/>
          </a:prstGeom>
        </p:spPr>
        <p:txBody>
          <a:bodyPr/>
          <a:lstStyle/>
          <a:p>
            <a:pPr/>
            <a:r>
              <a:t>TCP/IP</a:t>
            </a:r>
          </a:p>
        </p:txBody>
      </p:sp>
      <p:sp>
        <p:nvSpPr>
          <p:cNvPr id="811" name="3. Transport"/>
          <p:cNvSpPr txBox="1"/>
          <p:nvPr/>
        </p:nvSpPr>
        <p:spPr>
          <a:xfrm>
            <a:off x="4375150" y="1651000"/>
            <a:ext cx="3835400" cy="9652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4000"/>
            </a:lvl1pPr>
          </a:lstStyle>
          <a:p>
            <a:pPr/>
            <a:r>
              <a:t>3. Transport</a:t>
            </a:r>
          </a:p>
        </p:txBody>
      </p:sp>
      <p:sp>
        <p:nvSpPr>
          <p:cNvPr id="812" name="Rectangle"/>
          <p:cNvSpPr/>
          <p:nvPr/>
        </p:nvSpPr>
        <p:spPr>
          <a:xfrm>
            <a:off x="7110549" y="4440118"/>
            <a:ext cx="2580856" cy="670165"/>
          </a:xfrm>
          <a:prstGeom prst="rect">
            <a:avLst/>
          </a:prstGeom>
          <a:blipFill>
            <a:blip r:embed="rId3"/>
          </a:blipFill>
          <a:ln w="12700">
            <a:miter lim="400000"/>
          </a:ln>
        </p:spPr>
        <p:txBody>
          <a:bodyPr lIns="50800" tIns="50800" rIns="50800" bIns="50800" anchor="ctr"/>
          <a:lstStyle/>
          <a:p>
            <a:pPr>
              <a:defRPr sz="2400">
                <a:solidFill>
                  <a:srgbClr val="FFFFFF"/>
                </a:solidFill>
              </a:defRPr>
            </a:pPr>
          </a:p>
        </p:txBody>
      </p:sp>
      <p:grpSp>
        <p:nvGrpSpPr>
          <p:cNvPr id="817" name="Group"/>
          <p:cNvGrpSpPr/>
          <p:nvPr/>
        </p:nvGrpSpPr>
        <p:grpSpPr>
          <a:xfrm>
            <a:off x="3656295" y="4459265"/>
            <a:ext cx="2111535" cy="638317"/>
            <a:chOff x="0" y="0"/>
            <a:chExt cx="2111533" cy="638316"/>
          </a:xfrm>
        </p:grpSpPr>
        <p:sp>
          <p:nvSpPr>
            <p:cNvPr id="813" name="80"/>
            <p:cNvSpPr txBox="1"/>
            <p:nvPr/>
          </p:nvSpPr>
          <p:spPr>
            <a:xfrm>
              <a:off x="191735" y="49234"/>
              <a:ext cx="50972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80</a:t>
              </a:r>
            </a:p>
          </p:txBody>
        </p:sp>
        <p:sp>
          <p:nvSpPr>
            <p:cNvPr id="814" name="Rectangle"/>
            <p:cNvSpPr/>
            <p:nvPr/>
          </p:nvSpPr>
          <p:spPr>
            <a:xfrm>
              <a:off x="883697" y="0"/>
              <a:ext cx="1227837" cy="638317"/>
            </a:xfrm>
            <a:prstGeom prst="rect">
              <a:avLst/>
            </a:prstGeom>
            <a:noFill/>
            <a:ln w="25400" cap="flat">
              <a:solidFill>
                <a:schemeClr val="accent3"/>
              </a:solidFill>
              <a:prstDash val="solid"/>
              <a:miter lim="400000"/>
            </a:ln>
            <a:effectLst/>
          </p:spPr>
          <p:txBody>
            <a:bodyPr wrap="square" lIns="50800" tIns="50800" rIns="50800" bIns="50800" numCol="1" anchor="ctr">
              <a:noAutofit/>
            </a:bodyPr>
            <a:lstStyle/>
            <a:p>
              <a:pPr>
                <a:defRPr sz="2400"/>
              </a:pPr>
            </a:p>
          </p:txBody>
        </p:sp>
        <p:sp>
          <p:nvSpPr>
            <p:cNvPr id="815" name="Rectangle"/>
            <p:cNvSpPr/>
            <p:nvPr/>
          </p:nvSpPr>
          <p:spPr>
            <a:xfrm>
              <a:off x="0" y="0"/>
              <a:ext cx="891153" cy="638317"/>
            </a:xfrm>
            <a:prstGeom prst="rect">
              <a:avLst/>
            </a:prstGeom>
            <a:noFill/>
            <a:ln w="25400" cap="flat">
              <a:solidFill>
                <a:schemeClr val="accent3"/>
              </a:solidFill>
              <a:prstDash val="solid"/>
              <a:miter lim="400000"/>
            </a:ln>
            <a:effectLst/>
          </p:spPr>
          <p:txBody>
            <a:bodyPr wrap="square" lIns="50800" tIns="50800" rIns="50800" bIns="50800" numCol="1" anchor="ctr">
              <a:noAutofit/>
            </a:bodyPr>
            <a:lstStyle/>
            <a:p>
              <a:pPr>
                <a:defRPr sz="2400"/>
              </a:pPr>
            </a:p>
          </p:txBody>
        </p:sp>
        <p:sp>
          <p:nvSpPr>
            <p:cNvPr id="816" name="1695"/>
            <p:cNvSpPr txBox="1"/>
            <p:nvPr/>
          </p:nvSpPr>
          <p:spPr>
            <a:xfrm>
              <a:off x="998386" y="49234"/>
              <a:ext cx="905155"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1695</a:t>
              </a:r>
            </a:p>
          </p:txBody>
        </p:sp>
      </p:grpSp>
      <p:grpSp>
        <p:nvGrpSpPr>
          <p:cNvPr id="822" name="Group"/>
          <p:cNvGrpSpPr/>
          <p:nvPr/>
        </p:nvGrpSpPr>
        <p:grpSpPr>
          <a:xfrm>
            <a:off x="5780706" y="4459265"/>
            <a:ext cx="1404323" cy="638317"/>
            <a:chOff x="0" y="0"/>
            <a:chExt cx="1404321" cy="638316"/>
          </a:xfrm>
        </p:grpSpPr>
        <p:sp>
          <p:nvSpPr>
            <p:cNvPr id="818" name="Rectangle"/>
            <p:cNvSpPr/>
            <p:nvPr/>
          </p:nvSpPr>
          <p:spPr>
            <a:xfrm>
              <a:off x="0" y="0"/>
              <a:ext cx="649110" cy="638317"/>
            </a:xfrm>
            <a:prstGeom prst="rect">
              <a:avLst/>
            </a:prstGeom>
            <a:solidFill>
              <a:srgbClr val="FFFFFF"/>
            </a:solid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819" name="Rectangle"/>
            <p:cNvSpPr/>
            <p:nvPr/>
          </p:nvSpPr>
          <p:spPr>
            <a:xfrm>
              <a:off x="658890" y="0"/>
              <a:ext cx="745432" cy="638317"/>
            </a:xfrm>
            <a:prstGeom prst="rect">
              <a:avLst/>
            </a:prstGeom>
            <a:solidFill>
              <a:srgbClr val="FFFFFF"/>
            </a:solid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sp>
          <p:nvSpPr>
            <p:cNvPr id="820" name="Sq"/>
            <p:cNvSpPr txBox="1"/>
            <p:nvPr/>
          </p:nvSpPr>
          <p:spPr>
            <a:xfrm>
              <a:off x="50133" y="52458"/>
              <a:ext cx="548844"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6">
                      <a:lumOff val="-8741"/>
                    </a:schemeClr>
                  </a:solidFill>
                </a:defRPr>
              </a:lvl1pPr>
            </a:lstStyle>
            <a:p>
              <a:pPr/>
              <a:r>
                <a:t>Sq</a:t>
              </a:r>
            </a:p>
          </p:txBody>
        </p:sp>
        <p:sp>
          <p:nvSpPr>
            <p:cNvPr id="821" name="Ack"/>
            <p:cNvSpPr txBox="1"/>
            <p:nvPr/>
          </p:nvSpPr>
          <p:spPr>
            <a:xfrm>
              <a:off x="653561" y="49234"/>
              <a:ext cx="727000"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6">
                      <a:lumOff val="-8741"/>
                    </a:schemeClr>
                  </a:solidFill>
                </a:defRPr>
              </a:lvl1pPr>
            </a:lstStyle>
            <a:p>
              <a:pPr/>
              <a:r>
                <a:t>Ack</a:t>
              </a:r>
            </a:p>
          </p:txBody>
        </p:sp>
      </p:grpSp>
      <p:graphicFrame>
        <p:nvGraphicFramePr>
          <p:cNvPr id="823" name="Table"/>
          <p:cNvGraphicFramePr/>
          <p:nvPr/>
        </p:nvGraphicFramePr>
        <p:xfrm>
          <a:off x="516243" y="140618"/>
          <a:ext cx="1627180" cy="303346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614479"/>
              </a:tblGrid>
              <a:tr h="431537">
                <a:tc>
                  <a:txBody>
                    <a:bodyPr/>
                    <a:lstStyle/>
                    <a:p>
                      <a:pPr algn="l" defTabSz="914400"/>
                      <a:r>
                        <a:rPr sz="1400"/>
                        <a:t>7. Application</a:t>
                      </a:r>
                    </a:p>
                  </a:txBody>
                  <a:tcPr marL="50800" marR="50800" marT="50800" marB="50800" anchor="ctr" anchorCtr="0" horzOverflow="overflow"/>
                </a:tc>
              </a:tr>
              <a:tr h="431537">
                <a:tc>
                  <a:txBody>
                    <a:bodyPr/>
                    <a:lstStyle/>
                    <a:p>
                      <a:pPr algn="l" defTabSz="914400"/>
                      <a:r>
                        <a:rPr sz="1400"/>
                        <a:t>6. Presentation</a:t>
                      </a:r>
                    </a:p>
                  </a:txBody>
                  <a:tcPr marL="50800" marR="50800" marT="50800" marB="50800" anchor="ctr" anchorCtr="0" horzOverflow="overflow"/>
                </a:tc>
              </a:tr>
              <a:tr h="431537">
                <a:tc>
                  <a:txBody>
                    <a:bodyPr/>
                    <a:lstStyle/>
                    <a:p>
                      <a:pPr algn="l" defTabSz="914400"/>
                      <a:r>
                        <a:rPr sz="1400"/>
                        <a:t>5. Session</a:t>
                      </a:r>
                    </a:p>
                  </a:txBody>
                  <a:tcPr marL="50800" marR="50800" marT="50800" marB="50800" anchor="ctr" anchorCtr="0" horzOverflow="overflow"/>
                </a:tc>
              </a:tr>
              <a:tr h="431537">
                <a:tc>
                  <a:txBody>
                    <a:bodyPr/>
                    <a:lstStyle/>
                    <a:p>
                      <a:pPr algn="l" defTabSz="914400"/>
                      <a:r>
                        <a:rPr sz="1400"/>
                        <a:t>4. Transport</a:t>
                      </a:r>
                    </a:p>
                  </a:txBody>
                  <a:tcPr marL="50800" marR="50800" marT="50800" marB="50800" anchor="ctr" anchorCtr="0" horzOverflow="overflow"/>
                </a:tc>
              </a:tr>
              <a:tr h="431537">
                <a:tc>
                  <a:txBody>
                    <a:bodyPr/>
                    <a:lstStyle/>
                    <a:p>
                      <a:pPr algn="l" defTabSz="914400"/>
                      <a:r>
                        <a:rPr sz="1400"/>
                        <a:t>3. Network</a:t>
                      </a:r>
                    </a:p>
                  </a:txBody>
                  <a:tcPr marL="50800" marR="50800" marT="50800" marB="50800" anchor="ctr" anchorCtr="0" horzOverflow="overflow"/>
                </a:tc>
              </a:tr>
              <a:tr h="431537">
                <a:tc>
                  <a:txBody>
                    <a:bodyPr/>
                    <a:lstStyle/>
                    <a:p>
                      <a:pPr algn="l" defTabSz="914400"/>
                      <a:r>
                        <a:rPr sz="1400"/>
                        <a:t>2. Data Link</a:t>
                      </a:r>
                    </a:p>
                  </a:txBody>
                  <a:tcPr marL="50800" marR="50800" marT="50800" marB="50800" anchor="ctr" anchorCtr="0" horzOverflow="overflow"/>
                </a:tc>
              </a:tr>
              <a:tr h="431537">
                <a:tc>
                  <a:txBody>
                    <a:bodyPr/>
                    <a:lstStyle/>
                    <a:p>
                      <a:pPr algn="l" defTabSz="914400"/>
                      <a:r>
                        <a:rPr sz="1400"/>
                        <a:t>1. Physical</a:t>
                      </a:r>
                    </a:p>
                  </a:txBody>
                  <a:tcPr marL="50800" marR="50800" marT="50800" marB="50800" anchor="ctr" anchorCtr="0" horzOverflow="overflow"/>
                </a:tc>
              </a:tr>
            </a:tbl>
          </a:graphicData>
        </a:graphic>
      </p:graphicFrame>
      <p:sp>
        <p:nvSpPr>
          <p:cNvPr id="824" name="Rectangle"/>
          <p:cNvSpPr/>
          <p:nvPr/>
        </p:nvSpPr>
        <p:spPr>
          <a:xfrm>
            <a:off x="501650" y="1408003"/>
            <a:ext cx="1612900" cy="444501"/>
          </a:xfrm>
          <a:prstGeom prst="rect">
            <a:avLst/>
          </a:prstGeom>
          <a:blipFill>
            <a:blip r:embed="rId4">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aphicFrame>
        <p:nvGraphicFramePr>
          <p:cNvPr id="825" name="Table"/>
          <p:cNvGraphicFramePr/>
          <p:nvPr/>
        </p:nvGraphicFramePr>
        <p:xfrm>
          <a:off x="10882027" y="510408"/>
          <a:ext cx="1945108" cy="229388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932406"/>
              </a:tblGrid>
              <a:tr h="964398">
                <a:tc>
                  <a:txBody>
                    <a:bodyPr/>
                    <a:lstStyle/>
                    <a:p>
                      <a:pPr algn="l" defTabSz="914400"/>
                      <a:r>
                        <a:rPr sz="1400"/>
                        <a:t>4. Application</a:t>
                      </a:r>
                    </a:p>
                  </a:txBody>
                  <a:tcPr marL="50800" marR="50800" marT="50800" marB="50800" anchor="ctr" anchorCtr="0" horzOverflow="overflow"/>
                </a:tc>
              </a:tr>
              <a:tr h="351642">
                <a:tc>
                  <a:txBody>
                    <a:bodyPr/>
                    <a:lstStyle/>
                    <a:p>
                      <a:pPr algn="l" defTabSz="914400"/>
                      <a:r>
                        <a:rPr sz="1400"/>
                        <a:t>3.Transport</a:t>
                      </a:r>
                    </a:p>
                  </a:txBody>
                  <a:tcPr marL="50800" marR="50800" marT="50800" marB="50800" anchor="ctr" anchorCtr="0" horzOverflow="overflow"/>
                </a:tc>
              </a:tr>
              <a:tr h="303138">
                <a:tc>
                  <a:txBody>
                    <a:bodyPr/>
                    <a:lstStyle/>
                    <a:p>
                      <a:pPr algn="l" defTabSz="914400"/>
                      <a:r>
                        <a:rPr sz="1400"/>
                        <a:t>2. Internet</a:t>
                      </a:r>
                    </a:p>
                  </a:txBody>
                  <a:tcPr marL="50800" marR="50800" marT="50800" marB="50800" anchor="ctr" anchorCtr="0" horzOverflow="overflow"/>
                </a:tc>
              </a:tr>
              <a:tr h="662004">
                <a:tc>
                  <a:txBody>
                    <a:bodyPr/>
                    <a:lstStyle/>
                    <a:p>
                      <a:pPr algn="l" defTabSz="914400"/>
                      <a:r>
                        <a:rPr sz="1400"/>
                        <a:t>1. Network Interface (Link)</a:t>
                      </a:r>
                    </a:p>
                  </a:txBody>
                  <a:tcPr marL="50800" marR="50800" marT="50800" marB="50800" anchor="ctr" anchorCtr="0" horzOverflow="overflow"/>
                </a:tc>
              </a:tr>
            </a:tbl>
          </a:graphicData>
        </a:graphic>
      </p:graphicFrame>
      <p:sp>
        <p:nvSpPr>
          <p:cNvPr id="826" name="Rectangle"/>
          <p:cNvSpPr/>
          <p:nvPr/>
        </p:nvSpPr>
        <p:spPr>
          <a:xfrm>
            <a:off x="10864850" y="1471503"/>
            <a:ext cx="1930400" cy="330201"/>
          </a:xfrm>
          <a:prstGeom prst="rect">
            <a:avLst/>
          </a:prstGeom>
          <a:blipFill>
            <a:blip r:embed="rId4">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827" name="TCP/UDP"/>
          <p:cNvSpPr txBox="1"/>
          <p:nvPr/>
        </p:nvSpPr>
        <p:spPr>
          <a:xfrm>
            <a:off x="4808768" y="8242300"/>
            <a:ext cx="2968163" cy="866246"/>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362204">
              <a:defRPr sz="4960"/>
            </a:lvl1pPr>
          </a:lstStyle>
          <a:p>
            <a:pPr/>
            <a:r>
              <a:t>TCP/UDP</a:t>
            </a:r>
          </a:p>
        </p:txBody>
      </p:sp>
      <p:sp>
        <p:nvSpPr>
          <p:cNvPr id="828" name="TCP: Kapcsolat orientált"/>
          <p:cNvSpPr txBox="1"/>
          <p:nvPr/>
        </p:nvSpPr>
        <p:spPr>
          <a:xfrm>
            <a:off x="83299" y="7804247"/>
            <a:ext cx="5067282" cy="8890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defRPr b="1" sz="2600">
                <a:latin typeface="Helvetica"/>
                <a:ea typeface="Helvetica"/>
                <a:cs typeface="Helvetica"/>
                <a:sym typeface="Helvetica"/>
              </a:defRPr>
            </a:lvl1pPr>
          </a:lstStyle>
          <a:p>
            <a:pPr/>
            <a:r>
              <a:t>TCP: Kapcsolat orientált</a:t>
            </a:r>
          </a:p>
        </p:txBody>
      </p:sp>
      <p:grpSp>
        <p:nvGrpSpPr>
          <p:cNvPr id="835" name="Group"/>
          <p:cNvGrpSpPr/>
          <p:nvPr/>
        </p:nvGrpSpPr>
        <p:grpSpPr>
          <a:xfrm>
            <a:off x="7264821" y="7582982"/>
            <a:ext cx="5346682" cy="988261"/>
            <a:chOff x="0" y="-51714"/>
            <a:chExt cx="5346680" cy="988260"/>
          </a:xfrm>
        </p:grpSpPr>
        <p:sp>
          <p:nvSpPr>
            <p:cNvPr id="829" name="(UDP: Kapcsolat nélküli              )"/>
            <p:cNvSpPr txBox="1"/>
            <p:nvPr/>
          </p:nvSpPr>
          <p:spPr>
            <a:xfrm>
              <a:off x="0" y="47546"/>
              <a:ext cx="5346681" cy="889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600"/>
              </a:lvl1pPr>
            </a:lstStyle>
            <a:p>
              <a:pPr/>
              <a:r>
                <a:t>(UDP: Kapcsolat nélküli              )</a:t>
              </a:r>
            </a:p>
          </p:txBody>
        </p:sp>
        <p:sp>
          <p:nvSpPr>
            <p:cNvPr id="830" name="Rectangle"/>
            <p:cNvSpPr/>
            <p:nvPr/>
          </p:nvSpPr>
          <p:spPr>
            <a:xfrm>
              <a:off x="3924659" y="70435"/>
              <a:ext cx="879755" cy="444501"/>
            </a:xfrm>
            <a:prstGeom prst="rect">
              <a:avLst/>
            </a:prstGeom>
            <a:solidFill>
              <a:schemeClr val="accent6"/>
            </a:solidFill>
            <a:ln w="25400" cap="flat">
              <a:solidFill>
                <a:schemeClr val="accent6"/>
              </a:solidFill>
              <a:prstDash val="solid"/>
              <a:miter lim="400000"/>
            </a:ln>
            <a:effectLst/>
          </p:spPr>
          <p:txBody>
            <a:bodyPr wrap="square" lIns="50800" tIns="50800" rIns="50800" bIns="50800" numCol="1" anchor="ctr">
              <a:noAutofit/>
            </a:bodyPr>
            <a:lstStyle/>
            <a:p>
              <a:pPr>
                <a:defRPr sz="2400"/>
              </a:pPr>
            </a:p>
          </p:txBody>
        </p:sp>
        <p:pic>
          <p:nvPicPr>
            <p:cNvPr id="831" name="Line" descr="Line"/>
            <p:cNvPicPr>
              <a:picLocks noChangeAspect="0"/>
            </p:cNvPicPr>
            <p:nvPr/>
          </p:nvPicPr>
          <p:blipFill>
            <a:blip r:embed="rId5">
              <a:extLst/>
            </a:blip>
            <a:stretch>
              <a:fillRect/>
            </a:stretch>
          </p:blipFill>
          <p:spPr>
            <a:xfrm rot="19815308">
              <a:off x="3674486" y="292099"/>
              <a:ext cx="1304889" cy="76201"/>
            </a:xfrm>
            <a:prstGeom prst="rect">
              <a:avLst/>
            </a:prstGeom>
            <a:effectLst/>
          </p:spPr>
        </p:pic>
        <p:pic>
          <p:nvPicPr>
            <p:cNvPr id="833" name="Line" descr="Line"/>
            <p:cNvPicPr>
              <a:picLocks noChangeAspect="0"/>
            </p:cNvPicPr>
            <p:nvPr/>
          </p:nvPicPr>
          <p:blipFill>
            <a:blip r:embed="rId6">
              <a:extLst/>
            </a:blip>
            <a:stretch>
              <a:fillRect/>
            </a:stretch>
          </p:blipFill>
          <p:spPr>
            <a:xfrm rot="1721656">
              <a:off x="3677470" y="266699"/>
              <a:ext cx="1345841" cy="76201"/>
            </a:xfrm>
            <a:prstGeom prst="rect">
              <a:avLst/>
            </a:prstGeom>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817"/>
                                        </p:tgtEl>
                                        <p:attrNameLst>
                                          <p:attrName>style.visibility</p:attrName>
                                        </p:attrNameLst>
                                      </p:cBhvr>
                                      <p:to>
                                        <p:strVal val="visible"/>
                                      </p:to>
                                    </p:set>
                                    <p:anim calcmode="lin" valueType="num">
                                      <p:cBhvr>
                                        <p:cTn id="7" dur="1000" fill="hold"/>
                                        <p:tgtEl>
                                          <p:spTgt spid="817"/>
                                        </p:tgtEl>
                                        <p:attrNameLst>
                                          <p:attrName>ppt_x</p:attrName>
                                        </p:attrNameLst>
                                      </p:cBhvr>
                                      <p:tavLst>
                                        <p:tav tm="0">
                                          <p:val>
                                            <p:strVal val="#ppt_x"/>
                                          </p:val>
                                        </p:tav>
                                        <p:tav tm="100000">
                                          <p:val>
                                            <p:strVal val="#ppt_x"/>
                                          </p:val>
                                        </p:tav>
                                      </p:tavLst>
                                    </p:anim>
                                    <p:anim calcmode="lin" valueType="num">
                                      <p:cBhvr>
                                        <p:cTn id="8" dur="1000" fill="hold"/>
                                        <p:tgtEl>
                                          <p:spTgt spid="817"/>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Class="entr" nodeType="afterEffect" presetSubtype="4" presetID="2" grpId="2" fill="hold">
                                  <p:stCondLst>
                                    <p:cond delay="0"/>
                                  </p:stCondLst>
                                  <p:iterate type="el" backwards="0">
                                    <p:tmAbs val="0"/>
                                  </p:iterate>
                                  <p:childTnLst>
                                    <p:set>
                                      <p:cBhvr>
                                        <p:cTn id="11" fill="hold"/>
                                        <p:tgtEl>
                                          <p:spTgt spid="822"/>
                                        </p:tgtEl>
                                        <p:attrNameLst>
                                          <p:attrName>style.visibility</p:attrName>
                                        </p:attrNameLst>
                                      </p:cBhvr>
                                      <p:to>
                                        <p:strVal val="visible"/>
                                      </p:to>
                                    </p:set>
                                    <p:anim calcmode="lin" valueType="num">
                                      <p:cBhvr>
                                        <p:cTn id="12" dur="1000" fill="hold"/>
                                        <p:tgtEl>
                                          <p:spTgt spid="822"/>
                                        </p:tgtEl>
                                        <p:attrNameLst>
                                          <p:attrName>ppt_x</p:attrName>
                                        </p:attrNameLst>
                                      </p:cBhvr>
                                      <p:tavLst>
                                        <p:tav tm="0">
                                          <p:val>
                                            <p:strVal val="#ppt_x"/>
                                          </p:val>
                                        </p:tav>
                                        <p:tav tm="100000">
                                          <p:val>
                                            <p:strVal val="#ppt_x"/>
                                          </p:val>
                                        </p:tav>
                                      </p:tavLst>
                                    </p:anim>
                                    <p:anim calcmode="lin" valueType="num">
                                      <p:cBhvr>
                                        <p:cTn id="13" dur="1000" fill="hold"/>
                                        <p:tgtEl>
                                          <p:spTgt spid="822"/>
                                        </p:tgtEl>
                                        <p:attrNameLst>
                                          <p:attrName>ppt_y</p:attrName>
                                        </p:attrNameLst>
                                      </p:cBhvr>
                                      <p:tavLst>
                                        <p:tav tm="0">
                                          <p:val>
                                            <p:strVal val="1+#ppt_h/2"/>
                                          </p:val>
                                        </p:tav>
                                        <p:tav tm="100000">
                                          <p:val>
                                            <p:strVal val="#ppt_y"/>
                                          </p:val>
                                        </p:tav>
                                      </p:tavLst>
                                    </p:anim>
                                  </p:childTnLst>
                                </p:cTn>
                              </p:par>
                            </p:childTnLst>
                          </p:cTn>
                        </p:par>
                        <p:par>
                          <p:cTn id="14" fill="hold">
                            <p:stCondLst>
                              <p:cond delay="2000"/>
                            </p:stCondLst>
                            <p:childTnLst>
                              <p:par>
                                <p:cTn id="15" presetClass="entr" nodeType="afterEffect" presetSubtype="4" presetID="2" grpId="3" fill="hold">
                                  <p:stCondLst>
                                    <p:cond delay="0"/>
                                  </p:stCondLst>
                                  <p:iterate type="el" backwards="0">
                                    <p:tmAbs val="0"/>
                                  </p:iterate>
                                  <p:childTnLst>
                                    <p:set>
                                      <p:cBhvr>
                                        <p:cTn id="16" fill="hold"/>
                                        <p:tgtEl>
                                          <p:spTgt spid="812"/>
                                        </p:tgtEl>
                                        <p:attrNameLst>
                                          <p:attrName>style.visibility</p:attrName>
                                        </p:attrNameLst>
                                      </p:cBhvr>
                                      <p:to>
                                        <p:strVal val="visible"/>
                                      </p:to>
                                    </p:set>
                                    <p:anim calcmode="lin" valueType="num">
                                      <p:cBhvr>
                                        <p:cTn id="17" dur="1000" fill="hold"/>
                                        <p:tgtEl>
                                          <p:spTgt spid="812"/>
                                        </p:tgtEl>
                                        <p:attrNameLst>
                                          <p:attrName>ppt_x</p:attrName>
                                        </p:attrNameLst>
                                      </p:cBhvr>
                                      <p:tavLst>
                                        <p:tav tm="0">
                                          <p:val>
                                            <p:strVal val="#ppt_x"/>
                                          </p:val>
                                        </p:tav>
                                        <p:tav tm="100000">
                                          <p:val>
                                            <p:strVal val="#ppt_x"/>
                                          </p:val>
                                        </p:tav>
                                      </p:tavLst>
                                    </p:anim>
                                    <p:anim calcmode="lin" valueType="num">
                                      <p:cBhvr>
                                        <p:cTn id="18" dur="1000" fill="hold"/>
                                        <p:tgtEl>
                                          <p:spTgt spid="812"/>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Class="path" nodeType="clickEffect" presetSubtype="0" presetID="-1" grpId="4" accel="50000" decel="50000" fill="hold">
                                  <p:stCondLst>
                                    <p:cond delay="0"/>
                                  </p:stCondLst>
                                  <p:childTnLst>
                                    <p:animMotion path="M 0.000000 0.000000 L -0.146898 0.218750" origin="layout" pathEditMode="relative">
                                      <p:cBhvr>
                                        <p:cTn id="22" dur="1000" fill="hold"/>
                                        <p:tgtEl>
                                          <p:spTgt spid="822"/>
                                        </p:tgtEl>
                                        <p:attrNameLst>
                                          <p:attrName>ppt_x</p:attrName>
                                          <p:attrName>ppt_y</p:attrName>
                                        </p:attrNameLst>
                                      </p:cBhvr>
                                    </p:animMotion>
                                  </p:childTnLst>
                                </p:cTn>
                              </p:par>
                            </p:childTnLst>
                          </p:cTn>
                        </p:par>
                      </p:childTnLst>
                    </p:cTn>
                  </p:par>
                  <p:par>
                    <p:cTn id="23" fill="hold">
                      <p:stCondLst>
                        <p:cond delay="indefinite"/>
                      </p:stCondLst>
                      <p:childTnLst>
                        <p:par>
                          <p:cTn id="24" fill="hold">
                            <p:stCondLst>
                              <p:cond delay="0"/>
                            </p:stCondLst>
                            <p:childTnLst>
                              <p:par>
                                <p:cTn id="25" presetClass="path" nodeType="clickEffect" presetSubtype="0" presetID="-1" grpId="5" accel="50000" decel="50000" fill="hold">
                                  <p:stCondLst>
                                    <p:cond delay="0"/>
                                  </p:stCondLst>
                                  <p:childTnLst>
                                    <p:animMotion path="M 0.000000 0.000000 L 0.050061 0.001302" origin="layout" pathEditMode="relative">
                                      <p:cBhvr>
                                        <p:cTn id="26" dur="1000" fill="hold"/>
                                        <p:tgtEl>
                                          <p:spTgt spid="817"/>
                                        </p:tgtEl>
                                        <p:attrNameLst>
                                          <p:attrName>ppt_x</p:attrName>
                                          <p:attrName>ppt_y</p:attrName>
                                        </p:attrNameLst>
                                      </p:cBhvr>
                                    </p:animMotion>
                                  </p:childTnLst>
                                </p:cTn>
                              </p:par>
                            </p:childTnLst>
                          </p:cTn>
                        </p:par>
                        <p:par>
                          <p:cTn id="27" fill="hold">
                            <p:stCondLst>
                              <p:cond delay="0"/>
                            </p:stCondLst>
                            <p:childTnLst>
                              <p:par>
                                <p:cTn id="28" presetClass="path" nodeType="withEffect" presetSubtype="0" presetID="-1" grpId="6" accel="50000" decel="50000" fill="hold">
                                  <p:stCondLst>
                                    <p:cond delay="0"/>
                                  </p:stCondLst>
                                  <p:childTnLst>
                                    <p:animMotion path="M 0.000000 0.000000 L -0.051546 0.000000" origin="layout" pathEditMode="relative">
                                      <p:cBhvr>
                                        <p:cTn id="29" dur="1000" fill="hold"/>
                                        <p:tgtEl>
                                          <p:spTgt spid="812"/>
                                        </p:tgtEl>
                                        <p:attrNameLst>
                                          <p:attrName>ppt_x</p:attrName>
                                          <p:attrName>ppt_y</p:attrName>
                                        </p:attrNameLst>
                                      </p:cBhvr>
                                    </p:animMotion>
                                  </p:childTnLst>
                                </p:cTn>
                              </p:par>
                            </p:childTnLst>
                          </p:cTn>
                        </p:par>
                      </p:childTnLst>
                    </p:cTn>
                  </p:par>
                  <p:par>
                    <p:cTn id="30" fill="hold">
                      <p:stCondLst>
                        <p:cond delay="indefinite"/>
                      </p:stCondLst>
                      <p:childTnLst>
                        <p:par>
                          <p:cTn id="31" fill="hold">
                            <p:stCondLst>
                              <p:cond delay="0"/>
                            </p:stCondLst>
                            <p:childTnLst>
                              <p:par>
                                <p:cTn id="32" presetClass="exit" nodeType="clickEffect" presetSubtype="1" presetID="2" grpId="7" fill="hold">
                                  <p:stCondLst>
                                    <p:cond delay="0"/>
                                  </p:stCondLst>
                                  <p:iterate type="el" backwards="0">
                                    <p:tmAbs val="0"/>
                                  </p:iterate>
                                  <p:childTnLst>
                                    <p:anim calcmode="lin" valueType="num">
                                      <p:cBhvr>
                                        <p:cTn id="33" dur="1000" fill="hold"/>
                                        <p:tgtEl>
                                          <p:spTgt spid="812"/>
                                        </p:tgtEl>
                                        <p:attrNameLst>
                                          <p:attrName>ppt_x</p:attrName>
                                        </p:attrNameLst>
                                      </p:cBhvr>
                                      <p:tavLst>
                                        <p:tav tm="0">
                                          <p:val>
                                            <p:strVal val="ppt_x"/>
                                          </p:val>
                                        </p:tav>
                                        <p:tav tm="100000">
                                          <p:val>
                                            <p:strVal val="ppt_x"/>
                                          </p:val>
                                        </p:tav>
                                      </p:tavLst>
                                    </p:anim>
                                    <p:anim calcmode="lin" valueType="num">
                                      <p:cBhvr>
                                        <p:cTn id="34" dur="1000" fill="hold"/>
                                        <p:tgtEl>
                                          <p:spTgt spid="812"/>
                                        </p:tgtEl>
                                        <p:attrNameLst>
                                          <p:attrName>ppt_y</p:attrName>
                                        </p:attrNameLst>
                                      </p:cBhvr>
                                      <p:tavLst>
                                        <p:tav tm="0">
                                          <p:val>
                                            <p:strVal val="ppt_y"/>
                                          </p:val>
                                        </p:tav>
                                        <p:tav tm="100000">
                                          <p:val>
                                            <p:strVal val="0-ppt_h/2"/>
                                          </p:val>
                                        </p:tav>
                                      </p:tavLst>
                                    </p:anim>
                                    <p:set>
                                      <p:cBhvr>
                                        <p:cTn id="35" fill="hold">
                                          <p:stCondLst>
                                            <p:cond delay="999"/>
                                          </p:stCondLst>
                                        </p:cTn>
                                        <p:tgtEl>
                                          <p:spTgt spid="812"/>
                                        </p:tgtEl>
                                        <p:attrNameLst>
                                          <p:attrName>style.visibility</p:attrName>
                                        </p:attrNameLst>
                                      </p:cBhvr>
                                      <p:to>
                                        <p:strVal val="hidden"/>
                                      </p:to>
                                    </p:set>
                                  </p:childTnLst>
                                </p:cTn>
                              </p:par>
                            </p:childTnLst>
                          </p:cTn>
                        </p:par>
                        <p:par>
                          <p:cTn id="36" fill="hold">
                            <p:stCondLst>
                              <p:cond delay="1000"/>
                            </p:stCondLst>
                            <p:childTnLst>
                              <p:par>
                                <p:cTn id="37" presetClass="exit" nodeType="afterEffect" presetSubtype="1" presetID="2" grpId="8" fill="hold">
                                  <p:stCondLst>
                                    <p:cond delay="0"/>
                                  </p:stCondLst>
                                  <p:iterate type="el" backwards="0">
                                    <p:tmAbs val="0"/>
                                  </p:iterate>
                                  <p:childTnLst>
                                    <p:anim calcmode="lin" valueType="num">
                                      <p:cBhvr>
                                        <p:cTn id="38" dur="1000" fill="hold"/>
                                        <p:tgtEl>
                                          <p:spTgt spid="817"/>
                                        </p:tgtEl>
                                        <p:attrNameLst>
                                          <p:attrName>ppt_x</p:attrName>
                                        </p:attrNameLst>
                                      </p:cBhvr>
                                      <p:tavLst>
                                        <p:tav tm="0">
                                          <p:val>
                                            <p:strVal val="ppt_x"/>
                                          </p:val>
                                        </p:tav>
                                        <p:tav tm="100000">
                                          <p:val>
                                            <p:strVal val="ppt_x"/>
                                          </p:val>
                                        </p:tav>
                                      </p:tavLst>
                                    </p:anim>
                                    <p:anim calcmode="lin" valueType="num">
                                      <p:cBhvr>
                                        <p:cTn id="39" dur="1000" fill="hold"/>
                                        <p:tgtEl>
                                          <p:spTgt spid="817"/>
                                        </p:tgtEl>
                                        <p:attrNameLst>
                                          <p:attrName>ppt_y</p:attrName>
                                        </p:attrNameLst>
                                      </p:cBhvr>
                                      <p:tavLst>
                                        <p:tav tm="0">
                                          <p:val>
                                            <p:strVal val="ppt_y"/>
                                          </p:val>
                                        </p:tav>
                                        <p:tav tm="100000">
                                          <p:val>
                                            <p:strVal val="0-ppt_h/2"/>
                                          </p:val>
                                        </p:tav>
                                      </p:tavLst>
                                    </p:anim>
                                    <p:set>
                                      <p:cBhvr>
                                        <p:cTn id="40" fill="hold">
                                          <p:stCondLst>
                                            <p:cond delay="999"/>
                                          </p:stCondLst>
                                        </p:cTn>
                                        <p:tgtEl>
                                          <p:spTgt spid="817"/>
                                        </p:tgtEl>
                                        <p:attrNameLst>
                                          <p:attrName>style.visibility</p:attrName>
                                        </p:attrNameLst>
                                      </p:cBhvr>
                                      <p:to>
                                        <p:strVal val="hidden"/>
                                      </p:to>
                                    </p:set>
                                  </p:childTnLst>
                                </p:cTn>
                              </p:par>
                            </p:childTnLst>
                          </p:cTn>
                        </p:par>
                      </p:childTnLst>
                    </p:cTn>
                  </p:par>
                  <p:par>
                    <p:cTn id="41" fill="hold">
                      <p:stCondLst>
                        <p:cond delay="indefinite"/>
                      </p:stCondLst>
                      <p:childTnLst>
                        <p:par>
                          <p:cTn id="42" fill="hold">
                            <p:stCondLst>
                              <p:cond delay="0"/>
                            </p:stCondLst>
                            <p:childTnLst>
                              <p:par>
                                <p:cTn id="43" presetClass="entr" nodeType="clickEffect" presetID="9" grpId="9" fill="hold">
                                  <p:stCondLst>
                                    <p:cond delay="0"/>
                                  </p:stCondLst>
                                  <p:iterate type="el" backwards="0">
                                    <p:tmAbs val="0"/>
                                  </p:iterate>
                                  <p:childTnLst>
                                    <p:set>
                                      <p:cBhvr>
                                        <p:cTn id="44" fill="hold"/>
                                        <p:tgtEl>
                                          <p:spTgt spid="827"/>
                                        </p:tgtEl>
                                        <p:attrNameLst>
                                          <p:attrName>style.visibility</p:attrName>
                                        </p:attrNameLst>
                                      </p:cBhvr>
                                      <p:to>
                                        <p:strVal val="visible"/>
                                      </p:to>
                                    </p:set>
                                    <p:animEffect filter="dissolve" transition="in">
                                      <p:cBhvr>
                                        <p:cTn id="45" dur="199"/>
                                        <p:tgtEl>
                                          <p:spTgt spid="827"/>
                                        </p:tgtEl>
                                      </p:cBhvr>
                                    </p:animEffect>
                                  </p:childTnLst>
                                </p:cTn>
                              </p:par>
                            </p:childTnLst>
                          </p:cTn>
                        </p:par>
                      </p:childTnLst>
                    </p:cTn>
                  </p:par>
                  <p:par>
                    <p:cTn id="46" fill="hold">
                      <p:stCondLst>
                        <p:cond delay="indefinite"/>
                      </p:stCondLst>
                      <p:childTnLst>
                        <p:par>
                          <p:cTn id="47" fill="hold">
                            <p:stCondLst>
                              <p:cond delay="0"/>
                            </p:stCondLst>
                            <p:childTnLst>
                              <p:par>
                                <p:cTn id="48" presetClass="entr" nodeType="clickEffect" presetID="9" grpId="10" fill="hold">
                                  <p:stCondLst>
                                    <p:cond delay="0"/>
                                  </p:stCondLst>
                                  <p:iterate type="el" backwards="0">
                                    <p:tmAbs val="0"/>
                                  </p:iterate>
                                  <p:childTnLst>
                                    <p:set>
                                      <p:cBhvr>
                                        <p:cTn id="49" fill="hold"/>
                                        <p:tgtEl>
                                          <p:spTgt spid="828"/>
                                        </p:tgtEl>
                                        <p:attrNameLst>
                                          <p:attrName>style.visibility</p:attrName>
                                        </p:attrNameLst>
                                      </p:cBhvr>
                                      <p:to>
                                        <p:strVal val="visible"/>
                                      </p:to>
                                    </p:set>
                                    <p:animEffect filter="dissolve" transition="in">
                                      <p:cBhvr>
                                        <p:cTn id="50" dur="199"/>
                                        <p:tgtEl>
                                          <p:spTgt spid="828"/>
                                        </p:tgtEl>
                                      </p:cBhvr>
                                    </p:animEffect>
                                  </p:childTnLst>
                                </p:cTn>
                              </p:par>
                            </p:childTnLst>
                          </p:cTn>
                        </p:par>
                      </p:childTnLst>
                    </p:cTn>
                  </p:par>
                  <p:par>
                    <p:cTn id="51" fill="hold">
                      <p:stCondLst>
                        <p:cond delay="indefinite"/>
                      </p:stCondLst>
                      <p:childTnLst>
                        <p:par>
                          <p:cTn id="52" fill="hold">
                            <p:stCondLst>
                              <p:cond delay="0"/>
                            </p:stCondLst>
                            <p:childTnLst>
                              <p:par>
                                <p:cTn id="53" presetClass="entr" nodeType="clickEffect" presetID="9" grpId="11" fill="hold">
                                  <p:stCondLst>
                                    <p:cond delay="0"/>
                                  </p:stCondLst>
                                  <p:iterate type="el" backwards="0">
                                    <p:tmAbs val="0"/>
                                  </p:iterate>
                                  <p:childTnLst>
                                    <p:set>
                                      <p:cBhvr>
                                        <p:cTn id="54" fill="hold"/>
                                        <p:tgtEl>
                                          <p:spTgt spid="835"/>
                                        </p:tgtEl>
                                        <p:attrNameLst>
                                          <p:attrName>style.visibility</p:attrName>
                                        </p:attrNameLst>
                                      </p:cBhvr>
                                      <p:to>
                                        <p:strVal val="visible"/>
                                      </p:to>
                                    </p:set>
                                    <p:animEffect filter="dissolve" transition="in">
                                      <p:cBhvr>
                                        <p:cTn id="55" dur="199"/>
                                        <p:tgtEl>
                                          <p:spTgt spid="83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17" grpId="1"/>
      <p:bldP build="whole" bldLvl="1" animBg="1" rev="0" advAuto="0" spid="812" grpId="7"/>
      <p:bldP build="whole" bldLvl="1" animBg="1" rev="0" advAuto="0" spid="822" grpId="2"/>
      <p:bldP build="whole" bldLvl="1" animBg="1" rev="0" advAuto="0" spid="827" grpId="9"/>
      <p:bldP build="whole" bldLvl="1" animBg="1" rev="0" advAuto="0" spid="817" grpId="8"/>
      <p:bldP build="whole" bldLvl="1" animBg="1" rev="0" advAuto="0" spid="812" grpId="3"/>
      <p:bldP build="whole" bldLvl="1" animBg="1" rev="0" advAuto="0" spid="828" grpId="10"/>
      <p:bldP build="whole" bldLvl="1" animBg="1" rev="0" advAuto="0" spid="835" grpId="11"/>
    </p:bldLst>
  </p:timing>
</p:sld>
</file>

<file path=ppt/slides/slide21.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39" name="TCP/IP"/>
          <p:cNvSpPr txBox="1"/>
          <p:nvPr>
            <p:ph type="title"/>
          </p:nvPr>
        </p:nvSpPr>
        <p:spPr>
          <a:xfrm>
            <a:off x="4025900" y="368300"/>
            <a:ext cx="4953000" cy="1384300"/>
          </a:xfrm>
          <a:prstGeom prst="rect">
            <a:avLst/>
          </a:prstGeom>
        </p:spPr>
        <p:txBody>
          <a:bodyPr/>
          <a:lstStyle/>
          <a:p>
            <a:pPr/>
            <a:r>
              <a:t>TCP/IP</a:t>
            </a:r>
          </a:p>
        </p:txBody>
      </p:sp>
      <p:sp>
        <p:nvSpPr>
          <p:cNvPr id="840" name="4. Application"/>
          <p:cNvSpPr txBox="1"/>
          <p:nvPr/>
        </p:nvSpPr>
        <p:spPr>
          <a:xfrm>
            <a:off x="4193827" y="1447800"/>
            <a:ext cx="4363146" cy="1054100"/>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4000"/>
            </a:lvl1pPr>
          </a:lstStyle>
          <a:p>
            <a:pPr/>
            <a:r>
              <a:t>4. Application</a:t>
            </a:r>
          </a:p>
        </p:txBody>
      </p:sp>
      <p:sp>
        <p:nvSpPr>
          <p:cNvPr id="841" name="Rectangle"/>
          <p:cNvSpPr/>
          <p:nvPr/>
        </p:nvSpPr>
        <p:spPr>
          <a:xfrm>
            <a:off x="6031049" y="4668718"/>
            <a:ext cx="2580856" cy="670165"/>
          </a:xfrm>
          <a:prstGeom prst="rect">
            <a:avLst/>
          </a:prstGeom>
          <a:blipFill>
            <a:blip r:embed="rId3"/>
          </a:blipFill>
          <a:ln w="12700">
            <a:miter lim="400000"/>
          </a:ln>
        </p:spPr>
        <p:txBody>
          <a:bodyPr lIns="50800" tIns="50800" rIns="50800" bIns="50800" anchor="ctr"/>
          <a:lstStyle/>
          <a:p>
            <a:pPr>
              <a:defRPr sz="2400">
                <a:solidFill>
                  <a:srgbClr val="FFFFFF"/>
                </a:solidFill>
              </a:defRPr>
            </a:pPr>
          </a:p>
        </p:txBody>
      </p:sp>
      <p:grpSp>
        <p:nvGrpSpPr>
          <p:cNvPr id="846" name="Group"/>
          <p:cNvGrpSpPr/>
          <p:nvPr/>
        </p:nvGrpSpPr>
        <p:grpSpPr>
          <a:xfrm>
            <a:off x="3910295" y="4687865"/>
            <a:ext cx="2111535" cy="638317"/>
            <a:chOff x="0" y="0"/>
            <a:chExt cx="2111533" cy="638316"/>
          </a:xfrm>
        </p:grpSpPr>
        <p:sp>
          <p:nvSpPr>
            <p:cNvPr id="842" name="80"/>
            <p:cNvSpPr txBox="1"/>
            <p:nvPr/>
          </p:nvSpPr>
          <p:spPr>
            <a:xfrm>
              <a:off x="204435" y="49234"/>
              <a:ext cx="509729"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80</a:t>
              </a:r>
            </a:p>
          </p:txBody>
        </p:sp>
        <p:sp>
          <p:nvSpPr>
            <p:cNvPr id="843" name="Rectangle"/>
            <p:cNvSpPr/>
            <p:nvPr/>
          </p:nvSpPr>
          <p:spPr>
            <a:xfrm>
              <a:off x="883697" y="0"/>
              <a:ext cx="1227837" cy="638317"/>
            </a:xfrm>
            <a:prstGeom prst="rect">
              <a:avLst/>
            </a:prstGeom>
            <a:noFill/>
            <a:ln w="25400" cap="flat">
              <a:solidFill>
                <a:schemeClr val="accent3"/>
              </a:solidFill>
              <a:prstDash val="solid"/>
              <a:miter lim="400000"/>
            </a:ln>
            <a:effectLst/>
          </p:spPr>
          <p:txBody>
            <a:bodyPr wrap="square" lIns="50800" tIns="50800" rIns="50800" bIns="50800" numCol="1" anchor="ctr">
              <a:noAutofit/>
            </a:bodyPr>
            <a:lstStyle/>
            <a:p>
              <a:pPr>
                <a:defRPr sz="2400"/>
              </a:pPr>
            </a:p>
          </p:txBody>
        </p:sp>
        <p:sp>
          <p:nvSpPr>
            <p:cNvPr id="844" name="Rectangle"/>
            <p:cNvSpPr/>
            <p:nvPr/>
          </p:nvSpPr>
          <p:spPr>
            <a:xfrm>
              <a:off x="0" y="0"/>
              <a:ext cx="891153" cy="638317"/>
            </a:xfrm>
            <a:prstGeom prst="rect">
              <a:avLst/>
            </a:prstGeom>
            <a:noFill/>
            <a:ln w="25400" cap="flat">
              <a:solidFill>
                <a:schemeClr val="accent3"/>
              </a:solidFill>
              <a:prstDash val="solid"/>
              <a:miter lim="400000"/>
            </a:ln>
            <a:effectLst/>
          </p:spPr>
          <p:txBody>
            <a:bodyPr wrap="square" lIns="50800" tIns="50800" rIns="50800" bIns="50800" numCol="1" anchor="ctr">
              <a:noAutofit/>
            </a:bodyPr>
            <a:lstStyle/>
            <a:p>
              <a:pPr>
                <a:defRPr sz="2400"/>
              </a:pPr>
            </a:p>
          </p:txBody>
        </p:sp>
        <p:sp>
          <p:nvSpPr>
            <p:cNvPr id="845" name="1695"/>
            <p:cNvSpPr txBox="1"/>
            <p:nvPr/>
          </p:nvSpPr>
          <p:spPr>
            <a:xfrm>
              <a:off x="998386" y="49234"/>
              <a:ext cx="905155" cy="5334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800">
                  <a:solidFill>
                    <a:schemeClr val="accent3">
                      <a:hueOff val="-546624"/>
                      <a:satOff val="7767"/>
                      <a:lumOff val="-14512"/>
                    </a:schemeClr>
                  </a:solidFill>
                </a:defRPr>
              </a:lvl1pPr>
            </a:lstStyle>
            <a:p>
              <a:pPr/>
              <a:r>
                <a:t>1695</a:t>
              </a:r>
            </a:p>
          </p:txBody>
        </p:sp>
      </p:grpSp>
      <p:graphicFrame>
        <p:nvGraphicFramePr>
          <p:cNvPr id="847" name="Table"/>
          <p:cNvGraphicFramePr/>
          <p:nvPr/>
        </p:nvGraphicFramePr>
        <p:xfrm>
          <a:off x="516243" y="140618"/>
          <a:ext cx="1627180" cy="303346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614479"/>
              </a:tblGrid>
              <a:tr h="431537">
                <a:tc>
                  <a:txBody>
                    <a:bodyPr/>
                    <a:lstStyle/>
                    <a:p>
                      <a:pPr algn="l" defTabSz="914400"/>
                      <a:r>
                        <a:rPr sz="1400"/>
                        <a:t>7. Application</a:t>
                      </a:r>
                    </a:p>
                  </a:txBody>
                  <a:tcPr marL="50800" marR="50800" marT="50800" marB="50800" anchor="ctr" anchorCtr="0" horzOverflow="overflow"/>
                </a:tc>
              </a:tr>
              <a:tr h="431537">
                <a:tc>
                  <a:txBody>
                    <a:bodyPr/>
                    <a:lstStyle/>
                    <a:p>
                      <a:pPr algn="l" defTabSz="914400"/>
                      <a:r>
                        <a:rPr sz="1400"/>
                        <a:t>6. Presentation</a:t>
                      </a:r>
                    </a:p>
                  </a:txBody>
                  <a:tcPr marL="50800" marR="50800" marT="50800" marB="50800" anchor="ctr" anchorCtr="0" horzOverflow="overflow"/>
                </a:tc>
              </a:tr>
              <a:tr h="431537">
                <a:tc>
                  <a:txBody>
                    <a:bodyPr/>
                    <a:lstStyle/>
                    <a:p>
                      <a:pPr algn="l" defTabSz="914400"/>
                      <a:r>
                        <a:rPr sz="1400"/>
                        <a:t>5. Session</a:t>
                      </a:r>
                    </a:p>
                  </a:txBody>
                  <a:tcPr marL="50800" marR="50800" marT="50800" marB="50800" anchor="ctr" anchorCtr="0" horzOverflow="overflow"/>
                </a:tc>
              </a:tr>
              <a:tr h="431537">
                <a:tc>
                  <a:txBody>
                    <a:bodyPr/>
                    <a:lstStyle/>
                    <a:p>
                      <a:pPr algn="l" defTabSz="914400"/>
                      <a:r>
                        <a:rPr sz="1400"/>
                        <a:t>4. Transport</a:t>
                      </a:r>
                    </a:p>
                  </a:txBody>
                  <a:tcPr marL="50800" marR="50800" marT="50800" marB="50800" anchor="ctr" anchorCtr="0" horzOverflow="overflow"/>
                </a:tc>
              </a:tr>
              <a:tr h="431537">
                <a:tc>
                  <a:txBody>
                    <a:bodyPr/>
                    <a:lstStyle/>
                    <a:p>
                      <a:pPr algn="l" defTabSz="914400"/>
                      <a:r>
                        <a:rPr sz="1400"/>
                        <a:t>3. Network</a:t>
                      </a:r>
                    </a:p>
                  </a:txBody>
                  <a:tcPr marL="50800" marR="50800" marT="50800" marB="50800" anchor="ctr" anchorCtr="0" horzOverflow="overflow"/>
                </a:tc>
              </a:tr>
              <a:tr h="431537">
                <a:tc>
                  <a:txBody>
                    <a:bodyPr/>
                    <a:lstStyle/>
                    <a:p>
                      <a:pPr algn="l" defTabSz="914400"/>
                      <a:r>
                        <a:rPr sz="1400"/>
                        <a:t>2. Data Link</a:t>
                      </a:r>
                    </a:p>
                  </a:txBody>
                  <a:tcPr marL="50800" marR="50800" marT="50800" marB="50800" anchor="ctr" anchorCtr="0" horzOverflow="overflow"/>
                </a:tc>
              </a:tr>
              <a:tr h="431537">
                <a:tc>
                  <a:txBody>
                    <a:bodyPr/>
                    <a:lstStyle/>
                    <a:p>
                      <a:pPr algn="l" defTabSz="914400"/>
                      <a:r>
                        <a:rPr sz="1400"/>
                        <a:t>1. Physical</a:t>
                      </a:r>
                    </a:p>
                  </a:txBody>
                  <a:tcPr marL="50800" marR="50800" marT="50800" marB="50800" anchor="ctr" anchorCtr="0" horzOverflow="overflow"/>
                </a:tc>
              </a:tr>
            </a:tbl>
          </a:graphicData>
        </a:graphic>
      </p:graphicFrame>
      <p:sp>
        <p:nvSpPr>
          <p:cNvPr id="848" name="Rectangle"/>
          <p:cNvSpPr/>
          <p:nvPr/>
        </p:nvSpPr>
        <p:spPr>
          <a:xfrm>
            <a:off x="517032" y="125303"/>
            <a:ext cx="1612901" cy="1295401"/>
          </a:xfrm>
          <a:prstGeom prst="rect">
            <a:avLst/>
          </a:prstGeom>
          <a:blipFill>
            <a:blip r:embed="rId4">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aphicFrame>
        <p:nvGraphicFramePr>
          <p:cNvPr id="849" name="Table"/>
          <p:cNvGraphicFramePr/>
          <p:nvPr/>
        </p:nvGraphicFramePr>
        <p:xfrm>
          <a:off x="10882027" y="510408"/>
          <a:ext cx="1945108" cy="229388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932406"/>
              </a:tblGrid>
              <a:tr h="964398">
                <a:tc>
                  <a:txBody>
                    <a:bodyPr/>
                    <a:lstStyle/>
                    <a:p>
                      <a:pPr algn="l" defTabSz="914400"/>
                      <a:r>
                        <a:rPr sz="1400"/>
                        <a:t>4. Application</a:t>
                      </a:r>
                    </a:p>
                  </a:txBody>
                  <a:tcPr marL="50800" marR="50800" marT="50800" marB="50800" anchor="ctr" anchorCtr="0" horzOverflow="overflow"/>
                </a:tc>
              </a:tr>
              <a:tr h="351642">
                <a:tc>
                  <a:txBody>
                    <a:bodyPr/>
                    <a:lstStyle/>
                    <a:p>
                      <a:pPr algn="l" defTabSz="914400"/>
                      <a:r>
                        <a:rPr sz="1400"/>
                        <a:t>3.Transport</a:t>
                      </a:r>
                    </a:p>
                  </a:txBody>
                  <a:tcPr marL="50800" marR="50800" marT="50800" marB="50800" anchor="ctr" anchorCtr="0" horzOverflow="overflow"/>
                </a:tc>
              </a:tr>
              <a:tr h="303138">
                <a:tc>
                  <a:txBody>
                    <a:bodyPr/>
                    <a:lstStyle/>
                    <a:p>
                      <a:pPr algn="l" defTabSz="914400"/>
                      <a:r>
                        <a:rPr sz="1400"/>
                        <a:t>2. Internet</a:t>
                      </a:r>
                    </a:p>
                  </a:txBody>
                  <a:tcPr marL="50800" marR="50800" marT="50800" marB="50800" anchor="ctr" anchorCtr="0" horzOverflow="overflow"/>
                </a:tc>
              </a:tr>
              <a:tr h="662004">
                <a:tc>
                  <a:txBody>
                    <a:bodyPr/>
                    <a:lstStyle/>
                    <a:p>
                      <a:pPr algn="l" defTabSz="914400"/>
                      <a:r>
                        <a:rPr sz="1400"/>
                        <a:t>1. Network Interface (Link)</a:t>
                      </a:r>
                    </a:p>
                  </a:txBody>
                  <a:tcPr marL="50800" marR="50800" marT="50800" marB="50800" anchor="ctr" anchorCtr="0" horzOverflow="overflow"/>
                </a:tc>
              </a:tr>
            </a:tbl>
          </a:graphicData>
        </a:graphic>
      </p:graphicFrame>
      <p:sp>
        <p:nvSpPr>
          <p:cNvPr id="850" name="Rectangle"/>
          <p:cNvSpPr/>
          <p:nvPr/>
        </p:nvSpPr>
        <p:spPr>
          <a:xfrm>
            <a:off x="10875677" y="480903"/>
            <a:ext cx="1930401" cy="965201"/>
          </a:xfrm>
          <a:prstGeom prst="rect">
            <a:avLst/>
          </a:prstGeom>
          <a:blipFill>
            <a:blip r:embed="rId4">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851" name="Arrow"/>
          <p:cNvSpPr/>
          <p:nvPr/>
        </p:nvSpPr>
        <p:spPr>
          <a:xfrm rot="16200000">
            <a:off x="3875781" y="5332243"/>
            <a:ext cx="965201" cy="1126432"/>
          </a:xfrm>
          <a:prstGeom prst="rightArrow">
            <a:avLst>
              <a:gd name="adj1" fmla="val 31745"/>
              <a:gd name="adj2" fmla="val 44371"/>
            </a:avLst>
          </a:prstGeom>
          <a:blipFill>
            <a:blip r:embed="rId4"/>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pic>
        <p:nvPicPr>
          <p:cNvPr id="852" name="save.png" descr="save.png"/>
          <p:cNvPicPr>
            <a:picLocks noChangeAspect="1"/>
          </p:cNvPicPr>
          <p:nvPr/>
        </p:nvPicPr>
        <p:blipFill>
          <a:blip r:embed="rId5">
            <a:extLst/>
          </a:blip>
          <a:stretch>
            <a:fillRect/>
          </a:stretch>
        </p:blipFill>
        <p:spPr>
          <a:xfrm>
            <a:off x="3574262" y="7038216"/>
            <a:ext cx="673230" cy="651018"/>
          </a:xfrm>
          <a:prstGeom prst="rect">
            <a:avLst/>
          </a:prstGeom>
          <a:ln w="12700">
            <a:miter lim="400000"/>
          </a:ln>
        </p:spPr>
      </p:pic>
      <p:grpSp>
        <p:nvGrpSpPr>
          <p:cNvPr id="859" name="Group"/>
          <p:cNvGrpSpPr/>
          <p:nvPr/>
        </p:nvGrpSpPr>
        <p:grpSpPr>
          <a:xfrm>
            <a:off x="7024911" y="5429250"/>
            <a:ext cx="5469991" cy="2633134"/>
            <a:chOff x="0" y="0"/>
            <a:chExt cx="5469990" cy="2633133"/>
          </a:xfrm>
        </p:grpSpPr>
        <p:sp>
          <p:nvSpPr>
            <p:cNvPr id="853" name="Telnet"/>
            <p:cNvSpPr txBox="1"/>
            <p:nvPr/>
          </p:nvSpPr>
          <p:spPr>
            <a:xfrm>
              <a:off x="1481539" y="1104900"/>
              <a:ext cx="130896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Telnet</a:t>
              </a:r>
            </a:p>
          </p:txBody>
        </p:sp>
        <p:sp>
          <p:nvSpPr>
            <p:cNvPr id="854" name="FTP"/>
            <p:cNvSpPr txBox="1"/>
            <p:nvPr/>
          </p:nvSpPr>
          <p:spPr>
            <a:xfrm>
              <a:off x="1337860" y="1858433"/>
              <a:ext cx="90205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FTP</a:t>
              </a:r>
            </a:p>
          </p:txBody>
        </p:sp>
        <p:sp>
          <p:nvSpPr>
            <p:cNvPr id="855" name="DNS"/>
            <p:cNvSpPr txBox="1"/>
            <p:nvPr/>
          </p:nvSpPr>
          <p:spPr>
            <a:xfrm>
              <a:off x="2946832" y="1985433"/>
              <a:ext cx="105384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DNS</a:t>
              </a:r>
            </a:p>
          </p:txBody>
        </p:sp>
        <p:sp>
          <p:nvSpPr>
            <p:cNvPr id="856" name="SMTP"/>
            <p:cNvSpPr txBox="1"/>
            <p:nvPr/>
          </p:nvSpPr>
          <p:spPr>
            <a:xfrm>
              <a:off x="4161941" y="0"/>
              <a:ext cx="1308050"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SMTP</a:t>
              </a:r>
            </a:p>
          </p:txBody>
        </p:sp>
        <p:sp>
          <p:nvSpPr>
            <p:cNvPr id="857" name="IMAP"/>
            <p:cNvSpPr txBox="1"/>
            <p:nvPr/>
          </p:nvSpPr>
          <p:spPr>
            <a:xfrm>
              <a:off x="4212690" y="800100"/>
              <a:ext cx="1206552"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IMAP</a:t>
              </a:r>
            </a:p>
          </p:txBody>
        </p:sp>
        <p:sp>
          <p:nvSpPr>
            <p:cNvPr id="858" name="SSH"/>
            <p:cNvSpPr txBox="1"/>
            <p:nvPr/>
          </p:nvSpPr>
          <p:spPr>
            <a:xfrm>
              <a:off x="0" y="1610624"/>
              <a:ext cx="100309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SSH</a:t>
              </a:r>
            </a:p>
          </p:txBody>
        </p:sp>
      </p:grpSp>
      <p:grpSp>
        <p:nvGrpSpPr>
          <p:cNvPr id="862" name="Group"/>
          <p:cNvGrpSpPr/>
          <p:nvPr/>
        </p:nvGrpSpPr>
        <p:grpSpPr>
          <a:xfrm>
            <a:off x="3742304" y="8034866"/>
            <a:ext cx="1534241" cy="1362486"/>
            <a:chOff x="0" y="0"/>
            <a:chExt cx="1534240" cy="1362484"/>
          </a:xfrm>
        </p:grpSpPr>
        <p:sp>
          <p:nvSpPr>
            <p:cNvPr id="860" name="HTTP"/>
            <p:cNvSpPr txBox="1"/>
            <p:nvPr/>
          </p:nvSpPr>
          <p:spPr>
            <a:xfrm>
              <a:off x="-1" y="0"/>
              <a:ext cx="123215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HTTP</a:t>
              </a:r>
            </a:p>
          </p:txBody>
        </p:sp>
        <p:sp>
          <p:nvSpPr>
            <p:cNvPr id="861" name="HTTPS"/>
            <p:cNvSpPr txBox="1"/>
            <p:nvPr/>
          </p:nvSpPr>
          <p:spPr>
            <a:xfrm>
              <a:off x="22737" y="714784"/>
              <a:ext cx="1511504"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HTTPS</a:t>
              </a:r>
            </a:p>
          </p:txBody>
        </p:sp>
      </p:grpSp>
      <p:grpSp>
        <p:nvGrpSpPr>
          <p:cNvPr id="866" name="Group"/>
          <p:cNvGrpSpPr/>
          <p:nvPr/>
        </p:nvGrpSpPr>
        <p:grpSpPr>
          <a:xfrm>
            <a:off x="2728365" y="-168125"/>
            <a:ext cx="7435684" cy="1420587"/>
            <a:chOff x="-1117600" y="0"/>
            <a:chExt cx="7435682" cy="1420586"/>
          </a:xfrm>
        </p:grpSpPr>
        <p:pic>
          <p:nvPicPr>
            <p:cNvPr id="863" name="Image" descr="Image"/>
            <p:cNvPicPr>
              <a:picLocks noChangeAspect="1"/>
            </p:cNvPicPr>
            <p:nvPr/>
          </p:nvPicPr>
          <p:blipFill>
            <a:blip r:embed="rId6">
              <a:extLst/>
            </a:blip>
            <a:stretch>
              <a:fillRect/>
            </a:stretch>
          </p:blipFill>
          <p:spPr>
            <a:xfrm>
              <a:off x="-1117600" y="214245"/>
              <a:ext cx="866909" cy="866910"/>
            </a:xfrm>
            <a:prstGeom prst="rect">
              <a:avLst/>
            </a:prstGeom>
            <a:ln w="12700" cap="flat">
              <a:noFill/>
              <a:miter lim="400000"/>
            </a:ln>
            <a:effectLst/>
          </p:spPr>
        </p:pic>
        <p:pic>
          <p:nvPicPr>
            <p:cNvPr id="864" name="Image" descr="Image"/>
            <p:cNvPicPr>
              <a:picLocks noChangeAspect="1"/>
            </p:cNvPicPr>
            <p:nvPr/>
          </p:nvPicPr>
          <p:blipFill>
            <a:blip r:embed="rId7">
              <a:extLst/>
            </a:blip>
            <a:stretch>
              <a:fillRect/>
            </a:stretch>
          </p:blipFill>
          <p:spPr>
            <a:xfrm>
              <a:off x="4679636" y="294155"/>
              <a:ext cx="1638447" cy="1126432"/>
            </a:xfrm>
            <a:prstGeom prst="rect">
              <a:avLst/>
            </a:prstGeom>
            <a:ln w="12700" cap="flat">
              <a:noFill/>
              <a:miter lim="400000"/>
            </a:ln>
            <a:effectLst/>
          </p:spPr>
        </p:pic>
        <p:pic>
          <p:nvPicPr>
            <p:cNvPr id="865" name="Image" descr="Image"/>
            <p:cNvPicPr>
              <a:picLocks noChangeAspect="1"/>
            </p:cNvPicPr>
            <p:nvPr/>
          </p:nvPicPr>
          <p:blipFill>
            <a:blip r:embed="rId8">
              <a:extLst/>
            </a:blip>
            <a:stretch>
              <a:fillRect/>
            </a:stretch>
          </p:blipFill>
          <p:spPr>
            <a:xfrm>
              <a:off x="-112137" y="-1"/>
              <a:ext cx="1295401" cy="1295401"/>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cond evt="onBegin">
                          <p:tn val="2"/>
                        </p:cond>
                      </p:stCondLst>
                      <p:childTnLst>
                        <p:par>
                          <p:cTn id="4" fill="hold">
                            <p:stCondLst>
                              <p:cond delay="0"/>
                            </p:stCondLst>
                            <p:childTnLst>
                              <p:par>
                                <p:cTn id="5" presetClass="entr" nodeType="afterEffect" presetSubtype="4" presetID="2" grpId="1" fill="hold">
                                  <p:stCondLst>
                                    <p:cond delay="0"/>
                                  </p:stCondLst>
                                  <p:iterate type="el" backwards="0">
                                    <p:tmAbs val="0"/>
                                  </p:iterate>
                                  <p:childTnLst>
                                    <p:set>
                                      <p:cBhvr>
                                        <p:cTn id="6" fill="hold"/>
                                        <p:tgtEl>
                                          <p:spTgt spid="846"/>
                                        </p:tgtEl>
                                        <p:attrNameLst>
                                          <p:attrName>style.visibility</p:attrName>
                                        </p:attrNameLst>
                                      </p:cBhvr>
                                      <p:to>
                                        <p:strVal val="visible"/>
                                      </p:to>
                                    </p:set>
                                    <p:anim calcmode="lin" valueType="num">
                                      <p:cBhvr>
                                        <p:cTn id="7" dur="1000" fill="hold"/>
                                        <p:tgtEl>
                                          <p:spTgt spid="846"/>
                                        </p:tgtEl>
                                        <p:attrNameLst>
                                          <p:attrName>ppt_x</p:attrName>
                                        </p:attrNameLst>
                                      </p:cBhvr>
                                      <p:tavLst>
                                        <p:tav tm="0">
                                          <p:val>
                                            <p:strVal val="#ppt_x"/>
                                          </p:val>
                                        </p:tav>
                                        <p:tav tm="100000">
                                          <p:val>
                                            <p:strVal val="#ppt_x"/>
                                          </p:val>
                                        </p:tav>
                                      </p:tavLst>
                                    </p:anim>
                                    <p:anim calcmode="lin" valueType="num">
                                      <p:cBhvr>
                                        <p:cTn id="8" dur="1000" fill="hold"/>
                                        <p:tgtEl>
                                          <p:spTgt spid="846"/>
                                        </p:tgtEl>
                                        <p:attrNameLst>
                                          <p:attrName>ppt_y</p:attrName>
                                        </p:attrNameLst>
                                      </p:cBhvr>
                                      <p:tavLst>
                                        <p:tav tm="0">
                                          <p:val>
                                            <p:strVal val="1+#ppt_h/2"/>
                                          </p:val>
                                        </p:tav>
                                        <p:tav tm="100000">
                                          <p:val>
                                            <p:strVal val="#ppt_y"/>
                                          </p:val>
                                        </p:tav>
                                      </p:tavLst>
                                    </p:anim>
                                  </p:childTnLst>
                                </p:cTn>
                              </p:par>
                            </p:childTnLst>
                          </p:cTn>
                        </p:par>
                        <p:par>
                          <p:cTn id="9" fill="hold">
                            <p:stCondLst>
                              <p:cond delay="1000"/>
                            </p:stCondLst>
                            <p:childTnLst>
                              <p:par>
                                <p:cTn id="10" presetClass="entr" nodeType="afterEffect" presetSubtype="4" presetID="2" grpId="2" fill="hold">
                                  <p:stCondLst>
                                    <p:cond delay="0"/>
                                  </p:stCondLst>
                                  <p:iterate type="el" backwards="0">
                                    <p:tmAbs val="0"/>
                                  </p:iterate>
                                  <p:childTnLst>
                                    <p:set>
                                      <p:cBhvr>
                                        <p:cTn id="11" fill="hold"/>
                                        <p:tgtEl>
                                          <p:spTgt spid="841"/>
                                        </p:tgtEl>
                                        <p:attrNameLst>
                                          <p:attrName>style.visibility</p:attrName>
                                        </p:attrNameLst>
                                      </p:cBhvr>
                                      <p:to>
                                        <p:strVal val="visible"/>
                                      </p:to>
                                    </p:set>
                                    <p:anim calcmode="lin" valueType="num">
                                      <p:cBhvr>
                                        <p:cTn id="12" dur="1000" fill="hold"/>
                                        <p:tgtEl>
                                          <p:spTgt spid="841"/>
                                        </p:tgtEl>
                                        <p:attrNameLst>
                                          <p:attrName>ppt_x</p:attrName>
                                        </p:attrNameLst>
                                      </p:cBhvr>
                                      <p:tavLst>
                                        <p:tav tm="0">
                                          <p:val>
                                            <p:strVal val="#ppt_x"/>
                                          </p:val>
                                        </p:tav>
                                        <p:tav tm="100000">
                                          <p:val>
                                            <p:strVal val="#ppt_x"/>
                                          </p:val>
                                        </p:tav>
                                      </p:tavLst>
                                    </p:anim>
                                    <p:anim calcmode="lin" valueType="num">
                                      <p:cBhvr>
                                        <p:cTn id="13" dur="1000" fill="hold"/>
                                        <p:tgtEl>
                                          <p:spTgt spid="841"/>
                                        </p:tgtEl>
                                        <p:attrNameLst>
                                          <p:attrName>ppt_y</p:attrName>
                                        </p:attrNameLst>
                                      </p:cBhvr>
                                      <p:tavLst>
                                        <p:tav tm="0">
                                          <p:val>
                                            <p:strVal val="1+#ppt_h/2"/>
                                          </p:val>
                                        </p:tav>
                                        <p:tav tm="100000">
                                          <p:val>
                                            <p:strVal val="#ppt_y"/>
                                          </p:val>
                                        </p:tav>
                                      </p:tavLst>
                                    </p:anim>
                                  </p:childTnLst>
                                </p:cTn>
                              </p:par>
                            </p:childTnLst>
                          </p:cTn>
                        </p:par>
                      </p:childTnLst>
                    </p:cTn>
                  </p:par>
                  <p:par>
                    <p:cTn id="14" fill="hold">
                      <p:stCondLst>
                        <p:cond delay="indefinite"/>
                      </p:stCondLst>
                      <p:childTnLst>
                        <p:par>
                          <p:cTn id="15" fill="hold">
                            <p:stCondLst>
                              <p:cond delay="0"/>
                            </p:stCondLst>
                            <p:childTnLst>
                              <p:par>
                                <p:cTn id="16" presetClass="entr" nodeType="clickEffect" presetID="9" grpId="3" fill="hold">
                                  <p:stCondLst>
                                    <p:cond delay="0"/>
                                  </p:stCondLst>
                                  <p:iterate type="el" backwards="0">
                                    <p:tmAbs val="0"/>
                                  </p:iterate>
                                  <p:childTnLst>
                                    <p:set>
                                      <p:cBhvr>
                                        <p:cTn id="17" fill="hold"/>
                                        <p:tgtEl>
                                          <p:spTgt spid="851"/>
                                        </p:tgtEl>
                                        <p:attrNameLst>
                                          <p:attrName>style.visibility</p:attrName>
                                        </p:attrNameLst>
                                      </p:cBhvr>
                                      <p:to>
                                        <p:strVal val="visible"/>
                                      </p:to>
                                    </p:set>
                                    <p:animEffect filter="dissolve" transition="in">
                                      <p:cBhvr>
                                        <p:cTn id="18" dur="199"/>
                                        <p:tgtEl>
                                          <p:spTgt spid="851"/>
                                        </p:tgtEl>
                                      </p:cBhvr>
                                    </p:animEffect>
                                  </p:childTnLst>
                                </p:cTn>
                              </p:par>
                            </p:childTnLst>
                          </p:cTn>
                        </p:par>
                      </p:childTnLst>
                    </p:cTn>
                  </p:par>
                  <p:par>
                    <p:cTn id="19" fill="hold">
                      <p:stCondLst>
                        <p:cond delay="indefinite"/>
                      </p:stCondLst>
                      <p:childTnLst>
                        <p:par>
                          <p:cTn id="20" fill="hold">
                            <p:stCondLst>
                              <p:cond delay="0"/>
                            </p:stCondLst>
                            <p:childTnLst>
                              <p:par>
                                <p:cTn id="21" presetClass="exit" nodeType="clickEffect" presetID="9" grpId="4" fill="hold">
                                  <p:stCondLst>
                                    <p:cond delay="0"/>
                                  </p:stCondLst>
                                  <p:iterate type="el" backwards="0">
                                    <p:tmAbs val="0"/>
                                  </p:iterate>
                                  <p:childTnLst>
                                    <p:animEffect filter="dissolve" transition="out">
                                      <p:cBhvr>
                                        <p:cTn id="22" dur="199" fill="hold"/>
                                        <p:tgtEl>
                                          <p:spTgt spid="851"/>
                                        </p:tgtEl>
                                      </p:cBhvr>
                                    </p:animEffect>
                                    <p:set>
                                      <p:cBhvr>
                                        <p:cTn id="23" fill="hold">
                                          <p:stCondLst>
                                            <p:cond delay="198"/>
                                          </p:stCondLst>
                                        </p:cTn>
                                        <p:tgtEl>
                                          <p:spTgt spid="851"/>
                                        </p:tgtEl>
                                        <p:attrNameLst>
                                          <p:attrName>style.visibility</p:attrName>
                                        </p:attrNameLst>
                                      </p:cBhvr>
                                      <p:to>
                                        <p:strVal val="hidden"/>
                                      </p:to>
                                    </p:set>
                                  </p:childTnLst>
                                </p:cTn>
                              </p:par>
                            </p:childTnLst>
                          </p:cTn>
                        </p:par>
                        <p:par>
                          <p:cTn id="24" fill="hold">
                            <p:stCondLst>
                              <p:cond delay="0"/>
                            </p:stCondLst>
                            <p:childTnLst>
                              <p:par>
                                <p:cTn id="25" presetClass="path" nodeType="withEffect" presetSubtype="0" presetID="-1" grpId="5" accel="50000" decel="50000" fill="hold">
                                  <p:stCondLst>
                                    <p:cond delay="0"/>
                                  </p:stCondLst>
                                  <p:childTnLst>
                                    <p:animMotion path="M 0.000000 0.000000 L -0.169666 0.291667" origin="layout" pathEditMode="relative">
                                      <p:cBhvr>
                                        <p:cTn id="26" dur="1000" fill="hold"/>
                                        <p:tgtEl>
                                          <p:spTgt spid="846"/>
                                        </p:tgtEl>
                                        <p:attrNameLst>
                                          <p:attrName>ppt_x</p:attrName>
                                          <p:attrName>ppt_y</p:attrName>
                                        </p:attrNameLst>
                                      </p:cBhvr>
                                    </p:animMotion>
                                  </p:childTnLst>
                                </p:cTn>
                              </p:par>
                            </p:childTnLst>
                          </p:cTn>
                        </p:par>
                        <p:par>
                          <p:cTn id="27" fill="hold">
                            <p:stCondLst>
                              <p:cond delay="1000"/>
                            </p:stCondLst>
                            <p:childTnLst>
                              <p:par>
                                <p:cTn id="28" presetClass="entr" nodeType="afterEffect" presetID="9" grpId="6" fill="hold">
                                  <p:stCondLst>
                                    <p:cond delay="0"/>
                                  </p:stCondLst>
                                  <p:iterate type="el" backwards="0">
                                    <p:tmAbs val="0"/>
                                  </p:iterate>
                                  <p:childTnLst>
                                    <p:set>
                                      <p:cBhvr>
                                        <p:cTn id="29" fill="hold"/>
                                        <p:tgtEl>
                                          <p:spTgt spid="852"/>
                                        </p:tgtEl>
                                        <p:attrNameLst>
                                          <p:attrName>style.visibility</p:attrName>
                                        </p:attrNameLst>
                                      </p:cBhvr>
                                      <p:to>
                                        <p:strVal val="visible"/>
                                      </p:to>
                                    </p:set>
                                    <p:animEffect filter="dissolve" transition="in">
                                      <p:cBhvr>
                                        <p:cTn id="30" dur="199"/>
                                        <p:tgtEl>
                                          <p:spTgt spid="852"/>
                                        </p:tgtEl>
                                      </p:cBhvr>
                                    </p:animEffect>
                                  </p:childTnLst>
                                </p:cTn>
                              </p:par>
                            </p:childTnLst>
                          </p:cTn>
                        </p:par>
                      </p:childTnLst>
                    </p:cTn>
                  </p:par>
                  <p:par>
                    <p:cTn id="31" fill="hold">
                      <p:stCondLst>
                        <p:cond delay="indefinite"/>
                      </p:stCondLst>
                      <p:childTnLst>
                        <p:par>
                          <p:cTn id="32" fill="hold">
                            <p:stCondLst>
                              <p:cond delay="0"/>
                            </p:stCondLst>
                            <p:childTnLst>
                              <p:par>
                                <p:cTn id="33" presetClass="path" nodeType="clickEffect" presetSubtype="0" presetID="-1" grpId="7" accel="50000" decel="50000" fill="hold">
                                  <p:stCondLst>
                                    <p:cond delay="0"/>
                                  </p:stCondLst>
                                  <p:childTnLst>
                                    <p:animMotion path="M 0.000000 0.000000 L -0.062288 -0.001302" origin="layout" pathEditMode="relative">
                                      <p:cBhvr>
                                        <p:cTn id="34" dur="1000" fill="hold"/>
                                        <p:tgtEl>
                                          <p:spTgt spid="841"/>
                                        </p:tgtEl>
                                        <p:attrNameLst>
                                          <p:attrName>ppt_x</p:attrName>
                                          <p:attrName>ppt_y</p:attrName>
                                        </p:attrNameLst>
                                      </p:cBhvr>
                                    </p:animMotion>
                                  </p:childTnLst>
                                </p:cTn>
                              </p:par>
                            </p:childTnLst>
                          </p:cTn>
                        </p:par>
                      </p:childTnLst>
                    </p:cTn>
                  </p:par>
                  <p:par>
                    <p:cTn id="35" fill="hold">
                      <p:stCondLst>
                        <p:cond delay="indefinite"/>
                      </p:stCondLst>
                      <p:childTnLst>
                        <p:par>
                          <p:cTn id="36" fill="hold">
                            <p:stCondLst>
                              <p:cond delay="0"/>
                            </p:stCondLst>
                            <p:childTnLst>
                              <p:par>
                                <p:cTn id="37" presetClass="exit" nodeType="clickEffect" presetSubtype="1" presetID="2" grpId="8" fill="hold">
                                  <p:stCondLst>
                                    <p:cond delay="0"/>
                                  </p:stCondLst>
                                  <p:iterate type="el" backwards="0">
                                    <p:tmAbs val="0"/>
                                  </p:iterate>
                                  <p:childTnLst>
                                    <p:anim calcmode="lin" valueType="num">
                                      <p:cBhvr>
                                        <p:cTn id="38" dur="1000" fill="hold"/>
                                        <p:tgtEl>
                                          <p:spTgt spid="841"/>
                                        </p:tgtEl>
                                        <p:attrNameLst>
                                          <p:attrName>ppt_x</p:attrName>
                                        </p:attrNameLst>
                                      </p:cBhvr>
                                      <p:tavLst>
                                        <p:tav tm="0">
                                          <p:val>
                                            <p:strVal val="ppt_x"/>
                                          </p:val>
                                        </p:tav>
                                        <p:tav tm="100000">
                                          <p:val>
                                            <p:strVal val="ppt_x"/>
                                          </p:val>
                                        </p:tav>
                                      </p:tavLst>
                                    </p:anim>
                                    <p:anim calcmode="lin" valueType="num">
                                      <p:cBhvr>
                                        <p:cTn id="39" dur="1000" fill="hold"/>
                                        <p:tgtEl>
                                          <p:spTgt spid="841"/>
                                        </p:tgtEl>
                                        <p:attrNameLst>
                                          <p:attrName>ppt_y</p:attrName>
                                        </p:attrNameLst>
                                      </p:cBhvr>
                                      <p:tavLst>
                                        <p:tav tm="0">
                                          <p:val>
                                            <p:strVal val="ppt_y"/>
                                          </p:val>
                                        </p:tav>
                                        <p:tav tm="100000">
                                          <p:val>
                                            <p:strVal val="0-ppt_h/2"/>
                                          </p:val>
                                        </p:tav>
                                      </p:tavLst>
                                    </p:anim>
                                    <p:set>
                                      <p:cBhvr>
                                        <p:cTn id="40" fill="hold">
                                          <p:stCondLst>
                                            <p:cond delay="999"/>
                                          </p:stCondLst>
                                        </p:cTn>
                                        <p:tgtEl>
                                          <p:spTgt spid="841"/>
                                        </p:tgtEl>
                                        <p:attrNameLst>
                                          <p:attrName>style.visibility</p:attrName>
                                        </p:attrNameLst>
                                      </p:cBhvr>
                                      <p:to>
                                        <p:strVal val="hidden"/>
                                      </p:to>
                                    </p:set>
                                  </p:childTnLst>
                                </p:cTn>
                              </p:par>
                            </p:childTnLst>
                          </p:cTn>
                        </p:par>
                        <p:par>
                          <p:cTn id="41" fill="hold">
                            <p:stCondLst>
                              <p:cond delay="1000"/>
                            </p:stCondLst>
                            <p:childTnLst>
                              <p:par>
                                <p:cTn id="42" presetClass="entr" nodeType="afterEffect" presetID="9" grpId="9" fill="hold">
                                  <p:stCondLst>
                                    <p:cond delay="0"/>
                                  </p:stCondLst>
                                  <p:iterate type="el" backwards="0">
                                    <p:tmAbs val="0"/>
                                  </p:iterate>
                                  <p:childTnLst>
                                    <p:set>
                                      <p:cBhvr>
                                        <p:cTn id="43" fill="hold"/>
                                        <p:tgtEl>
                                          <p:spTgt spid="866"/>
                                        </p:tgtEl>
                                        <p:attrNameLst>
                                          <p:attrName>style.visibility</p:attrName>
                                        </p:attrNameLst>
                                      </p:cBhvr>
                                      <p:to>
                                        <p:strVal val="visible"/>
                                      </p:to>
                                    </p:set>
                                    <p:animEffect filter="dissolve" transition="in">
                                      <p:cBhvr>
                                        <p:cTn id="44" dur="200"/>
                                        <p:tgtEl>
                                          <p:spTgt spid="866"/>
                                        </p:tgtEl>
                                      </p:cBhvr>
                                    </p:animEffect>
                                  </p:childTnLst>
                                </p:cTn>
                              </p:par>
                            </p:childTnLst>
                          </p:cTn>
                        </p:par>
                      </p:childTnLst>
                    </p:cTn>
                  </p:par>
                  <p:par>
                    <p:cTn id="45" fill="hold">
                      <p:stCondLst>
                        <p:cond delay="indefinite"/>
                      </p:stCondLst>
                      <p:childTnLst>
                        <p:par>
                          <p:cTn id="46" fill="hold">
                            <p:stCondLst>
                              <p:cond delay="0"/>
                            </p:stCondLst>
                            <p:childTnLst>
                              <p:par>
                                <p:cTn id="47" presetClass="entr" nodeType="clickEffect" presetID="9" grpId="10" fill="hold">
                                  <p:stCondLst>
                                    <p:cond delay="0"/>
                                  </p:stCondLst>
                                  <p:iterate type="el" backwards="0">
                                    <p:tmAbs val="0"/>
                                  </p:iterate>
                                  <p:childTnLst>
                                    <p:set>
                                      <p:cBhvr>
                                        <p:cTn id="48" fill="hold"/>
                                        <p:tgtEl>
                                          <p:spTgt spid="862"/>
                                        </p:tgtEl>
                                        <p:attrNameLst>
                                          <p:attrName>style.visibility</p:attrName>
                                        </p:attrNameLst>
                                      </p:cBhvr>
                                      <p:to>
                                        <p:strVal val="visible"/>
                                      </p:to>
                                    </p:set>
                                    <p:animEffect filter="dissolve" transition="in">
                                      <p:cBhvr>
                                        <p:cTn id="49" dur="199"/>
                                        <p:tgtEl>
                                          <p:spTgt spid="862"/>
                                        </p:tgtEl>
                                      </p:cBhvr>
                                    </p:animEffect>
                                  </p:childTnLst>
                                </p:cTn>
                              </p:par>
                            </p:childTnLst>
                          </p:cTn>
                        </p:par>
                      </p:childTnLst>
                    </p:cTn>
                  </p:par>
                  <p:par>
                    <p:cTn id="50" fill="hold">
                      <p:stCondLst>
                        <p:cond delay="indefinite"/>
                      </p:stCondLst>
                      <p:childTnLst>
                        <p:par>
                          <p:cTn id="51" fill="hold">
                            <p:stCondLst>
                              <p:cond delay="0"/>
                            </p:stCondLst>
                            <p:childTnLst>
                              <p:par>
                                <p:cTn id="52" presetClass="entr" nodeType="clickEffect" presetID="9" grpId="11" fill="hold">
                                  <p:stCondLst>
                                    <p:cond delay="0"/>
                                  </p:stCondLst>
                                  <p:iterate type="el" backwards="0">
                                    <p:tmAbs val="0"/>
                                  </p:iterate>
                                  <p:childTnLst>
                                    <p:set>
                                      <p:cBhvr>
                                        <p:cTn id="53" fill="hold"/>
                                        <p:tgtEl>
                                          <p:spTgt spid="859"/>
                                        </p:tgtEl>
                                        <p:attrNameLst>
                                          <p:attrName>style.visibility</p:attrName>
                                        </p:attrNameLst>
                                      </p:cBhvr>
                                      <p:to>
                                        <p:strVal val="visible"/>
                                      </p:to>
                                    </p:set>
                                    <p:animEffect filter="dissolve" transition="in">
                                      <p:cBhvr>
                                        <p:cTn id="54" dur="199"/>
                                        <p:tgtEl>
                                          <p:spTgt spid="859"/>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862" grpId="10"/>
      <p:bldP build="whole" bldLvl="1" animBg="1" rev="0" advAuto="0" spid="841" grpId="8"/>
      <p:bldP build="whole" bldLvl="1" animBg="1" rev="0" advAuto="0" spid="852" grpId="6"/>
      <p:bldP build="whole" bldLvl="1" animBg="1" rev="0" advAuto="0" spid="846" grpId="1"/>
      <p:bldP build="whole" bldLvl="1" animBg="1" rev="0" advAuto="0" spid="859" grpId="11"/>
      <p:bldP build="whole" bldLvl="1" animBg="1" rev="0" advAuto="0" spid="851" grpId="3"/>
      <p:bldP build="whole" bldLvl="1" animBg="1" rev="0" advAuto="0" spid="851" grpId="4"/>
      <p:bldP build="whole" bldLvl="1" animBg="1" rev="0" advAuto="0" spid="841" grpId="2"/>
      <p:bldP build="whole" bldLvl="1" animBg="1" rev="0" advAuto="0" spid="866" grpId="9"/>
    </p:bldLst>
  </p:timing>
</p:sld>
</file>

<file path=ppt/slides/slide22.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870" name="#learnabout"/>
          <p:cNvSpPr txBox="1"/>
          <p:nvPr>
            <p:ph type="title"/>
          </p:nvPr>
        </p:nvSpPr>
        <p:spPr>
          <a:xfrm>
            <a:off x="4092788" y="84792"/>
            <a:ext cx="5510504" cy="1193801"/>
          </a:xfrm>
          <a:prstGeom prst="rect">
            <a:avLst/>
          </a:prstGeom>
        </p:spPr>
        <p:txBody>
          <a:bodyPr/>
          <a:lstStyle>
            <a:lvl1pPr defTabSz="525779">
              <a:defRPr sz="7200"/>
            </a:lvl1pPr>
          </a:lstStyle>
          <a:p>
            <a:pPr/>
            <a:r>
              <a:t>#learnabout</a:t>
            </a:r>
          </a:p>
        </p:txBody>
      </p:sp>
      <p:sp>
        <p:nvSpPr>
          <p:cNvPr id="871" name="https://en.wikipedia.org/wiki/Internet_Control_Message_Protocol"/>
          <p:cNvSpPr txBox="1"/>
          <p:nvPr/>
        </p:nvSpPr>
        <p:spPr>
          <a:xfrm>
            <a:off x="2515825" y="3388981"/>
            <a:ext cx="7973150" cy="419101"/>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spAutoFit/>
          </a:bodyPr>
          <a:lstStyle>
            <a:lvl1pPr algn="l">
              <a:defRPr sz="2100"/>
            </a:lvl1pPr>
          </a:lstStyle>
          <a:p>
            <a:pPr/>
            <a:r>
              <a:t>https://en.wikipedia.org/wiki/Internet_Control_Message_Protocol</a:t>
            </a:r>
          </a:p>
        </p:txBody>
      </p:sp>
      <p:sp>
        <p:nvSpPr>
          <p:cNvPr id="872" name="https://en.wikipedia.org/wiki/Transmission_Control_Protocol"/>
          <p:cNvSpPr txBox="1"/>
          <p:nvPr/>
        </p:nvSpPr>
        <p:spPr>
          <a:xfrm>
            <a:off x="2515825" y="1796347"/>
            <a:ext cx="7134379"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lvl1pPr>
          </a:lstStyle>
          <a:p>
            <a:pPr/>
            <a:r>
              <a:t>https://en.wikipedia.org/wiki/Transmission_Control_Protocol</a:t>
            </a:r>
          </a:p>
        </p:txBody>
      </p:sp>
      <p:sp>
        <p:nvSpPr>
          <p:cNvPr id="873" name="https://en.wikipedia.org/wiki/User_Datagram_Protocol"/>
          <p:cNvSpPr txBox="1"/>
          <p:nvPr/>
        </p:nvSpPr>
        <p:spPr>
          <a:xfrm>
            <a:off x="2515825" y="2592664"/>
            <a:ext cx="6481764"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lvl1pPr>
          </a:lstStyle>
          <a:p>
            <a:pPr/>
            <a:r>
              <a:t>https://en.wikipedia.org/wiki/User_Datagram_Protocol</a:t>
            </a:r>
          </a:p>
        </p:txBody>
      </p:sp>
      <p:sp>
        <p:nvSpPr>
          <p:cNvPr id="874" name="https://en.wikipedia.org/wiki/Multicast_address"/>
          <p:cNvSpPr txBox="1"/>
          <p:nvPr/>
        </p:nvSpPr>
        <p:spPr>
          <a:xfrm>
            <a:off x="2515825" y="4185298"/>
            <a:ext cx="5666728"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lvl1pPr>
          </a:lstStyle>
          <a:p>
            <a:pPr/>
            <a:r>
              <a:t>https://en.wikipedia.org/wiki/Multicast_address</a:t>
            </a:r>
          </a:p>
        </p:txBody>
      </p:sp>
      <p:sp>
        <p:nvSpPr>
          <p:cNvPr id="875" name="https://en.wikipedia.org/wiki/Ping_%28networking_utility%29"/>
          <p:cNvSpPr txBox="1"/>
          <p:nvPr/>
        </p:nvSpPr>
        <p:spPr>
          <a:xfrm>
            <a:off x="2515825" y="4981614"/>
            <a:ext cx="7272262"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lvl1pPr>
          </a:lstStyle>
          <a:p>
            <a:pPr/>
            <a:r>
              <a:t>https://en.wikipedia.org/wiki/Ping_%28networking_utility%29</a:t>
            </a:r>
          </a:p>
        </p:txBody>
      </p:sp>
      <p:sp>
        <p:nvSpPr>
          <p:cNvPr id="876" name="https://en.wikipedia.org/wiki/List_of_TCP_and_UDP_port_numbers"/>
          <p:cNvSpPr txBox="1"/>
          <p:nvPr/>
        </p:nvSpPr>
        <p:spPr>
          <a:xfrm>
            <a:off x="2515825" y="5777931"/>
            <a:ext cx="7973150"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lvl1pPr>
          </a:lstStyle>
          <a:p>
            <a:pPr/>
            <a:r>
              <a:t>https://en.wikipedia.org/wiki/List_of_TCP_and_UDP_port_numbers</a:t>
            </a:r>
          </a:p>
        </p:txBody>
      </p:sp>
      <p:sp>
        <p:nvSpPr>
          <p:cNvPr id="877" name="https://en.wikipedia.org/wiki/Email"/>
          <p:cNvSpPr txBox="1"/>
          <p:nvPr/>
        </p:nvSpPr>
        <p:spPr>
          <a:xfrm>
            <a:off x="2515825" y="7370565"/>
            <a:ext cx="4144938"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lvl1pPr>
          </a:lstStyle>
          <a:p>
            <a:pPr/>
            <a:r>
              <a:t>https://en.wikipedia.org/wiki/Email</a:t>
            </a:r>
          </a:p>
        </p:txBody>
      </p:sp>
      <p:sp>
        <p:nvSpPr>
          <p:cNvPr id="878" name="https://en.wikipedia.org/wiki/Dynamic_DNS"/>
          <p:cNvSpPr txBox="1"/>
          <p:nvPr/>
        </p:nvSpPr>
        <p:spPr>
          <a:xfrm>
            <a:off x="2515825" y="8963199"/>
            <a:ext cx="5226673"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lvl1pPr>
          </a:lstStyle>
          <a:p>
            <a:pPr/>
            <a:r>
              <a:t>https://en.wikipedia.org/wiki/Dynamic_DNS</a:t>
            </a:r>
          </a:p>
        </p:txBody>
      </p:sp>
      <p:sp>
        <p:nvSpPr>
          <p:cNvPr id="879" name="https://en.wikipedia.org/wiki/Domain_Name_System"/>
          <p:cNvSpPr txBox="1"/>
          <p:nvPr/>
        </p:nvSpPr>
        <p:spPr>
          <a:xfrm>
            <a:off x="2515825" y="6574249"/>
            <a:ext cx="6264136"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lvl1pPr>
          </a:lstStyle>
          <a:p>
            <a:pPr/>
            <a:r>
              <a:t>https://en.wikipedia.org/wiki/Domain_Name_System</a:t>
            </a:r>
          </a:p>
        </p:txBody>
      </p:sp>
      <p:sp>
        <p:nvSpPr>
          <p:cNvPr id="880" name="https://en.wikipedia.org/wiki/List_of_DNS_record_types"/>
          <p:cNvSpPr txBox="1"/>
          <p:nvPr/>
        </p:nvSpPr>
        <p:spPr>
          <a:xfrm>
            <a:off x="2515825" y="8166882"/>
            <a:ext cx="6639917" cy="4191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100"/>
            </a:lvl1pPr>
          </a:lstStyle>
          <a:p>
            <a:pPr/>
            <a:r>
              <a:t>https://en.wikipedia.org/wiki/List_of_DNS_record_types</a:t>
            </a:r>
          </a:p>
        </p:txBody>
      </p:sp>
    </p:spTree>
  </p:cSld>
  <p:clrMapOvr>
    <a:masterClrMapping/>
  </p:clrMapOvr>
  <p:transition xmlns:p14="http://schemas.microsoft.com/office/powerpoint/2010/main" spd="med" advClick="1"/>
</p:sld>
</file>

<file path=ppt/slides/slide3.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30" name="Hub"/>
          <p:cNvSpPr txBox="1"/>
          <p:nvPr>
            <p:ph type="title"/>
          </p:nvPr>
        </p:nvSpPr>
        <p:spPr>
          <a:xfrm>
            <a:off x="800100" y="-46567"/>
            <a:ext cx="11099800" cy="2159001"/>
          </a:xfrm>
          <a:prstGeom prst="rect">
            <a:avLst/>
          </a:prstGeom>
        </p:spPr>
        <p:txBody>
          <a:bodyPr/>
          <a:lstStyle/>
          <a:p>
            <a:pPr/>
            <a:r>
              <a:t>Hub</a:t>
            </a:r>
          </a:p>
        </p:txBody>
      </p:sp>
      <p:pic>
        <p:nvPicPr>
          <p:cNvPr id="131" name="hub.png" descr="hub.png"/>
          <p:cNvPicPr>
            <a:picLocks noChangeAspect="1"/>
          </p:cNvPicPr>
          <p:nvPr/>
        </p:nvPicPr>
        <p:blipFill>
          <a:blip r:embed="rId3">
            <a:extLst/>
          </a:blip>
          <a:stretch>
            <a:fillRect/>
          </a:stretch>
        </p:blipFill>
        <p:spPr>
          <a:xfrm>
            <a:off x="4479828" y="1852083"/>
            <a:ext cx="6350001" cy="2857501"/>
          </a:xfrm>
          <a:prstGeom prst="rect">
            <a:avLst/>
          </a:prstGeom>
          <a:ln w="12700">
            <a:miter lim="400000"/>
          </a:ln>
        </p:spPr>
      </p:pic>
      <p:pic>
        <p:nvPicPr>
          <p:cNvPr id="132" name="osa_desktop.png" descr="osa_desktop.png"/>
          <p:cNvPicPr>
            <a:picLocks noChangeAspect="1"/>
          </p:cNvPicPr>
          <p:nvPr/>
        </p:nvPicPr>
        <p:blipFill>
          <a:blip r:embed="rId4">
            <a:extLst/>
          </a:blip>
          <a:stretch>
            <a:fillRect/>
          </a:stretch>
        </p:blipFill>
        <p:spPr>
          <a:xfrm>
            <a:off x="1863627" y="7382867"/>
            <a:ext cx="1625601" cy="1625601"/>
          </a:xfrm>
          <a:prstGeom prst="rect">
            <a:avLst/>
          </a:prstGeom>
          <a:ln w="12700">
            <a:miter lim="400000"/>
          </a:ln>
        </p:spPr>
      </p:pic>
      <p:pic>
        <p:nvPicPr>
          <p:cNvPr id="133" name="osa_desktop.png" descr="osa_desktop.png"/>
          <p:cNvPicPr>
            <a:picLocks noChangeAspect="1"/>
          </p:cNvPicPr>
          <p:nvPr/>
        </p:nvPicPr>
        <p:blipFill>
          <a:blip r:embed="rId4">
            <a:extLst/>
          </a:blip>
          <a:stretch>
            <a:fillRect/>
          </a:stretch>
        </p:blipFill>
        <p:spPr>
          <a:xfrm>
            <a:off x="4564494" y="7382867"/>
            <a:ext cx="1625601" cy="1625601"/>
          </a:xfrm>
          <a:prstGeom prst="rect">
            <a:avLst/>
          </a:prstGeom>
          <a:ln w="12700">
            <a:miter lim="400000"/>
          </a:ln>
        </p:spPr>
      </p:pic>
      <p:pic>
        <p:nvPicPr>
          <p:cNvPr id="134" name="osa_desktop.png" descr="osa_desktop.png"/>
          <p:cNvPicPr>
            <a:picLocks noChangeAspect="1"/>
          </p:cNvPicPr>
          <p:nvPr/>
        </p:nvPicPr>
        <p:blipFill>
          <a:blip r:embed="rId4">
            <a:extLst/>
          </a:blip>
          <a:stretch>
            <a:fillRect/>
          </a:stretch>
        </p:blipFill>
        <p:spPr>
          <a:xfrm>
            <a:off x="7392361" y="7382867"/>
            <a:ext cx="1625601" cy="1625601"/>
          </a:xfrm>
          <a:prstGeom prst="rect">
            <a:avLst/>
          </a:prstGeom>
          <a:ln w="12700">
            <a:miter lim="400000"/>
          </a:ln>
        </p:spPr>
      </p:pic>
      <p:pic>
        <p:nvPicPr>
          <p:cNvPr id="135" name="osa_desktop.png" descr="osa_desktop.png"/>
          <p:cNvPicPr>
            <a:picLocks noChangeAspect="1"/>
          </p:cNvPicPr>
          <p:nvPr/>
        </p:nvPicPr>
        <p:blipFill>
          <a:blip r:embed="rId4">
            <a:extLst/>
          </a:blip>
          <a:stretch>
            <a:fillRect/>
          </a:stretch>
        </p:blipFill>
        <p:spPr>
          <a:xfrm>
            <a:off x="10474228" y="7382867"/>
            <a:ext cx="1625601" cy="1625601"/>
          </a:xfrm>
          <a:prstGeom prst="rect">
            <a:avLst/>
          </a:prstGeom>
          <a:ln w="12700">
            <a:miter lim="400000"/>
          </a:ln>
        </p:spPr>
      </p:pic>
      <p:sp>
        <p:nvSpPr>
          <p:cNvPr id="136" name="Line"/>
          <p:cNvSpPr/>
          <p:nvPr/>
        </p:nvSpPr>
        <p:spPr>
          <a:xfrm flipV="1">
            <a:off x="2718761" y="4140199"/>
            <a:ext cx="4572001" cy="3725335"/>
          </a:xfrm>
          <a:prstGeom prst="line">
            <a:avLst/>
          </a:prstGeom>
          <a:ln w="25400">
            <a:solidFill>
              <a:srgbClr val="000000"/>
            </a:solidFill>
            <a:miter lim="400000"/>
          </a:ln>
        </p:spPr>
        <p:txBody>
          <a:bodyPr lIns="50800" tIns="50800" rIns="50800" bIns="50800" anchor="ctr"/>
          <a:lstStyle/>
          <a:p>
            <a:pPr>
              <a:defRPr sz="2400"/>
            </a:pPr>
          </a:p>
        </p:txBody>
      </p:sp>
      <p:sp>
        <p:nvSpPr>
          <p:cNvPr id="137" name="Line"/>
          <p:cNvSpPr/>
          <p:nvPr/>
        </p:nvSpPr>
        <p:spPr>
          <a:xfrm flipV="1">
            <a:off x="5504294" y="4267199"/>
            <a:ext cx="2404535" cy="3471335"/>
          </a:xfrm>
          <a:prstGeom prst="line">
            <a:avLst/>
          </a:prstGeom>
          <a:ln w="25400">
            <a:solidFill>
              <a:srgbClr val="000000"/>
            </a:solidFill>
            <a:miter lim="400000"/>
          </a:ln>
        </p:spPr>
        <p:txBody>
          <a:bodyPr lIns="50800" tIns="50800" rIns="50800" bIns="50800" anchor="ctr"/>
          <a:lstStyle/>
          <a:p>
            <a:pPr>
              <a:defRPr sz="2400"/>
            </a:pPr>
          </a:p>
        </p:txBody>
      </p:sp>
      <p:sp>
        <p:nvSpPr>
          <p:cNvPr id="138" name="Line"/>
          <p:cNvSpPr/>
          <p:nvPr/>
        </p:nvSpPr>
        <p:spPr>
          <a:xfrm flipV="1">
            <a:off x="8148919" y="4394199"/>
            <a:ext cx="366485" cy="3217335"/>
          </a:xfrm>
          <a:prstGeom prst="line">
            <a:avLst/>
          </a:prstGeom>
          <a:ln w="25400">
            <a:solidFill>
              <a:srgbClr val="000000"/>
            </a:solidFill>
            <a:miter lim="400000"/>
          </a:ln>
        </p:spPr>
        <p:txBody>
          <a:bodyPr lIns="50800" tIns="50800" rIns="50800" bIns="50800" anchor="ctr"/>
          <a:lstStyle/>
          <a:p>
            <a:pPr>
              <a:defRPr sz="2400"/>
            </a:pPr>
          </a:p>
        </p:txBody>
      </p:sp>
      <p:sp>
        <p:nvSpPr>
          <p:cNvPr id="139" name="Line"/>
          <p:cNvSpPr/>
          <p:nvPr/>
        </p:nvSpPr>
        <p:spPr>
          <a:xfrm flipH="1" flipV="1">
            <a:off x="9239842" y="4283755"/>
            <a:ext cx="2082801" cy="3201156"/>
          </a:xfrm>
          <a:prstGeom prst="line">
            <a:avLst/>
          </a:prstGeom>
          <a:ln w="25400">
            <a:solidFill>
              <a:srgbClr val="000000"/>
            </a:solidFill>
            <a:miter lim="400000"/>
          </a:ln>
        </p:spPr>
        <p:txBody>
          <a:bodyPr lIns="50800" tIns="50800" rIns="50800" bIns="50800" anchor="ctr"/>
          <a:lstStyle/>
          <a:p>
            <a:pPr>
              <a:defRPr sz="2400"/>
            </a:pPr>
          </a:p>
        </p:txBody>
      </p:sp>
      <p:grpSp>
        <p:nvGrpSpPr>
          <p:cNvPr id="142" name="Group"/>
          <p:cNvGrpSpPr/>
          <p:nvPr/>
        </p:nvGrpSpPr>
        <p:grpSpPr>
          <a:xfrm>
            <a:off x="1736628" y="7281333"/>
            <a:ext cx="1625601" cy="728134"/>
            <a:chOff x="0" y="0"/>
            <a:chExt cx="1625599" cy="728133"/>
          </a:xfrm>
        </p:grpSpPr>
        <p:sp>
          <p:nvSpPr>
            <p:cNvPr id="140" name="Rectangle"/>
            <p:cNvSpPr/>
            <p:nvPr/>
          </p:nvSpPr>
          <p:spPr>
            <a:xfrm>
              <a:off x="0" y="0"/>
              <a:ext cx="1625600" cy="728134"/>
            </a:xfrm>
            <a:prstGeom prst="rect">
              <a:avLst/>
            </a:prstGeom>
            <a:solidFill>
              <a:srgbClr val="FFFFF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141" name="Frame"/>
            <p:cNvSpPr txBox="1"/>
            <p:nvPr/>
          </p:nvSpPr>
          <p:spPr>
            <a:xfrm>
              <a:off x="107797" y="40216"/>
              <a:ext cx="141000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Frame</a:t>
              </a:r>
            </a:p>
          </p:txBody>
        </p:sp>
      </p:grpSp>
      <p:grpSp>
        <p:nvGrpSpPr>
          <p:cNvPr id="145" name="Group"/>
          <p:cNvGrpSpPr/>
          <p:nvPr/>
        </p:nvGrpSpPr>
        <p:grpSpPr>
          <a:xfrm>
            <a:off x="7392361" y="3482498"/>
            <a:ext cx="1625601" cy="728134"/>
            <a:chOff x="0" y="0"/>
            <a:chExt cx="1625599" cy="728133"/>
          </a:xfrm>
        </p:grpSpPr>
        <p:sp>
          <p:nvSpPr>
            <p:cNvPr id="143" name="Rectangle"/>
            <p:cNvSpPr/>
            <p:nvPr/>
          </p:nvSpPr>
          <p:spPr>
            <a:xfrm>
              <a:off x="0" y="0"/>
              <a:ext cx="1625600" cy="728134"/>
            </a:xfrm>
            <a:prstGeom prst="rect">
              <a:avLst/>
            </a:prstGeom>
            <a:solidFill>
              <a:srgbClr val="FFFFF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144" name="Frame"/>
            <p:cNvSpPr txBox="1"/>
            <p:nvPr/>
          </p:nvSpPr>
          <p:spPr>
            <a:xfrm>
              <a:off x="107797" y="40216"/>
              <a:ext cx="141000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Frame</a:t>
              </a:r>
            </a:p>
          </p:txBody>
        </p:sp>
      </p:grpSp>
      <p:grpSp>
        <p:nvGrpSpPr>
          <p:cNvPr id="148" name="Group"/>
          <p:cNvGrpSpPr/>
          <p:nvPr/>
        </p:nvGrpSpPr>
        <p:grpSpPr>
          <a:xfrm>
            <a:off x="7951161" y="2916766"/>
            <a:ext cx="1625601" cy="728135"/>
            <a:chOff x="0" y="0"/>
            <a:chExt cx="1625599" cy="728133"/>
          </a:xfrm>
        </p:grpSpPr>
        <p:sp>
          <p:nvSpPr>
            <p:cNvPr id="146" name="Rectangle"/>
            <p:cNvSpPr/>
            <p:nvPr/>
          </p:nvSpPr>
          <p:spPr>
            <a:xfrm>
              <a:off x="0" y="0"/>
              <a:ext cx="1625600" cy="728134"/>
            </a:xfrm>
            <a:prstGeom prst="rect">
              <a:avLst/>
            </a:prstGeom>
            <a:solidFill>
              <a:srgbClr val="FFFFF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147" name="Frame"/>
            <p:cNvSpPr txBox="1"/>
            <p:nvPr/>
          </p:nvSpPr>
          <p:spPr>
            <a:xfrm>
              <a:off x="107797" y="40216"/>
              <a:ext cx="141000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Frame</a:t>
              </a:r>
            </a:p>
          </p:txBody>
        </p:sp>
      </p:grpSp>
      <p:grpSp>
        <p:nvGrpSpPr>
          <p:cNvPr id="151" name="Group"/>
          <p:cNvGrpSpPr/>
          <p:nvPr/>
        </p:nvGrpSpPr>
        <p:grpSpPr>
          <a:xfrm>
            <a:off x="8655642" y="3482498"/>
            <a:ext cx="1625601" cy="728134"/>
            <a:chOff x="0" y="0"/>
            <a:chExt cx="1625599" cy="728133"/>
          </a:xfrm>
        </p:grpSpPr>
        <p:sp>
          <p:nvSpPr>
            <p:cNvPr id="149" name="Rectangle"/>
            <p:cNvSpPr/>
            <p:nvPr/>
          </p:nvSpPr>
          <p:spPr>
            <a:xfrm>
              <a:off x="0" y="0"/>
              <a:ext cx="1625600" cy="728134"/>
            </a:xfrm>
            <a:prstGeom prst="rect">
              <a:avLst/>
            </a:prstGeom>
            <a:solidFill>
              <a:srgbClr val="FFFFF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150" name="Frame"/>
            <p:cNvSpPr txBox="1"/>
            <p:nvPr/>
          </p:nvSpPr>
          <p:spPr>
            <a:xfrm>
              <a:off x="107797" y="40216"/>
              <a:ext cx="1410006"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Frame</a:t>
              </a:r>
            </a:p>
          </p:txBody>
        </p:sp>
      </p:grpSp>
      <p:sp>
        <p:nvSpPr>
          <p:cNvPr id="152" name="HUB"/>
          <p:cNvSpPr txBox="1"/>
          <p:nvPr/>
        </p:nvSpPr>
        <p:spPr>
          <a:xfrm>
            <a:off x="3663611" y="3522714"/>
            <a:ext cx="1079450"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HUB</a:t>
            </a:r>
          </a:p>
        </p:txBody>
      </p:sp>
      <p:sp>
        <p:nvSpPr>
          <p:cNvPr id="153" name="(OSI Layer 1)"/>
          <p:cNvSpPr txBox="1"/>
          <p:nvPr/>
        </p:nvSpPr>
        <p:spPr>
          <a:xfrm>
            <a:off x="617105" y="3522714"/>
            <a:ext cx="283281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(OSI Layer 1)</a:t>
            </a:r>
          </a:p>
        </p:txBody>
      </p:sp>
      <p:graphicFrame>
        <p:nvGraphicFramePr>
          <p:cNvPr id="154" name="Table"/>
          <p:cNvGraphicFramePr/>
          <p:nvPr/>
        </p:nvGraphicFramePr>
        <p:xfrm>
          <a:off x="516243" y="140618"/>
          <a:ext cx="1627180" cy="303346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614479"/>
              </a:tblGrid>
              <a:tr h="431537">
                <a:tc>
                  <a:txBody>
                    <a:bodyPr/>
                    <a:lstStyle/>
                    <a:p>
                      <a:pPr algn="l" defTabSz="914400"/>
                      <a:r>
                        <a:rPr sz="1400"/>
                        <a:t>7. Application</a:t>
                      </a:r>
                    </a:p>
                  </a:txBody>
                  <a:tcPr marL="50800" marR="50800" marT="50800" marB="50800" anchor="ctr" anchorCtr="0" horzOverflow="overflow"/>
                </a:tc>
              </a:tr>
              <a:tr h="431537">
                <a:tc>
                  <a:txBody>
                    <a:bodyPr/>
                    <a:lstStyle/>
                    <a:p>
                      <a:pPr algn="l" defTabSz="914400"/>
                      <a:r>
                        <a:rPr sz="1400"/>
                        <a:t>6. Presentation</a:t>
                      </a:r>
                    </a:p>
                  </a:txBody>
                  <a:tcPr marL="50800" marR="50800" marT="50800" marB="50800" anchor="ctr" anchorCtr="0" horzOverflow="overflow"/>
                </a:tc>
              </a:tr>
              <a:tr h="431537">
                <a:tc>
                  <a:txBody>
                    <a:bodyPr/>
                    <a:lstStyle/>
                    <a:p>
                      <a:pPr algn="l" defTabSz="914400"/>
                      <a:r>
                        <a:rPr sz="1400"/>
                        <a:t>5. Session</a:t>
                      </a:r>
                    </a:p>
                  </a:txBody>
                  <a:tcPr marL="50800" marR="50800" marT="50800" marB="50800" anchor="ctr" anchorCtr="0" horzOverflow="overflow"/>
                </a:tc>
              </a:tr>
              <a:tr h="431537">
                <a:tc>
                  <a:txBody>
                    <a:bodyPr/>
                    <a:lstStyle/>
                    <a:p>
                      <a:pPr algn="l" defTabSz="914400"/>
                      <a:r>
                        <a:rPr sz="1400"/>
                        <a:t>4. Transport</a:t>
                      </a:r>
                    </a:p>
                  </a:txBody>
                  <a:tcPr marL="50800" marR="50800" marT="50800" marB="50800" anchor="ctr" anchorCtr="0" horzOverflow="overflow"/>
                </a:tc>
              </a:tr>
              <a:tr h="431537">
                <a:tc>
                  <a:txBody>
                    <a:bodyPr/>
                    <a:lstStyle/>
                    <a:p>
                      <a:pPr algn="l" defTabSz="914400"/>
                      <a:r>
                        <a:rPr sz="1400"/>
                        <a:t>3. Network</a:t>
                      </a:r>
                    </a:p>
                  </a:txBody>
                  <a:tcPr marL="50800" marR="50800" marT="50800" marB="50800" anchor="ctr" anchorCtr="0" horzOverflow="overflow"/>
                </a:tc>
              </a:tr>
              <a:tr h="431537">
                <a:tc>
                  <a:txBody>
                    <a:bodyPr/>
                    <a:lstStyle/>
                    <a:p>
                      <a:pPr algn="l" defTabSz="914400"/>
                      <a:r>
                        <a:rPr sz="1400"/>
                        <a:t>2. Data Link</a:t>
                      </a:r>
                    </a:p>
                  </a:txBody>
                  <a:tcPr marL="50800" marR="50800" marT="50800" marB="50800" anchor="ctr" anchorCtr="0" horzOverflow="overflow"/>
                </a:tc>
              </a:tr>
              <a:tr h="431537">
                <a:tc>
                  <a:txBody>
                    <a:bodyPr/>
                    <a:lstStyle/>
                    <a:p>
                      <a:pPr algn="l" defTabSz="914400"/>
                      <a:r>
                        <a:rPr sz="1400"/>
                        <a:t>1. Physical</a:t>
                      </a:r>
                    </a:p>
                  </a:txBody>
                  <a:tcPr marL="50800" marR="50800" marT="50800" marB="50800" anchor="ctr" anchorCtr="0" horzOverflow="overflow"/>
                </a:tc>
              </a:tr>
            </a:tbl>
          </a:graphicData>
        </a:graphic>
      </p:graphicFrame>
      <p:graphicFrame>
        <p:nvGraphicFramePr>
          <p:cNvPr id="155" name="Table"/>
          <p:cNvGraphicFramePr/>
          <p:nvPr/>
        </p:nvGraphicFramePr>
        <p:xfrm>
          <a:off x="10882027" y="171741"/>
          <a:ext cx="1945108" cy="229388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932406"/>
              </a:tblGrid>
              <a:tr h="964398">
                <a:tc>
                  <a:txBody>
                    <a:bodyPr/>
                    <a:lstStyle/>
                    <a:p>
                      <a:pPr algn="l" defTabSz="914400"/>
                      <a:r>
                        <a:rPr sz="1400"/>
                        <a:t>4. Application</a:t>
                      </a:r>
                    </a:p>
                  </a:txBody>
                  <a:tcPr marL="50800" marR="50800" marT="50800" marB="50800" anchor="ctr" anchorCtr="0" horzOverflow="overflow"/>
                </a:tc>
              </a:tr>
              <a:tr h="351642">
                <a:tc>
                  <a:txBody>
                    <a:bodyPr/>
                    <a:lstStyle/>
                    <a:p>
                      <a:pPr algn="l" defTabSz="914400"/>
                      <a:r>
                        <a:rPr sz="1400"/>
                        <a:t>3.Transport</a:t>
                      </a:r>
                    </a:p>
                  </a:txBody>
                  <a:tcPr marL="50800" marR="50800" marT="50800" marB="50800" anchor="ctr" anchorCtr="0" horzOverflow="overflow"/>
                </a:tc>
              </a:tr>
              <a:tr h="303138">
                <a:tc>
                  <a:txBody>
                    <a:bodyPr/>
                    <a:lstStyle/>
                    <a:p>
                      <a:pPr algn="l" defTabSz="914400"/>
                      <a:r>
                        <a:rPr sz="1400"/>
                        <a:t>2. Internet</a:t>
                      </a:r>
                    </a:p>
                  </a:txBody>
                  <a:tcPr marL="50800" marR="50800" marT="50800" marB="50800" anchor="ctr" anchorCtr="0" horzOverflow="overflow"/>
                </a:tc>
              </a:tr>
              <a:tr h="662004">
                <a:tc>
                  <a:txBody>
                    <a:bodyPr/>
                    <a:lstStyle/>
                    <a:p>
                      <a:pPr algn="l" defTabSz="914400"/>
                      <a:r>
                        <a:rPr sz="1400"/>
                        <a:t>1. Network Interface (Link)</a:t>
                      </a:r>
                    </a:p>
                  </a:txBody>
                  <a:tcPr marL="50800" marR="50800" marT="50800" marB="50800" anchor="ctr" anchorCtr="0" horzOverflow="overflow"/>
                </a:tc>
              </a:tr>
            </a:tbl>
          </a:graphicData>
        </a:graphic>
      </p:graphicFrame>
      <p:sp>
        <p:nvSpPr>
          <p:cNvPr id="156" name="Rectangle"/>
          <p:cNvSpPr/>
          <p:nvPr/>
        </p:nvSpPr>
        <p:spPr>
          <a:xfrm>
            <a:off x="517032" y="2710745"/>
            <a:ext cx="1612901" cy="498823"/>
          </a:xfrm>
          <a:prstGeom prst="rect">
            <a:avLst/>
          </a:prstGeom>
          <a:blipFill>
            <a:blip r:embed="rId5">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157" name="Rectangle"/>
          <p:cNvSpPr/>
          <p:nvPr/>
        </p:nvSpPr>
        <p:spPr>
          <a:xfrm>
            <a:off x="10845377" y="1780536"/>
            <a:ext cx="2005707" cy="647701"/>
          </a:xfrm>
          <a:prstGeom prst="rect">
            <a:avLst/>
          </a:prstGeom>
          <a:blipFill>
            <a:blip r:embed="rId5">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345703 -0.389480" origin="layout" pathEditMode="relative">
                                      <p:cBhvr>
                                        <p:cTn id="6" dur="1000" fill="hold"/>
                                        <p:tgtEl>
                                          <p:spTgt spid="142"/>
                                        </p:tgtEl>
                                        <p:attrNameLst>
                                          <p:attrName>ppt_x</p:attrName>
                                          <p:attrName>ppt_y</p:attrName>
                                        </p:attrNameLst>
                                      </p:cBhvr>
                                    </p:animMotion>
                                  </p:childTnLst>
                                </p:cTn>
                              </p:par>
                            </p:childTnLst>
                          </p:cTn>
                        </p:par>
                      </p:childTnLst>
                    </p:cTn>
                  </p:par>
                  <p:par>
                    <p:cTn id="7" fill="hold">
                      <p:stCondLst>
                        <p:cond delay="indefinite"/>
                      </p:stCondLst>
                      <p:childTnLst>
                        <p:par>
                          <p:cTn id="8" fill="hold">
                            <p:stCondLst>
                              <p:cond delay="0"/>
                            </p:stCondLst>
                            <p:childTnLst>
                              <p:par>
                                <p:cTn id="9" presetClass="entr" nodeType="clickEffect" presetID="9" grpId="2" fill="hold">
                                  <p:stCondLst>
                                    <p:cond delay="0"/>
                                  </p:stCondLst>
                                  <p:iterate type="el" backwards="0">
                                    <p:tmAbs val="0"/>
                                  </p:iterate>
                                  <p:childTnLst>
                                    <p:set>
                                      <p:cBhvr>
                                        <p:cTn id="10" fill="hold"/>
                                        <p:tgtEl>
                                          <p:spTgt spid="145"/>
                                        </p:tgtEl>
                                        <p:attrNameLst>
                                          <p:attrName>style.visibility</p:attrName>
                                        </p:attrNameLst>
                                      </p:cBhvr>
                                      <p:to>
                                        <p:strVal val="visible"/>
                                      </p:to>
                                    </p:set>
                                    <p:animEffect filter="dissolve" transition="in">
                                      <p:cBhvr>
                                        <p:cTn id="11" dur="300"/>
                                        <p:tgtEl>
                                          <p:spTgt spid="145"/>
                                        </p:tgtEl>
                                      </p:cBhvr>
                                    </p:animEffect>
                                  </p:childTnLst>
                                </p:cTn>
                              </p:par>
                            </p:childTnLst>
                          </p:cTn>
                        </p:par>
                        <p:par>
                          <p:cTn id="12" fill="hold">
                            <p:stCondLst>
                              <p:cond delay="300"/>
                            </p:stCondLst>
                            <p:childTnLst>
                              <p:par>
                                <p:cTn id="13" presetClass="entr" nodeType="afterEffect" presetID="9" grpId="3" fill="hold">
                                  <p:stCondLst>
                                    <p:cond delay="0"/>
                                  </p:stCondLst>
                                  <p:iterate type="el" backwards="0">
                                    <p:tmAbs val="0"/>
                                  </p:iterate>
                                  <p:childTnLst>
                                    <p:set>
                                      <p:cBhvr>
                                        <p:cTn id="14" fill="hold"/>
                                        <p:tgtEl>
                                          <p:spTgt spid="148"/>
                                        </p:tgtEl>
                                        <p:attrNameLst>
                                          <p:attrName>style.visibility</p:attrName>
                                        </p:attrNameLst>
                                      </p:cBhvr>
                                      <p:to>
                                        <p:strVal val="visible"/>
                                      </p:to>
                                    </p:set>
                                    <p:animEffect filter="dissolve" transition="in">
                                      <p:cBhvr>
                                        <p:cTn id="15" dur="300"/>
                                        <p:tgtEl>
                                          <p:spTgt spid="148"/>
                                        </p:tgtEl>
                                      </p:cBhvr>
                                    </p:animEffect>
                                  </p:childTnLst>
                                </p:cTn>
                              </p:par>
                            </p:childTnLst>
                          </p:cTn>
                        </p:par>
                        <p:par>
                          <p:cTn id="16" fill="hold">
                            <p:stCondLst>
                              <p:cond delay="600"/>
                            </p:stCondLst>
                            <p:childTnLst>
                              <p:par>
                                <p:cTn id="17" presetClass="entr" nodeType="afterEffect" presetID="9" grpId="4" fill="hold">
                                  <p:stCondLst>
                                    <p:cond delay="0"/>
                                  </p:stCondLst>
                                  <p:iterate type="el" backwards="0">
                                    <p:tmAbs val="0"/>
                                  </p:iterate>
                                  <p:childTnLst>
                                    <p:set>
                                      <p:cBhvr>
                                        <p:cTn id="18" fill="hold"/>
                                        <p:tgtEl>
                                          <p:spTgt spid="151"/>
                                        </p:tgtEl>
                                        <p:attrNameLst>
                                          <p:attrName>style.visibility</p:attrName>
                                        </p:attrNameLst>
                                      </p:cBhvr>
                                      <p:to>
                                        <p:strVal val="visible"/>
                                      </p:to>
                                    </p:set>
                                    <p:animEffect filter="dissolve" transition="in">
                                      <p:cBhvr>
                                        <p:cTn id="19" dur="300"/>
                                        <p:tgtEl>
                                          <p:spTgt spid="151"/>
                                        </p:tgtEl>
                                      </p:cBhvr>
                                    </p:animEffect>
                                  </p:childTnLst>
                                </p:cTn>
                              </p:par>
                            </p:childTnLst>
                          </p:cTn>
                        </p:par>
                      </p:childTnLst>
                    </p:cTn>
                  </p:par>
                  <p:par>
                    <p:cTn id="20" fill="hold">
                      <p:stCondLst>
                        <p:cond delay="indefinite"/>
                      </p:stCondLst>
                      <p:childTnLst>
                        <p:par>
                          <p:cTn id="21" fill="hold">
                            <p:stCondLst>
                              <p:cond delay="0"/>
                            </p:stCondLst>
                            <p:childTnLst>
                              <p:par>
                                <p:cTn id="22" presetClass="path" nodeType="clickEffect" presetSubtype="0" presetID="-1" grpId="5" accel="50000" decel="50000" fill="hold">
                                  <p:stCondLst>
                                    <p:cond delay="0"/>
                                  </p:stCondLst>
                                  <p:childTnLst>
                                    <p:animMotion path="M 0.000000 0.000000 L -0.217448 0.389480" origin="layout" pathEditMode="relative">
                                      <p:cBhvr>
                                        <p:cTn id="23" dur="1000" fill="hold"/>
                                        <p:tgtEl>
                                          <p:spTgt spid="145"/>
                                        </p:tgtEl>
                                        <p:attrNameLst>
                                          <p:attrName>ppt_x</p:attrName>
                                          <p:attrName>ppt_y</p:attrName>
                                        </p:attrNameLst>
                                      </p:cBhvr>
                                    </p:animMotion>
                                  </p:childTnLst>
                                </p:cTn>
                              </p:par>
                            </p:childTnLst>
                          </p:cTn>
                        </p:par>
                        <p:par>
                          <p:cTn id="24" fill="hold">
                            <p:stCondLst>
                              <p:cond delay="0"/>
                            </p:stCondLst>
                            <p:childTnLst>
                              <p:par>
                                <p:cTn id="25" presetClass="path" nodeType="withEffect" presetSubtype="0" presetID="-1" grpId="6" accel="50000" decel="50000" fill="hold">
                                  <p:stCondLst>
                                    <p:cond delay="0"/>
                                  </p:stCondLst>
                                  <p:childTnLst>
                                    <p:animMotion path="M 0.000000 0.000000 L -0.043414 0.447483" origin="layout" pathEditMode="relative">
                                      <p:cBhvr>
                                        <p:cTn id="26" dur="1000" fill="hold"/>
                                        <p:tgtEl>
                                          <p:spTgt spid="148"/>
                                        </p:tgtEl>
                                        <p:attrNameLst>
                                          <p:attrName>ppt_x</p:attrName>
                                          <p:attrName>ppt_y</p:attrName>
                                        </p:attrNameLst>
                                      </p:cBhvr>
                                    </p:animMotion>
                                  </p:childTnLst>
                                </p:cTn>
                              </p:par>
                            </p:childTnLst>
                          </p:cTn>
                        </p:par>
                        <p:par>
                          <p:cTn id="27" fill="hold">
                            <p:stCondLst>
                              <p:cond delay="0"/>
                            </p:stCondLst>
                            <p:childTnLst>
                              <p:par>
                                <p:cTn id="28" presetClass="path" nodeType="withEffect" presetSubtype="0" presetID="-1" grpId="7" accel="50000" decel="50000" fill="hold">
                                  <p:stCondLst>
                                    <p:cond delay="0"/>
                                  </p:stCondLst>
                                  <p:childTnLst>
                                    <p:animMotion path="M 0.000000 0.000000 L 0.139840 0.376736" origin="layout" pathEditMode="relative">
                                      <p:cBhvr>
                                        <p:cTn id="29" dur="1000" fill="hold"/>
                                        <p:tgtEl>
                                          <p:spTgt spid="151"/>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51" grpId="4"/>
      <p:bldP build="whole" bldLvl="1" animBg="1" rev="0" advAuto="0" spid="145" grpId="2"/>
      <p:bldP build="whole" bldLvl="1" animBg="1" rev="0" advAuto="0" spid="148" grpId="3"/>
    </p:bldLst>
  </p:timing>
</p:sld>
</file>

<file path=ppt/slides/slide4.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61" name="Adat a hálózatban"/>
          <p:cNvSpPr txBox="1"/>
          <p:nvPr>
            <p:ph type="title"/>
          </p:nvPr>
        </p:nvSpPr>
        <p:spPr>
          <a:xfrm>
            <a:off x="3390916" y="-9951"/>
            <a:ext cx="6222967" cy="1360959"/>
          </a:xfrm>
          <a:prstGeom prst="rect">
            <a:avLst/>
          </a:prstGeom>
        </p:spPr>
        <p:txBody>
          <a:bodyPr/>
          <a:lstStyle>
            <a:lvl1pPr defTabSz="426466">
              <a:defRPr sz="5840"/>
            </a:lvl1pPr>
          </a:lstStyle>
          <a:p>
            <a:pPr/>
            <a:r>
              <a:t>Adat a hálózatban</a:t>
            </a:r>
          </a:p>
        </p:txBody>
      </p:sp>
      <p:sp>
        <p:nvSpPr>
          <p:cNvPr id="162" name="01010000110111"/>
          <p:cNvSpPr txBox="1"/>
          <p:nvPr/>
        </p:nvSpPr>
        <p:spPr>
          <a:xfrm>
            <a:off x="-6540483" y="4028649"/>
            <a:ext cx="6222967" cy="13609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49833">
              <a:defRPr sz="6160"/>
            </a:lvl1pPr>
          </a:lstStyle>
          <a:p>
            <a:pPr/>
            <a:r>
              <a:t>01010000110111</a:t>
            </a:r>
          </a:p>
        </p:txBody>
      </p:sp>
      <p:sp>
        <p:nvSpPr>
          <p:cNvPr id="163" name="010111110110111"/>
          <p:cNvSpPr txBox="1"/>
          <p:nvPr/>
        </p:nvSpPr>
        <p:spPr>
          <a:xfrm>
            <a:off x="-6540483" y="3038049"/>
            <a:ext cx="6222967" cy="13609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20624">
              <a:defRPr sz="5760"/>
            </a:lvl1pPr>
          </a:lstStyle>
          <a:p>
            <a:pPr/>
            <a:r>
              <a:t>010111110110111</a:t>
            </a:r>
          </a:p>
        </p:txBody>
      </p:sp>
      <p:sp>
        <p:nvSpPr>
          <p:cNvPr id="164" name="11110010101100"/>
          <p:cNvSpPr txBox="1"/>
          <p:nvPr/>
        </p:nvSpPr>
        <p:spPr>
          <a:xfrm>
            <a:off x="-6540483" y="5072620"/>
            <a:ext cx="6222967" cy="13609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defTabSz="449833">
              <a:defRPr sz="6160"/>
            </a:lvl1pPr>
          </a:lstStyle>
          <a:p>
            <a:pPr/>
            <a:r>
              <a:t>11110010101100</a:t>
            </a:r>
          </a:p>
        </p:txBody>
      </p:sp>
      <p:sp>
        <p:nvSpPr>
          <p:cNvPr id="165" name="Diszkrét csomagok(frame)"/>
          <p:cNvSpPr txBox="1"/>
          <p:nvPr/>
        </p:nvSpPr>
        <p:spPr>
          <a:xfrm>
            <a:off x="3069183" y="7618516"/>
            <a:ext cx="7222034" cy="13609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4200"/>
            </a:lvl1pPr>
          </a:lstStyle>
          <a:p>
            <a:pPr/>
            <a:r>
              <a:t>Diszkrét csomagok(frame)</a:t>
            </a:r>
          </a:p>
        </p:txBody>
      </p:sp>
      <p:sp>
        <p:nvSpPr>
          <p:cNvPr id="166" name="64-9216 Byte"/>
          <p:cNvSpPr txBox="1"/>
          <p:nvPr/>
        </p:nvSpPr>
        <p:spPr>
          <a:xfrm>
            <a:off x="3390916" y="6488216"/>
            <a:ext cx="6222967" cy="1360959"/>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normAutofit fontScale="100000" lnSpcReduction="0"/>
          </a:bodyPr>
          <a:lstStyle>
            <a:lvl1pPr>
              <a:defRPr sz="4200"/>
            </a:lvl1pPr>
          </a:lstStyle>
          <a:p>
            <a:pPr/>
            <a:r>
              <a:t>64-9216 Byte</a:t>
            </a:r>
          </a:p>
        </p:txBody>
      </p:sp>
      <p:grpSp>
        <p:nvGrpSpPr>
          <p:cNvPr id="170" name="Group"/>
          <p:cNvGrpSpPr/>
          <p:nvPr/>
        </p:nvGrpSpPr>
        <p:grpSpPr>
          <a:xfrm>
            <a:off x="3361300" y="6451599"/>
            <a:ext cx="6244134" cy="410988"/>
            <a:chOff x="0" y="0"/>
            <a:chExt cx="6244133" cy="410986"/>
          </a:xfrm>
        </p:grpSpPr>
        <p:sp>
          <p:nvSpPr>
            <p:cNvPr id="167" name="Line"/>
            <p:cNvSpPr/>
            <p:nvPr/>
          </p:nvSpPr>
          <p:spPr>
            <a:xfrm>
              <a:off x="0" y="194733"/>
              <a:ext cx="6222967"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68" name="Line"/>
            <p:cNvSpPr/>
            <p:nvPr/>
          </p:nvSpPr>
          <p:spPr>
            <a:xfrm flipH="1">
              <a:off x="16900" y="4233"/>
              <a:ext cx="1" cy="406754"/>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169" name="Line"/>
            <p:cNvSpPr/>
            <p:nvPr/>
          </p:nvSpPr>
          <p:spPr>
            <a:xfrm>
              <a:off x="6244133" y="0"/>
              <a:ext cx="1" cy="406753"/>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pic>
        <p:nvPicPr>
          <p:cNvPr id="171" name="ethernet_card_256.png" descr="ethernet_card_256.png"/>
          <p:cNvPicPr>
            <a:picLocks noChangeAspect="1"/>
          </p:cNvPicPr>
          <p:nvPr/>
        </p:nvPicPr>
        <p:blipFill>
          <a:blip r:embed="rId3">
            <a:extLst/>
          </a:blip>
          <a:stretch>
            <a:fillRect/>
          </a:stretch>
        </p:blipFill>
        <p:spPr>
          <a:xfrm>
            <a:off x="10210800" y="6457495"/>
            <a:ext cx="2362200" cy="2362201"/>
          </a:xfrm>
          <a:prstGeom prst="rect">
            <a:avLst/>
          </a:prstGeom>
          <a:ln w="12700">
            <a:miter lim="400000"/>
          </a:ln>
        </p:spPr>
      </p:pic>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path" nodeType="clickEffect" presetSubtype="0" presetID="-1" grpId="1" accel="50000" decel="50000" fill="hold">
                                  <p:stCondLst>
                                    <p:cond delay="0"/>
                                  </p:stCondLst>
                                  <p:childTnLst>
                                    <p:animMotion path="M 0.000000 0.000000 L 0.000000 0.000000" origin="layout" pathEditMode="relative">
                                      <p:cBhvr>
                                        <p:cTn id="6" dur="1000" fill="hold"/>
                                        <p:tgtEl>
                                          <p:spTgt spid="163"/>
                                        </p:tgtEl>
                                        <p:attrNameLst>
                                          <p:attrName>ppt_x</p:attrName>
                                          <p:attrName>ppt_y</p:attrName>
                                        </p:attrNameLst>
                                      </p:cBhvr>
                                    </p:animMotion>
                                  </p:childTnLst>
                                </p:cTn>
                              </p:par>
                            </p:childTnLst>
                          </p:cTn>
                        </p:par>
                        <p:par>
                          <p:cTn id="7" fill="hold">
                            <p:stCondLst>
                              <p:cond delay="0"/>
                            </p:stCondLst>
                            <p:childTnLst>
                              <p:par>
                                <p:cTn id="8" presetClass="path" nodeType="afterEffect" presetSubtype="0" presetID="-1" grpId="2" accel="50000" decel="50000" fill="hold">
                                  <p:stCondLst>
                                    <p:cond delay="0"/>
                                  </p:stCondLst>
                                  <p:childTnLst>
                                    <p:animMotion path="M 0.000000 0.000000 L 1.593750 0.000000" origin="layout" pathEditMode="relative">
                                      <p:cBhvr>
                                        <p:cTn id="9" dur="1250" fill="hold"/>
                                        <p:tgtEl>
                                          <p:spTgt spid="163"/>
                                        </p:tgtEl>
                                        <p:attrNameLst>
                                          <p:attrName>ppt_x</p:attrName>
                                          <p:attrName>ppt_y</p:attrName>
                                        </p:attrNameLst>
                                      </p:cBhvr>
                                    </p:animMotion>
                                  </p:childTnLst>
                                </p:cTn>
                              </p:par>
                            </p:childTnLst>
                          </p:cTn>
                        </p:par>
                        <p:par>
                          <p:cTn id="10" fill="hold">
                            <p:stCondLst>
                              <p:cond delay="0"/>
                            </p:stCondLst>
                            <p:childTnLst>
                              <p:par>
                                <p:cTn id="11" presetClass="path" nodeType="afterEffect" presetSubtype="0" presetID="-1" grpId="3" accel="50000" decel="50000" fill="hold">
                                  <p:stCondLst>
                                    <p:cond delay="0"/>
                                  </p:stCondLst>
                                  <p:childTnLst>
                                    <p:animMotion path="M 1.593750 0.000000 L 0.000000 -0.000000" origin="layout" pathEditMode="relative">
                                      <p:cBhvr>
                                        <p:cTn id="12" dur="1250" fill="hold"/>
                                        <p:tgtEl>
                                          <p:spTgt spid="163"/>
                                        </p:tgtEl>
                                        <p:attrNameLst>
                                          <p:attrName>ppt_x</p:attrName>
                                          <p:attrName>ppt_y</p:attrName>
                                        </p:attrNameLst>
                                      </p:cBhvr>
                                    </p:animMotion>
                                  </p:childTnLst>
                                </p:cTn>
                              </p:par>
                            </p:childTnLst>
                          </p:cTn>
                        </p:par>
                        <p:par>
                          <p:cTn id="13" fill="hold">
                            <p:stCondLst>
                              <p:cond delay="0"/>
                            </p:stCondLst>
                            <p:childTnLst>
                              <p:par>
                                <p:cTn id="14" presetClass="path" nodeType="withEffect" presetSubtype="0" presetID="-1" grpId="4" accel="50000" decel="50000" fill="hold">
                                  <p:stCondLst>
                                    <p:cond delay="0"/>
                                  </p:stCondLst>
                                  <p:childTnLst>
                                    <p:animMotion path="M 0.000000 0.000000 L 0.000000 0.000000" origin="layout" pathEditMode="relative">
                                      <p:cBhvr>
                                        <p:cTn id="15" dur="1250" fill="hold"/>
                                        <p:tgtEl>
                                          <p:spTgt spid="162"/>
                                        </p:tgtEl>
                                        <p:attrNameLst>
                                          <p:attrName>ppt_x</p:attrName>
                                          <p:attrName>ppt_y</p:attrName>
                                        </p:attrNameLst>
                                      </p:cBhvr>
                                    </p:animMotion>
                                  </p:childTnLst>
                                </p:cTn>
                              </p:par>
                            </p:childTnLst>
                          </p:cTn>
                        </p:par>
                        <p:par>
                          <p:cTn id="16" fill="hold">
                            <p:stCondLst>
                              <p:cond delay="0"/>
                            </p:stCondLst>
                            <p:childTnLst>
                              <p:par>
                                <p:cTn id="17" presetClass="path" nodeType="afterEffect" presetSubtype="0" presetID="-1" grpId="5" accel="50000" decel="50000" fill="hold">
                                  <p:stCondLst>
                                    <p:cond delay="0"/>
                                  </p:stCondLst>
                                  <p:childTnLst>
                                    <p:animMotion path="M 0.000000 0.000000 L 1.589844 0.000000" origin="layout" pathEditMode="relative">
                                      <p:cBhvr>
                                        <p:cTn id="18" dur="1250" fill="hold"/>
                                        <p:tgtEl>
                                          <p:spTgt spid="162"/>
                                        </p:tgtEl>
                                        <p:attrNameLst>
                                          <p:attrName>ppt_x</p:attrName>
                                          <p:attrName>ppt_y</p:attrName>
                                        </p:attrNameLst>
                                      </p:cBhvr>
                                    </p:animMotion>
                                  </p:childTnLst>
                                </p:cTn>
                              </p:par>
                            </p:childTnLst>
                          </p:cTn>
                        </p:par>
                        <p:par>
                          <p:cTn id="19" fill="hold">
                            <p:stCondLst>
                              <p:cond delay="0"/>
                            </p:stCondLst>
                            <p:childTnLst>
                              <p:par>
                                <p:cTn id="20" presetClass="path" nodeType="afterEffect" presetSubtype="0" presetID="-1" grpId="6" accel="50000" decel="50000" fill="hold">
                                  <p:stCondLst>
                                    <p:cond delay="0"/>
                                  </p:stCondLst>
                                  <p:childTnLst>
                                    <p:animMotion path="M 1.589844 0.000000 L -0.015625 0.000000" origin="layout" pathEditMode="relative">
                                      <p:cBhvr>
                                        <p:cTn id="21" dur="1250" fill="hold"/>
                                        <p:tgtEl>
                                          <p:spTgt spid="162"/>
                                        </p:tgtEl>
                                        <p:attrNameLst>
                                          <p:attrName>ppt_x</p:attrName>
                                          <p:attrName>ppt_y</p:attrName>
                                        </p:attrNameLst>
                                      </p:cBhvr>
                                    </p:animMotion>
                                  </p:childTnLst>
                                </p:cTn>
                              </p:par>
                            </p:childTnLst>
                          </p:cTn>
                        </p:par>
                        <p:par>
                          <p:cTn id="22" fill="hold">
                            <p:stCondLst>
                              <p:cond delay="0"/>
                            </p:stCondLst>
                            <p:childTnLst>
                              <p:par>
                                <p:cTn id="23" presetClass="path" nodeType="withEffect" presetSubtype="0" presetID="-1" grpId="7" accel="50000" decel="50000" fill="hold">
                                  <p:stCondLst>
                                    <p:cond delay="0"/>
                                  </p:stCondLst>
                                  <p:childTnLst>
                                    <p:animMotion path="M 0.000000 0.000000 L 1.587891 0.000000" origin="layout" pathEditMode="relative">
                                      <p:cBhvr>
                                        <p:cTn id="24" dur="1250" fill="hold"/>
                                        <p:tgtEl>
                                          <p:spTgt spid="164"/>
                                        </p:tgtEl>
                                        <p:attrNameLst>
                                          <p:attrName>ppt_x</p:attrName>
                                          <p:attrName>ppt_y</p:attrName>
                                        </p:attrNameLst>
                                      </p:cBhvr>
                                    </p:animMotion>
                                  </p:childTnLst>
                                </p:cTn>
                              </p:par>
                            </p:childTnLst>
                          </p:cTn>
                        </p:par>
                        <p:par>
                          <p:cTn id="25" fill="hold">
                            <p:stCondLst>
                              <p:cond delay="0"/>
                            </p:stCondLst>
                            <p:childTnLst>
                              <p:par>
                                <p:cTn id="26" presetClass="path" nodeType="afterEffect" presetSubtype="0" presetID="-1" grpId="8" accel="50000" decel="50000" fill="hold">
                                  <p:stCondLst>
                                    <p:cond delay="0"/>
                                  </p:stCondLst>
                                  <p:childTnLst>
                                    <p:animMotion path="M 1.587891 0.000000 L 0.755859 0.000000" origin="layout" pathEditMode="relative">
                                      <p:cBhvr>
                                        <p:cTn id="27" dur="1250" fill="hold"/>
                                        <p:tgtEl>
                                          <p:spTgt spid="164"/>
                                        </p:tgtEl>
                                        <p:attrNameLst>
                                          <p:attrName>ppt_x</p:attrName>
                                          <p:attrName>ppt_y</p:attrName>
                                        </p:attrNameLst>
                                      </p:cBhvr>
                                    </p:animMotion>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9" fill="hold">
                                  <p:stCondLst>
                                    <p:cond delay="0"/>
                                  </p:stCondLst>
                                  <p:iterate type="el" backwards="0">
                                    <p:tmAbs val="0"/>
                                  </p:iterate>
                                  <p:childTnLst>
                                    <p:set>
                                      <p:cBhvr>
                                        <p:cTn id="31" fill="hold"/>
                                        <p:tgtEl>
                                          <p:spTgt spid="166"/>
                                        </p:tgtEl>
                                        <p:attrNameLst>
                                          <p:attrName>style.visibility</p:attrName>
                                        </p:attrNameLst>
                                      </p:cBhvr>
                                      <p:to>
                                        <p:strVal val="visible"/>
                                      </p:to>
                                    </p:set>
                                    <p:animEffect filter="dissolve" transition="in">
                                      <p:cBhvr>
                                        <p:cTn id="32" dur="200"/>
                                        <p:tgtEl>
                                          <p:spTgt spid="166"/>
                                        </p:tgtEl>
                                      </p:cBhvr>
                                    </p:animEffect>
                                  </p:childTnLst>
                                </p:cTn>
                              </p:par>
                            </p:childTnLst>
                          </p:cTn>
                        </p:par>
                        <p:par>
                          <p:cTn id="33" fill="hold">
                            <p:stCondLst>
                              <p:cond delay="200"/>
                            </p:stCondLst>
                            <p:childTnLst>
                              <p:par>
                                <p:cTn id="34" presetClass="entr" nodeType="afterEffect" presetID="9" grpId="10" fill="hold">
                                  <p:stCondLst>
                                    <p:cond delay="0"/>
                                  </p:stCondLst>
                                  <p:iterate type="el" backwards="0">
                                    <p:tmAbs val="0"/>
                                  </p:iterate>
                                  <p:childTnLst>
                                    <p:set>
                                      <p:cBhvr>
                                        <p:cTn id="35" fill="hold"/>
                                        <p:tgtEl>
                                          <p:spTgt spid="170"/>
                                        </p:tgtEl>
                                        <p:attrNameLst>
                                          <p:attrName>style.visibility</p:attrName>
                                        </p:attrNameLst>
                                      </p:cBhvr>
                                      <p:to>
                                        <p:strVal val="visible"/>
                                      </p:to>
                                    </p:set>
                                    <p:animEffect filter="dissolve" transition="in">
                                      <p:cBhvr>
                                        <p:cTn id="36" dur="499"/>
                                        <p:tgtEl>
                                          <p:spTgt spid="170"/>
                                        </p:tgtEl>
                                      </p:cBhvr>
                                    </p:animEffect>
                                  </p:childTnLst>
                                </p:cTn>
                              </p:par>
                            </p:childTnLst>
                          </p:cTn>
                        </p:par>
                      </p:childTnLst>
                    </p:cTn>
                  </p:par>
                  <p:par>
                    <p:cTn id="37" fill="hold">
                      <p:stCondLst>
                        <p:cond delay="indefinite"/>
                      </p:stCondLst>
                      <p:childTnLst>
                        <p:par>
                          <p:cTn id="38" fill="hold">
                            <p:stCondLst>
                              <p:cond delay="0"/>
                            </p:stCondLst>
                            <p:childTnLst>
                              <p:par>
                                <p:cTn id="39" presetClass="entr" nodeType="clickEffect" presetID="9" grpId="11" fill="hold">
                                  <p:stCondLst>
                                    <p:cond delay="0"/>
                                  </p:stCondLst>
                                  <p:iterate type="el" backwards="0">
                                    <p:tmAbs val="0"/>
                                  </p:iterate>
                                  <p:childTnLst>
                                    <p:set>
                                      <p:cBhvr>
                                        <p:cTn id="40" fill="hold"/>
                                        <p:tgtEl>
                                          <p:spTgt spid="165"/>
                                        </p:tgtEl>
                                        <p:attrNameLst>
                                          <p:attrName>style.visibility</p:attrName>
                                        </p:attrNameLst>
                                      </p:cBhvr>
                                      <p:to>
                                        <p:strVal val="visible"/>
                                      </p:to>
                                    </p:set>
                                    <p:animEffect filter="dissolve" transition="in">
                                      <p:cBhvr>
                                        <p:cTn id="41" dur="199"/>
                                        <p:tgtEl>
                                          <p:spTgt spid="165"/>
                                        </p:tgtEl>
                                      </p:cBhvr>
                                    </p:animEffect>
                                  </p:childTnLst>
                                </p:cTn>
                              </p:par>
                            </p:childTnLst>
                          </p:cTn>
                        </p:par>
                      </p:childTnLst>
                    </p:cTn>
                  </p:par>
                  <p:par>
                    <p:cTn id="42" fill="hold">
                      <p:stCondLst>
                        <p:cond delay="indefinite"/>
                      </p:stCondLst>
                      <p:childTnLst>
                        <p:par>
                          <p:cTn id="43" fill="hold">
                            <p:stCondLst>
                              <p:cond delay="0"/>
                            </p:stCondLst>
                            <p:childTnLst>
                              <p:par>
                                <p:cTn id="44" presetClass="entr" nodeType="clickEffect" presetID="9" grpId="12" fill="hold">
                                  <p:stCondLst>
                                    <p:cond delay="0"/>
                                  </p:stCondLst>
                                  <p:iterate type="el" backwards="0">
                                    <p:tmAbs val="0"/>
                                  </p:iterate>
                                  <p:childTnLst>
                                    <p:set>
                                      <p:cBhvr>
                                        <p:cTn id="45" fill="hold"/>
                                        <p:tgtEl>
                                          <p:spTgt spid="171"/>
                                        </p:tgtEl>
                                        <p:attrNameLst>
                                          <p:attrName>style.visibility</p:attrName>
                                        </p:attrNameLst>
                                      </p:cBhvr>
                                      <p:to>
                                        <p:strVal val="visible"/>
                                      </p:to>
                                    </p:set>
                                    <p:animEffect filter="dissolve" transition="in">
                                      <p:cBhvr>
                                        <p:cTn id="46" dur="199"/>
                                        <p:tgtEl>
                                          <p:spTgt spid="17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170" grpId="10"/>
      <p:bldP build="whole" bldLvl="1" animBg="1" rev="0" advAuto="0" spid="165" grpId="11"/>
      <p:bldP build="whole" bldLvl="1" animBg="1" rev="0" advAuto="0" spid="171" grpId="12"/>
      <p:bldP build="whole" bldLvl="1" animBg="1" rev="0" advAuto="0" spid="166" grpId="9"/>
    </p:bldLst>
  </p:timing>
</p:sld>
</file>

<file path=ppt/slides/slide5.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175" name="MAC address"/>
          <p:cNvSpPr txBox="1"/>
          <p:nvPr>
            <p:ph type="title"/>
          </p:nvPr>
        </p:nvSpPr>
        <p:spPr>
          <a:xfrm>
            <a:off x="4093633" y="427566"/>
            <a:ext cx="4817534" cy="1380068"/>
          </a:xfrm>
          <a:prstGeom prst="rect">
            <a:avLst/>
          </a:prstGeom>
        </p:spPr>
        <p:txBody>
          <a:bodyPr/>
          <a:lstStyle>
            <a:lvl1pPr defTabSz="438150">
              <a:defRPr sz="6000"/>
            </a:lvl1pPr>
          </a:lstStyle>
          <a:p>
            <a:pPr/>
            <a:r>
              <a:t>MAC address</a:t>
            </a:r>
          </a:p>
        </p:txBody>
      </p:sp>
      <p:sp>
        <p:nvSpPr>
          <p:cNvPr id="176" name="12 HEX szám = 48 Bit"/>
          <p:cNvSpPr txBox="1"/>
          <p:nvPr/>
        </p:nvSpPr>
        <p:spPr>
          <a:xfrm>
            <a:off x="3478080" y="4775988"/>
            <a:ext cx="3632566" cy="4882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12 HEX szám = 48 Bit</a:t>
            </a:r>
          </a:p>
        </p:txBody>
      </p:sp>
      <p:grpSp>
        <p:nvGrpSpPr>
          <p:cNvPr id="179" name="Group"/>
          <p:cNvGrpSpPr/>
          <p:nvPr/>
        </p:nvGrpSpPr>
        <p:grpSpPr>
          <a:xfrm>
            <a:off x="846666" y="4031442"/>
            <a:ext cx="2566208" cy="1380067"/>
            <a:chOff x="0" y="0"/>
            <a:chExt cx="2566207" cy="1380066"/>
          </a:xfrm>
        </p:grpSpPr>
        <p:sp>
          <p:nvSpPr>
            <p:cNvPr id="177" name="Rectangle"/>
            <p:cNvSpPr/>
            <p:nvPr/>
          </p:nvSpPr>
          <p:spPr>
            <a:xfrm>
              <a:off x="0" y="0"/>
              <a:ext cx="1422400" cy="1380067"/>
            </a:xfrm>
            <a:prstGeom prst="rect">
              <a:avLst/>
            </a:prstGeom>
            <a:blipFill rotWithShape="1">
              <a:blip r:embed="rId3">
                <a:alphaModFix amt="19230"/>
              </a:blip>
              <a:srcRect l="0" t="0" r="0" b="0"/>
              <a:tile tx="0" ty="0" sx="100000" sy="100000" flip="none" algn="tl"/>
            </a:blipFill>
            <a:ln w="12700" cap="flat">
              <a:noFill/>
              <a:miter lim="400000"/>
            </a:ln>
            <a:effectLst>
              <a:outerShdw sx="100000" sy="100000" kx="0" ky="0" algn="b" rotWithShape="0" blurRad="38100" dist="25400" dir="5400000">
                <a:srgbClr val="000000">
                  <a:alpha val="48601"/>
                </a:srgbClr>
              </a:outerShdw>
            </a:effectLst>
          </p:spPr>
          <p:txBody>
            <a:bodyPr wrap="square" lIns="50800" tIns="50800" rIns="50800" bIns="50800" numCol="1" anchor="ctr">
              <a:noAutofit/>
            </a:bodyPr>
            <a:lstStyle/>
            <a:p>
              <a:pPr>
                <a:defRPr sz="2400">
                  <a:solidFill>
                    <a:srgbClr val="FFFFFF"/>
                  </a:solidFill>
                </a:defRPr>
              </a:pPr>
            </a:p>
          </p:txBody>
        </p:sp>
        <p:sp>
          <p:nvSpPr>
            <p:cNvPr id="178" name="Rectangle"/>
            <p:cNvSpPr/>
            <p:nvPr/>
          </p:nvSpPr>
          <p:spPr>
            <a:xfrm>
              <a:off x="1439775" y="0"/>
              <a:ext cx="1126433" cy="1380067"/>
            </a:xfrm>
            <a:prstGeom prst="rect">
              <a:avLst/>
            </a:prstGeom>
            <a:blipFill rotWithShape="1">
              <a:blip r:embed="rId3">
                <a:alphaModFix amt="19230"/>
              </a:blip>
              <a:srcRect l="0" t="0" r="0" b="0"/>
              <a:tile tx="0" ty="0" sx="100000" sy="100000" flip="none" algn="tl"/>
            </a:blipFill>
            <a:ln w="12700" cap="flat">
              <a:noFill/>
              <a:miter lim="400000"/>
            </a:ln>
            <a:effectLst>
              <a:outerShdw sx="100000" sy="100000" kx="0" ky="0" algn="b" rotWithShape="0" blurRad="38100" dist="25400" dir="5400000">
                <a:srgbClr val="000000">
                  <a:alpha val="48601"/>
                </a:srgbClr>
              </a:outerShdw>
            </a:effectLst>
          </p:spPr>
          <p:txBody>
            <a:bodyPr wrap="square" lIns="50800" tIns="50800" rIns="50800" bIns="50800" numCol="1" anchor="ctr">
              <a:noAutofit/>
            </a:bodyPr>
            <a:lstStyle/>
            <a:p>
              <a:pPr>
                <a:defRPr sz="2400">
                  <a:solidFill>
                    <a:srgbClr val="FFFFFF"/>
                  </a:solidFill>
                </a:defRPr>
              </a:pPr>
            </a:p>
          </p:txBody>
        </p:sp>
      </p:grpSp>
      <p:sp>
        <p:nvSpPr>
          <p:cNvPr id="180" name="+"/>
          <p:cNvSpPr txBox="1"/>
          <p:nvPr/>
        </p:nvSpPr>
        <p:spPr>
          <a:xfrm>
            <a:off x="6618078" y="7369519"/>
            <a:ext cx="445977" cy="488263"/>
          </a:xfrm>
          <a:prstGeom prst="rect">
            <a:avLst/>
          </a:prstGeom>
          <a:ln w="12700">
            <a:miter lim="400000"/>
          </a:ln>
          <a:extLst>
            <a:ext uri="{C572A759-6A51-4108-AA02-DFA0A04FC94B}">
              <ma14:wrappingTextBoxFlag xmlns:ma14="http://schemas.microsoft.com/office/mac/drawingml/2011/main" val="1"/>
            </a:ext>
          </a:extLst>
        </p:spPr>
        <p:txBody>
          <a:bodyPr lIns="50800" tIns="50800" rIns="50800" bIns="50800" anchor="ctr"/>
          <a:lstStyle>
            <a:lvl1pPr>
              <a:defRPr sz="2400"/>
            </a:lvl1pPr>
          </a:lstStyle>
          <a:p>
            <a:pPr/>
            <a:r>
              <a:t>+</a:t>
            </a:r>
          </a:p>
        </p:txBody>
      </p:sp>
      <p:grpSp>
        <p:nvGrpSpPr>
          <p:cNvPr id="185" name="Group"/>
          <p:cNvGrpSpPr/>
          <p:nvPr/>
        </p:nvGrpSpPr>
        <p:grpSpPr>
          <a:xfrm>
            <a:off x="807851" y="3299021"/>
            <a:ext cx="5783119" cy="1270109"/>
            <a:chOff x="0" y="0"/>
            <a:chExt cx="5783118" cy="1270108"/>
          </a:xfrm>
        </p:grpSpPr>
        <p:sp>
          <p:nvSpPr>
            <p:cNvPr id="181" name="01:1c:42:1f:00:08"/>
            <p:cNvSpPr txBox="1"/>
            <p:nvPr/>
          </p:nvSpPr>
          <p:spPr>
            <a:xfrm>
              <a:off x="0" y="781846"/>
              <a:ext cx="2768965" cy="488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01:1c:42:1f:00:08</a:t>
              </a:r>
            </a:p>
          </p:txBody>
        </p:sp>
        <p:sp>
          <p:nvSpPr>
            <p:cNvPr id="182" name="00:1c:42:00:00:09"/>
            <p:cNvSpPr txBox="1"/>
            <p:nvPr/>
          </p:nvSpPr>
          <p:spPr>
            <a:xfrm>
              <a:off x="3208846" y="791027"/>
              <a:ext cx="2574273"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sz="2400"/>
              </a:lvl1pPr>
            </a:lstStyle>
            <a:p>
              <a:pPr/>
              <a:r>
                <a:t>00:1c:42:00:00:09</a:t>
              </a:r>
            </a:p>
          </p:txBody>
        </p:sp>
        <p:sp>
          <p:nvSpPr>
            <p:cNvPr id="183" name="SRC"/>
            <p:cNvSpPr txBox="1"/>
            <p:nvPr/>
          </p:nvSpPr>
          <p:spPr>
            <a:xfrm>
              <a:off x="3932766" y="0"/>
              <a:ext cx="1126432" cy="488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SRC</a:t>
              </a:r>
            </a:p>
          </p:txBody>
        </p:sp>
        <p:sp>
          <p:nvSpPr>
            <p:cNvPr id="184" name="DST"/>
            <p:cNvSpPr txBox="1"/>
            <p:nvPr/>
          </p:nvSpPr>
          <p:spPr>
            <a:xfrm>
              <a:off x="821266" y="0"/>
              <a:ext cx="1126433" cy="488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DST</a:t>
              </a:r>
            </a:p>
          </p:txBody>
        </p:sp>
      </p:grpSp>
      <p:grpSp>
        <p:nvGrpSpPr>
          <p:cNvPr id="191" name="Group"/>
          <p:cNvGrpSpPr/>
          <p:nvPr/>
        </p:nvGrpSpPr>
        <p:grpSpPr>
          <a:xfrm>
            <a:off x="635000" y="3280513"/>
            <a:ext cx="10757265" cy="1382694"/>
            <a:chOff x="0" y="-18507"/>
            <a:chExt cx="10757264" cy="1382693"/>
          </a:xfrm>
        </p:grpSpPr>
        <p:sp>
          <p:nvSpPr>
            <p:cNvPr id="186" name="Rectangle"/>
            <p:cNvSpPr/>
            <p:nvPr/>
          </p:nvSpPr>
          <p:spPr>
            <a:xfrm>
              <a:off x="0" y="700469"/>
              <a:ext cx="3114668" cy="651017"/>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187" name="Rectangle"/>
            <p:cNvSpPr/>
            <p:nvPr/>
          </p:nvSpPr>
          <p:spPr>
            <a:xfrm>
              <a:off x="6223000" y="694021"/>
              <a:ext cx="3420515" cy="670165"/>
            </a:xfrm>
            <a:prstGeom prst="rect">
              <a:avLst/>
            </a:prstGeom>
            <a:blipFill rotWithShape="1">
              <a:blip r:embed="rId4"/>
              <a:srcRect l="0" t="0" r="0" b="0"/>
              <a:tile tx="0" ty="0" sx="100000" sy="100000" flip="none" algn="tl"/>
            </a:blip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188" name="Rectangle"/>
            <p:cNvSpPr/>
            <p:nvPr/>
          </p:nvSpPr>
          <p:spPr>
            <a:xfrm>
              <a:off x="3111500" y="700469"/>
              <a:ext cx="3114668" cy="651017"/>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189" name="Rectangle"/>
            <p:cNvSpPr/>
            <p:nvPr/>
          </p:nvSpPr>
          <p:spPr>
            <a:xfrm>
              <a:off x="9656233" y="700469"/>
              <a:ext cx="1101032" cy="651017"/>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190" name="IP packet / UDP segment"/>
            <p:cNvSpPr txBox="1"/>
            <p:nvPr/>
          </p:nvSpPr>
          <p:spPr>
            <a:xfrm>
              <a:off x="6304651" y="-18508"/>
              <a:ext cx="3257212" cy="488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000"/>
              </a:lvl1pPr>
            </a:lstStyle>
            <a:p>
              <a:pPr/>
              <a:r>
                <a:t>IP packet / UDP segment</a:t>
              </a:r>
            </a:p>
          </p:txBody>
        </p:sp>
      </p:grpSp>
      <p:pic>
        <p:nvPicPr>
          <p:cNvPr id="192" name="ethernet_card_256.png" descr="ethernet_card_256.png"/>
          <p:cNvPicPr>
            <a:picLocks noChangeAspect="1"/>
          </p:cNvPicPr>
          <p:nvPr/>
        </p:nvPicPr>
        <p:blipFill>
          <a:blip r:embed="rId5">
            <a:extLst/>
          </a:blip>
          <a:stretch>
            <a:fillRect/>
          </a:stretch>
        </p:blipFill>
        <p:spPr>
          <a:xfrm>
            <a:off x="9936724" y="6686517"/>
            <a:ext cx="2362201" cy="2362201"/>
          </a:xfrm>
          <a:prstGeom prst="rect">
            <a:avLst/>
          </a:prstGeom>
          <a:ln w="12700">
            <a:miter lim="400000"/>
          </a:ln>
        </p:spPr>
      </p:pic>
      <p:grpSp>
        <p:nvGrpSpPr>
          <p:cNvPr id="195" name="Group"/>
          <p:cNvGrpSpPr/>
          <p:nvPr/>
        </p:nvGrpSpPr>
        <p:grpSpPr>
          <a:xfrm>
            <a:off x="770909" y="8504990"/>
            <a:ext cx="5978553" cy="488263"/>
            <a:chOff x="0" y="0"/>
            <a:chExt cx="5978552" cy="488262"/>
          </a:xfrm>
        </p:grpSpPr>
        <p:sp>
          <p:nvSpPr>
            <p:cNvPr id="193" name="ff:ff:ff:ff:ff:ff"/>
            <p:cNvSpPr txBox="1"/>
            <p:nvPr/>
          </p:nvSpPr>
          <p:spPr>
            <a:xfrm>
              <a:off x="4098547" y="9181"/>
              <a:ext cx="1880006" cy="4699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spAutoFit/>
            </a:bodyPr>
            <a:lstStyle>
              <a:lvl1pPr>
                <a:defRPr b="1" sz="2400">
                  <a:latin typeface="Helvetica"/>
                  <a:ea typeface="Helvetica"/>
                  <a:cs typeface="Helvetica"/>
                  <a:sym typeface="Helvetica"/>
                </a:defRPr>
              </a:lvl1pPr>
            </a:lstStyle>
            <a:p>
              <a:pPr/>
              <a:r>
                <a:t>ff:ff:ff:ff:ff:ff</a:t>
              </a:r>
            </a:p>
          </p:txBody>
        </p:sp>
        <p:sp>
          <p:nvSpPr>
            <p:cNvPr id="194" name="Broadcast MAC address:"/>
            <p:cNvSpPr txBox="1"/>
            <p:nvPr/>
          </p:nvSpPr>
          <p:spPr>
            <a:xfrm>
              <a:off x="0" y="0"/>
              <a:ext cx="4208299" cy="488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b="1" sz="2400">
                  <a:latin typeface="Helvetica"/>
                  <a:ea typeface="Helvetica"/>
                  <a:cs typeface="Helvetica"/>
                  <a:sym typeface="Helvetica"/>
                </a:defRPr>
              </a:lvl1pPr>
            </a:lstStyle>
            <a:p>
              <a:pPr/>
              <a:r>
                <a:t>Broadcast MAC address:</a:t>
              </a:r>
            </a:p>
          </p:txBody>
        </p:sp>
      </p:grpSp>
      <p:sp>
        <p:nvSpPr>
          <p:cNvPr id="196" name="Line"/>
          <p:cNvSpPr/>
          <p:nvPr/>
        </p:nvSpPr>
        <p:spPr>
          <a:xfrm flipH="1">
            <a:off x="8383036" y="2357732"/>
            <a:ext cx="2562190" cy="941176"/>
          </a:xfrm>
          <a:prstGeom prst="line">
            <a:avLst/>
          </a:prstGeom>
          <a:ln w="25400">
            <a:solidFill>
              <a:srgbClr val="000000"/>
            </a:solidFill>
            <a:miter lim="400000"/>
            <a:tailEnd type="triangle"/>
          </a:ln>
        </p:spPr>
        <p:txBody>
          <a:bodyPr lIns="50800" tIns="50800" rIns="50800" bIns="50800" anchor="ctr"/>
          <a:lstStyle/>
          <a:p>
            <a:pPr>
              <a:defRPr sz="2400"/>
            </a:pPr>
          </a:p>
        </p:txBody>
      </p:sp>
      <p:grpSp>
        <p:nvGrpSpPr>
          <p:cNvPr id="200" name="Group"/>
          <p:cNvGrpSpPr/>
          <p:nvPr/>
        </p:nvGrpSpPr>
        <p:grpSpPr>
          <a:xfrm>
            <a:off x="2316673" y="2274866"/>
            <a:ext cx="8668619" cy="1602969"/>
            <a:chOff x="0" y="0"/>
            <a:chExt cx="8668617" cy="1602968"/>
          </a:xfrm>
        </p:grpSpPr>
        <p:sp>
          <p:nvSpPr>
            <p:cNvPr id="197" name="Line"/>
            <p:cNvSpPr/>
            <p:nvPr/>
          </p:nvSpPr>
          <p:spPr>
            <a:xfrm>
              <a:off x="79072" y="338380"/>
              <a:ext cx="435080" cy="793980"/>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198" name="Line"/>
            <p:cNvSpPr/>
            <p:nvPr/>
          </p:nvSpPr>
          <p:spPr>
            <a:xfrm>
              <a:off x="-1" y="193065"/>
              <a:ext cx="2562456" cy="788657"/>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sp>
          <p:nvSpPr>
            <p:cNvPr id="199" name="Line"/>
            <p:cNvSpPr/>
            <p:nvPr/>
          </p:nvSpPr>
          <p:spPr>
            <a:xfrm>
              <a:off x="68299" y="0"/>
              <a:ext cx="8600319" cy="1602969"/>
            </a:xfrm>
            <a:custGeom>
              <a:avLst/>
              <a:gdLst/>
              <a:ahLst/>
              <a:cxnLst>
                <a:cxn ang="0">
                  <a:pos x="wd2" y="hd2"/>
                </a:cxn>
                <a:cxn ang="5400000">
                  <a:pos x="wd2" y="hd2"/>
                </a:cxn>
                <a:cxn ang="10800000">
                  <a:pos x="wd2" y="hd2"/>
                </a:cxn>
                <a:cxn ang="16200000">
                  <a:pos x="wd2" y="hd2"/>
                </a:cxn>
              </a:cxnLst>
              <a:rect l="0" t="0" r="r" b="b"/>
              <a:pathLst>
                <a:path w="21466" h="20110" fill="norm" stroke="1" extrusionOk="0">
                  <a:moveTo>
                    <a:pt x="0" y="0"/>
                  </a:moveTo>
                  <a:cubicBezTo>
                    <a:pt x="2125" y="1011"/>
                    <a:pt x="4203" y="3651"/>
                    <a:pt x="6163" y="7813"/>
                  </a:cubicBezTo>
                  <a:cubicBezTo>
                    <a:pt x="7923" y="11551"/>
                    <a:pt x="9603" y="16549"/>
                    <a:pt x="11497" y="18204"/>
                  </a:cubicBezTo>
                  <a:cubicBezTo>
                    <a:pt x="12944" y="19469"/>
                    <a:pt x="14463" y="18577"/>
                    <a:pt x="15875" y="19189"/>
                  </a:cubicBezTo>
                  <a:cubicBezTo>
                    <a:pt x="17320" y="19814"/>
                    <a:pt x="18789" y="21600"/>
                    <a:pt x="20026" y="17445"/>
                  </a:cubicBezTo>
                  <a:cubicBezTo>
                    <a:pt x="20312" y="16483"/>
                    <a:pt x="20592" y="15199"/>
                    <a:pt x="20934" y="15450"/>
                  </a:cubicBezTo>
                  <a:cubicBezTo>
                    <a:pt x="21366" y="15769"/>
                    <a:pt x="21600" y="18171"/>
                    <a:pt x="21385" y="20083"/>
                  </a:cubicBezTo>
                </a:path>
              </a:pathLst>
            </a:custGeom>
            <a:noFill/>
            <a:ln w="508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grpSp>
        <p:nvGrpSpPr>
          <p:cNvPr id="203" name="Group"/>
          <p:cNvGrpSpPr/>
          <p:nvPr/>
        </p:nvGrpSpPr>
        <p:grpSpPr>
          <a:xfrm>
            <a:off x="11158216" y="270172"/>
            <a:ext cx="1627180" cy="3033465"/>
            <a:chOff x="25400" y="25400"/>
            <a:chExt cx="1627179" cy="3033463"/>
          </a:xfrm>
        </p:grpSpPr>
        <p:graphicFrame>
          <p:nvGraphicFramePr>
            <p:cNvPr id="201" name="Table"/>
            <p:cNvGraphicFramePr/>
            <p:nvPr/>
          </p:nvGraphicFramePr>
          <p:xfrm>
            <a:off x="25400" y="25400"/>
            <a:ext cx="1627180" cy="303346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614479"/>
                </a:tblGrid>
                <a:tr h="431537">
                  <a:tc>
                    <a:txBody>
                      <a:bodyPr/>
                      <a:lstStyle/>
                      <a:p>
                        <a:pPr algn="l" defTabSz="914400">
                          <a:defRPr sz="1800"/>
                        </a:pPr>
                        <a:r>
                          <a:rPr sz="1400"/>
                          <a:t>7. Application</a:t>
                        </a:r>
                      </a:p>
                    </a:txBody>
                    <a:tcPr marL="50800" marR="50800" marT="50800" marB="50800" anchor="ctr" anchorCtr="0" horzOverflow="overflow"/>
                  </a:tc>
                </a:tr>
                <a:tr h="431537">
                  <a:tc>
                    <a:txBody>
                      <a:bodyPr/>
                      <a:lstStyle/>
                      <a:p>
                        <a:pPr algn="l" defTabSz="914400">
                          <a:defRPr sz="1800"/>
                        </a:pPr>
                        <a:r>
                          <a:rPr sz="1400"/>
                          <a:t>6. Presentation</a:t>
                        </a:r>
                      </a:p>
                    </a:txBody>
                    <a:tcPr marL="50800" marR="50800" marT="50800" marB="50800" anchor="ctr" anchorCtr="0" horzOverflow="overflow"/>
                  </a:tc>
                </a:tr>
                <a:tr h="431537">
                  <a:tc>
                    <a:txBody>
                      <a:bodyPr/>
                      <a:lstStyle/>
                      <a:p>
                        <a:pPr algn="l" defTabSz="914400">
                          <a:defRPr sz="1800"/>
                        </a:pPr>
                        <a:r>
                          <a:rPr sz="1400"/>
                          <a:t>5. Session</a:t>
                        </a:r>
                      </a:p>
                    </a:txBody>
                    <a:tcPr marL="50800" marR="50800" marT="50800" marB="50800" anchor="ctr" anchorCtr="0" horzOverflow="overflow"/>
                  </a:tc>
                </a:tr>
                <a:tr h="431537">
                  <a:tc>
                    <a:txBody>
                      <a:bodyPr/>
                      <a:lstStyle/>
                      <a:p>
                        <a:pPr algn="l" defTabSz="914400">
                          <a:defRPr sz="1800"/>
                        </a:pPr>
                        <a:r>
                          <a:rPr sz="1400"/>
                          <a:t>4. Transport</a:t>
                        </a:r>
                      </a:p>
                    </a:txBody>
                    <a:tcPr marL="50800" marR="50800" marT="50800" marB="50800" anchor="ctr" anchorCtr="0" horzOverflow="overflow"/>
                  </a:tc>
                </a:tr>
                <a:tr h="431537">
                  <a:tc>
                    <a:txBody>
                      <a:bodyPr/>
                      <a:lstStyle/>
                      <a:p>
                        <a:pPr algn="l" defTabSz="914400">
                          <a:defRPr sz="1800"/>
                        </a:pPr>
                        <a:r>
                          <a:rPr sz="1400"/>
                          <a:t>3. Network</a:t>
                        </a:r>
                      </a:p>
                    </a:txBody>
                    <a:tcPr marL="50800" marR="50800" marT="50800" marB="50800" anchor="ctr" anchorCtr="0" horzOverflow="overflow"/>
                  </a:tc>
                </a:tr>
                <a:tr h="431537">
                  <a:tc>
                    <a:txBody>
                      <a:bodyPr/>
                      <a:lstStyle/>
                      <a:p>
                        <a:pPr algn="l" defTabSz="914400">
                          <a:defRPr sz="1800"/>
                        </a:pPr>
                        <a:r>
                          <a:rPr sz="1400"/>
                          <a:t>2. Data Link</a:t>
                        </a:r>
                      </a:p>
                    </a:txBody>
                    <a:tcPr marL="50800" marR="50800" marT="50800" marB="50800" anchor="ctr" anchorCtr="0" horzOverflow="overflow"/>
                  </a:tc>
                </a:tr>
                <a:tr h="431537">
                  <a:tc>
                    <a:txBody>
                      <a:bodyPr/>
                      <a:lstStyle/>
                      <a:p>
                        <a:pPr algn="l" defTabSz="914400">
                          <a:defRPr sz="1800"/>
                        </a:pPr>
                        <a:r>
                          <a:rPr sz="1400"/>
                          <a:t>1. Physical</a:t>
                        </a:r>
                      </a:p>
                    </a:txBody>
                    <a:tcPr marL="50800" marR="50800" marT="50800" marB="50800" anchor="ctr" anchorCtr="0" horzOverflow="overflow"/>
                  </a:tc>
                </a:tr>
              </a:tbl>
            </a:graphicData>
          </a:graphic>
        </p:graphicFrame>
        <p:sp>
          <p:nvSpPr>
            <p:cNvPr id="202" name="Rectangle"/>
            <p:cNvSpPr/>
            <p:nvPr/>
          </p:nvSpPr>
          <p:spPr>
            <a:xfrm>
              <a:off x="26189" y="1707231"/>
              <a:ext cx="1612901" cy="444501"/>
            </a:xfrm>
            <a:prstGeom prst="rect">
              <a:avLst/>
            </a:prstGeom>
            <a:blipFill rotWithShape="1">
              <a:blip r:embed="rId3">
                <a:alphaModFix amt="19230"/>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grpSp>
        <p:nvGrpSpPr>
          <p:cNvPr id="206" name="Group"/>
          <p:cNvGrpSpPr/>
          <p:nvPr/>
        </p:nvGrpSpPr>
        <p:grpSpPr>
          <a:xfrm>
            <a:off x="504332" y="140618"/>
            <a:ext cx="1639091" cy="3033464"/>
            <a:chOff x="13489" y="25400"/>
            <a:chExt cx="1639089" cy="3033463"/>
          </a:xfrm>
        </p:grpSpPr>
        <p:graphicFrame>
          <p:nvGraphicFramePr>
            <p:cNvPr id="204" name="Table"/>
            <p:cNvGraphicFramePr/>
            <p:nvPr/>
          </p:nvGraphicFramePr>
          <p:xfrm>
            <a:off x="25400" y="25400"/>
            <a:ext cx="1627180" cy="303346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614479"/>
                </a:tblGrid>
                <a:tr h="431537">
                  <a:tc>
                    <a:txBody>
                      <a:bodyPr/>
                      <a:lstStyle/>
                      <a:p>
                        <a:pPr algn="l" defTabSz="914400">
                          <a:defRPr sz="1800"/>
                        </a:pPr>
                        <a:r>
                          <a:rPr sz="1400"/>
                          <a:t>7. Application</a:t>
                        </a:r>
                      </a:p>
                    </a:txBody>
                    <a:tcPr marL="50800" marR="50800" marT="50800" marB="50800" anchor="ctr" anchorCtr="0" horzOverflow="overflow"/>
                  </a:tc>
                </a:tr>
                <a:tr h="431537">
                  <a:tc>
                    <a:txBody>
                      <a:bodyPr/>
                      <a:lstStyle/>
                      <a:p>
                        <a:pPr algn="l" defTabSz="914400">
                          <a:defRPr sz="1800"/>
                        </a:pPr>
                        <a:r>
                          <a:rPr sz="1400"/>
                          <a:t>6. Presentation</a:t>
                        </a:r>
                      </a:p>
                    </a:txBody>
                    <a:tcPr marL="50800" marR="50800" marT="50800" marB="50800" anchor="ctr" anchorCtr="0" horzOverflow="overflow"/>
                  </a:tc>
                </a:tr>
                <a:tr h="431537">
                  <a:tc>
                    <a:txBody>
                      <a:bodyPr/>
                      <a:lstStyle/>
                      <a:p>
                        <a:pPr algn="l" defTabSz="914400">
                          <a:defRPr sz="1800"/>
                        </a:pPr>
                        <a:r>
                          <a:rPr sz="1400"/>
                          <a:t>5. Session</a:t>
                        </a:r>
                      </a:p>
                    </a:txBody>
                    <a:tcPr marL="50800" marR="50800" marT="50800" marB="50800" anchor="ctr" anchorCtr="0" horzOverflow="overflow"/>
                  </a:tc>
                </a:tr>
                <a:tr h="431537">
                  <a:tc>
                    <a:txBody>
                      <a:bodyPr/>
                      <a:lstStyle/>
                      <a:p>
                        <a:pPr algn="l" defTabSz="914400">
                          <a:defRPr sz="1800"/>
                        </a:pPr>
                        <a:r>
                          <a:rPr sz="1400"/>
                          <a:t>4. Transport</a:t>
                        </a:r>
                      </a:p>
                    </a:txBody>
                    <a:tcPr marL="50800" marR="50800" marT="50800" marB="50800" anchor="ctr" anchorCtr="0" horzOverflow="overflow"/>
                  </a:tc>
                </a:tr>
                <a:tr h="431537">
                  <a:tc>
                    <a:txBody>
                      <a:bodyPr/>
                      <a:lstStyle/>
                      <a:p>
                        <a:pPr algn="l" defTabSz="914400">
                          <a:defRPr sz="1800"/>
                        </a:pPr>
                        <a:r>
                          <a:rPr sz="1400"/>
                          <a:t>3. Network</a:t>
                        </a:r>
                      </a:p>
                    </a:txBody>
                    <a:tcPr marL="50800" marR="50800" marT="50800" marB="50800" anchor="ctr" anchorCtr="0" horzOverflow="overflow"/>
                  </a:tc>
                </a:tr>
                <a:tr h="431537">
                  <a:tc>
                    <a:txBody>
                      <a:bodyPr/>
                      <a:lstStyle/>
                      <a:p>
                        <a:pPr algn="l" defTabSz="914400">
                          <a:defRPr sz="1800"/>
                        </a:pPr>
                        <a:r>
                          <a:rPr sz="1400"/>
                          <a:t>2. Data Link</a:t>
                        </a:r>
                      </a:p>
                    </a:txBody>
                    <a:tcPr marL="50800" marR="50800" marT="50800" marB="50800" anchor="ctr" anchorCtr="0" horzOverflow="overflow"/>
                  </a:tc>
                </a:tr>
                <a:tr h="431537">
                  <a:tc>
                    <a:txBody>
                      <a:bodyPr/>
                      <a:lstStyle/>
                      <a:p>
                        <a:pPr algn="l" defTabSz="914400">
                          <a:defRPr sz="1800"/>
                        </a:pPr>
                        <a:r>
                          <a:rPr sz="1400"/>
                          <a:t>1. Physical</a:t>
                        </a:r>
                      </a:p>
                    </a:txBody>
                    <a:tcPr marL="50800" marR="50800" marT="50800" marB="50800" anchor="ctr" anchorCtr="0" horzOverflow="overflow"/>
                  </a:tc>
                </a:tr>
              </a:tbl>
            </a:graphicData>
          </a:graphic>
        </p:graphicFrame>
        <p:sp>
          <p:nvSpPr>
            <p:cNvPr id="205" name="Rectangle"/>
            <p:cNvSpPr/>
            <p:nvPr/>
          </p:nvSpPr>
          <p:spPr>
            <a:xfrm>
              <a:off x="13489" y="2166647"/>
              <a:ext cx="1612901" cy="444501"/>
            </a:xfrm>
            <a:prstGeom prst="rect">
              <a:avLst/>
            </a:prstGeom>
            <a:blipFill rotWithShape="1">
              <a:blip r:embed="rId6">
                <a:alphaModFix amt="19230"/>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grpSp>
        <p:nvGrpSpPr>
          <p:cNvPr id="212" name="Group"/>
          <p:cNvGrpSpPr/>
          <p:nvPr/>
        </p:nvGrpSpPr>
        <p:grpSpPr>
          <a:xfrm>
            <a:off x="636893" y="3994491"/>
            <a:ext cx="10795001" cy="2349308"/>
            <a:chOff x="0" y="0"/>
            <a:chExt cx="10795000" cy="2349307"/>
          </a:xfrm>
        </p:grpSpPr>
        <p:grpSp>
          <p:nvGrpSpPr>
            <p:cNvPr id="210" name="Group"/>
            <p:cNvGrpSpPr/>
            <p:nvPr/>
          </p:nvGrpSpPr>
          <p:grpSpPr>
            <a:xfrm>
              <a:off x="0" y="0"/>
              <a:ext cx="10795001" cy="1609098"/>
              <a:chOff x="0" y="0"/>
              <a:chExt cx="10795000" cy="1609097"/>
            </a:xfrm>
          </p:grpSpPr>
          <p:sp>
            <p:nvSpPr>
              <p:cNvPr id="207" name="Line"/>
              <p:cNvSpPr/>
              <p:nvPr/>
            </p:nvSpPr>
            <p:spPr>
              <a:xfrm flipV="1">
                <a:off x="-1" y="0"/>
                <a:ext cx="2" cy="160296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208" name="Line"/>
              <p:cNvSpPr/>
              <p:nvPr/>
            </p:nvSpPr>
            <p:spPr>
              <a:xfrm flipV="1">
                <a:off x="10795000" y="0"/>
                <a:ext cx="1" cy="1602969"/>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209" name="Rectangle"/>
              <p:cNvSpPr/>
              <p:nvPr/>
            </p:nvSpPr>
            <p:spPr>
              <a:xfrm>
                <a:off x="6573" y="1316997"/>
                <a:ext cx="10757265" cy="292101"/>
              </a:xfrm>
              <a:prstGeom prst="rect">
                <a:avLst/>
              </a:prstGeom>
              <a:solidFill>
                <a:srgbClr val="DCDEE0"/>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grpSp>
        <p:sp>
          <p:nvSpPr>
            <p:cNvPr id="211" name="Frame"/>
            <p:cNvSpPr txBox="1"/>
            <p:nvPr/>
          </p:nvSpPr>
          <p:spPr>
            <a:xfrm>
              <a:off x="5341378" y="1567434"/>
              <a:ext cx="2700089" cy="78187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rmAutofit fontScale="100000" lnSpcReduction="0"/>
            </a:bodyPr>
            <a:lstStyle>
              <a:lvl1pPr>
                <a:defRPr sz="4000"/>
              </a:lvl1pPr>
            </a:lstStyle>
            <a:p>
              <a:pPr/>
              <a:r>
                <a:t>Frame</a:t>
              </a:r>
            </a:p>
          </p:txBody>
        </p:sp>
      </p:grpSp>
      <p:grpSp>
        <p:nvGrpSpPr>
          <p:cNvPr id="215" name="Group"/>
          <p:cNvGrpSpPr/>
          <p:nvPr/>
        </p:nvGrpSpPr>
        <p:grpSpPr>
          <a:xfrm>
            <a:off x="2427086" y="134598"/>
            <a:ext cx="1612901" cy="3045834"/>
            <a:chOff x="7146" y="25400"/>
            <a:chExt cx="1612900" cy="3045833"/>
          </a:xfrm>
        </p:grpSpPr>
        <p:graphicFrame>
          <p:nvGraphicFramePr>
            <p:cNvPr id="213" name="Table"/>
            <p:cNvGraphicFramePr/>
            <p:nvPr/>
          </p:nvGraphicFramePr>
          <p:xfrm>
            <a:off x="25400" y="25400"/>
            <a:ext cx="1589093" cy="304583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576392"/>
                </a:tblGrid>
                <a:tr h="1282294">
                  <a:tc>
                    <a:txBody>
                      <a:bodyPr/>
                      <a:lstStyle/>
                      <a:p>
                        <a:pPr algn="l" defTabSz="914400">
                          <a:defRPr sz="1800"/>
                        </a:pPr>
                        <a:r>
                          <a:rPr sz="1400"/>
                          <a:t>4. Application</a:t>
                        </a:r>
                      </a:p>
                    </a:txBody>
                    <a:tcPr marL="50800" marR="50800" marT="50800" marB="50800" anchor="ctr" anchorCtr="0" horzOverflow="overflow"/>
                  </a:tc>
                </a:tr>
                <a:tr h="467555">
                  <a:tc>
                    <a:txBody>
                      <a:bodyPr/>
                      <a:lstStyle/>
                      <a:p>
                        <a:pPr algn="l" defTabSz="914400">
                          <a:defRPr sz="1800"/>
                        </a:pPr>
                        <a:r>
                          <a:rPr sz="1400"/>
                          <a:t>3.Transport</a:t>
                        </a:r>
                      </a:p>
                    </a:txBody>
                    <a:tcPr marL="50800" marR="50800" marT="50800" marB="50800" anchor="ctr" anchorCtr="0" horzOverflow="overflow"/>
                  </a:tc>
                </a:tr>
                <a:tr h="403062">
                  <a:tc>
                    <a:txBody>
                      <a:bodyPr/>
                      <a:lstStyle/>
                      <a:p>
                        <a:pPr algn="l" defTabSz="914400">
                          <a:defRPr sz="1800"/>
                        </a:pPr>
                        <a:r>
                          <a:rPr sz="1400"/>
                          <a:t>2. Network</a:t>
                        </a:r>
                      </a:p>
                    </a:txBody>
                    <a:tcPr marL="50800" marR="50800" marT="50800" marB="50800" anchor="ctr" anchorCtr="0" horzOverflow="overflow"/>
                  </a:tc>
                </a:tr>
                <a:tr h="880221">
                  <a:tc>
                    <a:txBody>
                      <a:bodyPr/>
                      <a:lstStyle/>
                      <a:p>
                        <a:pPr marL="246944" indent="-246944" algn="l" defTabSz="914400">
                          <a:buSzPct val="100000"/>
                          <a:buAutoNum type="arabicPeriod" startAt="1"/>
                          <a:defRPr sz="1400"/>
                        </a:pPr>
                        <a:r>
                          <a:t>Network Interface</a:t>
                        </a:r>
                      </a:p>
                    </a:txBody>
                    <a:tcPr marL="50800" marR="50800" marT="50800" marB="50800" anchor="ctr" anchorCtr="0" horzOverflow="overflow"/>
                  </a:tc>
                </a:tr>
              </a:tbl>
            </a:graphicData>
          </a:graphic>
        </p:graphicFrame>
        <p:sp>
          <p:nvSpPr>
            <p:cNvPr id="214" name="Rectangle"/>
            <p:cNvSpPr/>
            <p:nvPr/>
          </p:nvSpPr>
          <p:spPr>
            <a:xfrm>
              <a:off x="7146" y="2155121"/>
              <a:ext cx="1612901" cy="905613"/>
            </a:xfrm>
            <a:prstGeom prst="rect">
              <a:avLst/>
            </a:prstGeom>
            <a:blipFill rotWithShape="1">
              <a:blip r:embed="rId6">
                <a:alphaModFix amt="19230"/>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grpSp>
        <p:nvGrpSpPr>
          <p:cNvPr id="218" name="Group"/>
          <p:cNvGrpSpPr/>
          <p:nvPr/>
        </p:nvGrpSpPr>
        <p:grpSpPr>
          <a:xfrm>
            <a:off x="9327419" y="200128"/>
            <a:ext cx="1612901" cy="3045835"/>
            <a:chOff x="7146" y="25400"/>
            <a:chExt cx="1612900" cy="3045833"/>
          </a:xfrm>
        </p:grpSpPr>
        <p:graphicFrame>
          <p:nvGraphicFramePr>
            <p:cNvPr id="216" name="Table"/>
            <p:cNvGraphicFramePr/>
            <p:nvPr/>
          </p:nvGraphicFramePr>
          <p:xfrm>
            <a:off x="25400" y="25400"/>
            <a:ext cx="1589093" cy="304583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576392"/>
                </a:tblGrid>
                <a:tr h="1282294">
                  <a:tc>
                    <a:txBody>
                      <a:bodyPr/>
                      <a:lstStyle/>
                      <a:p>
                        <a:pPr algn="l" defTabSz="914400">
                          <a:defRPr sz="1800"/>
                        </a:pPr>
                        <a:r>
                          <a:rPr sz="1400"/>
                          <a:t>4. Application</a:t>
                        </a:r>
                      </a:p>
                    </a:txBody>
                    <a:tcPr marL="50800" marR="50800" marT="50800" marB="50800" anchor="ctr" anchorCtr="0" horzOverflow="overflow"/>
                  </a:tc>
                </a:tr>
                <a:tr h="467555">
                  <a:tc>
                    <a:txBody>
                      <a:bodyPr/>
                      <a:lstStyle/>
                      <a:p>
                        <a:pPr algn="l" defTabSz="914400">
                          <a:defRPr sz="1800"/>
                        </a:pPr>
                        <a:r>
                          <a:rPr sz="1400"/>
                          <a:t>3.Transport</a:t>
                        </a:r>
                      </a:p>
                    </a:txBody>
                    <a:tcPr marL="50800" marR="50800" marT="50800" marB="50800" anchor="ctr" anchorCtr="0" horzOverflow="overflow"/>
                  </a:tc>
                </a:tr>
                <a:tr h="403062">
                  <a:tc>
                    <a:txBody>
                      <a:bodyPr/>
                      <a:lstStyle/>
                      <a:p>
                        <a:pPr algn="l" defTabSz="914400">
                          <a:defRPr sz="1800"/>
                        </a:pPr>
                        <a:r>
                          <a:rPr sz="1400"/>
                          <a:t>2. Network</a:t>
                        </a:r>
                      </a:p>
                    </a:txBody>
                    <a:tcPr marL="50800" marR="50800" marT="50800" marB="50800" anchor="ctr" anchorCtr="0" horzOverflow="overflow"/>
                  </a:tc>
                </a:tr>
                <a:tr h="880221">
                  <a:tc>
                    <a:txBody>
                      <a:bodyPr/>
                      <a:lstStyle/>
                      <a:p>
                        <a:pPr marL="246944" indent="-246944" algn="l" defTabSz="914400">
                          <a:buSzPct val="100000"/>
                          <a:buAutoNum type="arabicPeriod" startAt="1"/>
                          <a:defRPr sz="1400"/>
                        </a:pPr>
                        <a:r>
                          <a:t>Network Interface</a:t>
                        </a:r>
                      </a:p>
                    </a:txBody>
                    <a:tcPr marL="50800" marR="50800" marT="50800" marB="50800" anchor="ctr" anchorCtr="0" horzOverflow="overflow"/>
                  </a:tc>
                </a:tr>
              </a:tbl>
            </a:graphicData>
          </a:graphic>
        </p:graphicFrame>
        <p:sp>
          <p:nvSpPr>
            <p:cNvPr id="217" name="Rectangle"/>
            <p:cNvSpPr/>
            <p:nvPr/>
          </p:nvSpPr>
          <p:spPr>
            <a:xfrm>
              <a:off x="7146" y="1734942"/>
              <a:ext cx="1612901" cy="444501"/>
            </a:xfrm>
            <a:prstGeom prst="rect">
              <a:avLst/>
            </a:prstGeom>
            <a:blipFill rotWithShape="1">
              <a:blip r:embed="rId3">
                <a:alphaModFix amt="19230"/>
              </a:blip>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solidFill>
                    <a:srgbClr val="FFFFFF"/>
                  </a:solidFill>
                </a:defRPr>
              </a:pPr>
            </a:p>
          </p:txBody>
        </p:sp>
      </p:grpSp>
      <p:grpSp>
        <p:nvGrpSpPr>
          <p:cNvPr id="222" name="Group"/>
          <p:cNvGrpSpPr/>
          <p:nvPr/>
        </p:nvGrpSpPr>
        <p:grpSpPr>
          <a:xfrm>
            <a:off x="2247698" y="4768636"/>
            <a:ext cx="7506469" cy="3078873"/>
            <a:chOff x="0" y="0"/>
            <a:chExt cx="7506468" cy="3078872"/>
          </a:xfrm>
        </p:grpSpPr>
        <p:sp>
          <p:nvSpPr>
            <p:cNvPr id="219" name="Egyedi"/>
            <p:cNvSpPr txBox="1"/>
            <p:nvPr/>
          </p:nvSpPr>
          <p:spPr>
            <a:xfrm>
              <a:off x="0" y="0"/>
              <a:ext cx="1126432" cy="488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Egyedi</a:t>
              </a:r>
            </a:p>
          </p:txBody>
        </p:sp>
        <p:sp>
          <p:nvSpPr>
            <p:cNvPr id="220" name="Egyedi azonosító"/>
            <p:cNvSpPr txBox="1"/>
            <p:nvPr/>
          </p:nvSpPr>
          <p:spPr>
            <a:xfrm>
              <a:off x="4263370" y="2590609"/>
              <a:ext cx="3243099" cy="4882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Egyedi azonosító</a:t>
              </a:r>
            </a:p>
          </p:txBody>
        </p:sp>
        <p:sp>
          <p:nvSpPr>
            <p:cNvPr id="221" name="Line"/>
            <p:cNvSpPr/>
            <p:nvPr/>
          </p:nvSpPr>
          <p:spPr>
            <a:xfrm flipH="1" flipV="1">
              <a:off x="1083291" y="409040"/>
              <a:ext cx="4622800" cy="221826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grpSp>
        <p:nvGrpSpPr>
          <p:cNvPr id="226" name="Group"/>
          <p:cNvGrpSpPr/>
          <p:nvPr/>
        </p:nvGrpSpPr>
        <p:grpSpPr>
          <a:xfrm>
            <a:off x="673542" y="4806736"/>
            <a:ext cx="6308032" cy="3078873"/>
            <a:chOff x="0" y="0"/>
            <a:chExt cx="6308031" cy="3078872"/>
          </a:xfrm>
        </p:grpSpPr>
        <p:sp>
          <p:nvSpPr>
            <p:cNvPr id="223" name="Gyártó"/>
            <p:cNvSpPr txBox="1"/>
            <p:nvPr/>
          </p:nvSpPr>
          <p:spPr>
            <a:xfrm>
              <a:off x="304800" y="0"/>
              <a:ext cx="1126432" cy="488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Gyártó</a:t>
              </a:r>
            </a:p>
          </p:txBody>
        </p:sp>
        <p:sp>
          <p:nvSpPr>
            <p:cNvPr id="224" name="OEM (Original Enquipment Manufacturer)"/>
            <p:cNvSpPr txBox="1"/>
            <p:nvPr/>
          </p:nvSpPr>
          <p:spPr>
            <a:xfrm>
              <a:off x="0" y="2590609"/>
              <a:ext cx="6308032" cy="48826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2400"/>
              </a:pPr>
              <a:r>
                <a:t>OEM (</a:t>
              </a:r>
              <a:r>
                <a:rPr b="1">
                  <a:latin typeface="Helvetica"/>
                  <a:ea typeface="Helvetica"/>
                  <a:cs typeface="Helvetica"/>
                  <a:sym typeface="Helvetica"/>
                </a:rPr>
                <a:t>O</a:t>
              </a:r>
              <a:r>
                <a:t>riginal </a:t>
              </a:r>
              <a:r>
                <a:rPr b="1">
                  <a:latin typeface="Helvetica"/>
                  <a:ea typeface="Helvetica"/>
                  <a:cs typeface="Helvetica"/>
                  <a:sym typeface="Helvetica"/>
                </a:rPr>
                <a:t>E</a:t>
              </a:r>
              <a:r>
                <a:t>nquipment </a:t>
              </a:r>
              <a:r>
                <a:rPr b="1">
                  <a:latin typeface="Helvetica"/>
                  <a:ea typeface="Helvetica"/>
                  <a:cs typeface="Helvetica"/>
                  <a:sym typeface="Helvetica"/>
                </a:rPr>
                <a:t>M</a:t>
              </a:r>
              <a:r>
                <a:t>anufacturer)</a:t>
              </a:r>
            </a:p>
          </p:txBody>
        </p:sp>
        <p:sp>
          <p:nvSpPr>
            <p:cNvPr id="225" name="Line"/>
            <p:cNvSpPr/>
            <p:nvPr/>
          </p:nvSpPr>
          <p:spPr>
            <a:xfrm flipH="1" flipV="1">
              <a:off x="1096615" y="519107"/>
              <a:ext cx="1219201" cy="2032001"/>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grpSp>
        <p:nvGrpSpPr>
          <p:cNvPr id="230" name="Group"/>
          <p:cNvGrpSpPr/>
          <p:nvPr/>
        </p:nvGrpSpPr>
        <p:grpSpPr>
          <a:xfrm>
            <a:off x="8403056" y="4080867"/>
            <a:ext cx="4411499" cy="2398792"/>
            <a:chOff x="0" y="0"/>
            <a:chExt cx="4411498" cy="2398790"/>
          </a:xfrm>
        </p:grpSpPr>
        <p:sp>
          <p:nvSpPr>
            <p:cNvPr id="227" name="CRC"/>
            <p:cNvSpPr txBox="1"/>
            <p:nvPr/>
          </p:nvSpPr>
          <p:spPr>
            <a:xfrm>
              <a:off x="2053277" y="0"/>
              <a:ext cx="770832" cy="488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400"/>
              </a:lvl1pPr>
            </a:lstStyle>
            <a:p>
              <a:pPr/>
              <a:r>
                <a:t>CRC</a:t>
              </a:r>
            </a:p>
          </p:txBody>
        </p:sp>
        <p:sp>
          <p:nvSpPr>
            <p:cNvPr id="228" name="Cyclic Redundancy Check"/>
            <p:cNvSpPr txBox="1"/>
            <p:nvPr/>
          </p:nvSpPr>
          <p:spPr>
            <a:xfrm>
              <a:off x="0" y="1910528"/>
              <a:ext cx="4411499" cy="4882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2400"/>
              </a:pPr>
              <a:r>
                <a:rPr b="1">
                  <a:latin typeface="Helvetica"/>
                  <a:ea typeface="Helvetica"/>
                  <a:cs typeface="Helvetica"/>
                  <a:sym typeface="Helvetica"/>
                </a:rPr>
                <a:t>C</a:t>
              </a:r>
              <a:r>
                <a:t>yclic</a:t>
              </a:r>
              <a:r>
                <a:rPr b="1">
                  <a:latin typeface="Helvetica"/>
                  <a:ea typeface="Helvetica"/>
                  <a:cs typeface="Helvetica"/>
                  <a:sym typeface="Helvetica"/>
                </a:rPr>
                <a:t> R</a:t>
              </a:r>
              <a:r>
                <a:t>edundancy </a:t>
              </a:r>
              <a:r>
                <a:rPr b="1">
                  <a:latin typeface="Helvetica"/>
                  <a:ea typeface="Helvetica"/>
                  <a:cs typeface="Helvetica"/>
                  <a:sym typeface="Helvetica"/>
                </a:rPr>
                <a:t>C</a:t>
              </a:r>
              <a:r>
                <a:t>heck</a:t>
              </a:r>
            </a:p>
          </p:txBody>
        </p:sp>
        <p:sp>
          <p:nvSpPr>
            <p:cNvPr id="229" name="Line"/>
            <p:cNvSpPr/>
            <p:nvPr/>
          </p:nvSpPr>
          <p:spPr>
            <a:xfrm flipV="1">
              <a:off x="2112543" y="755715"/>
              <a:ext cx="355602" cy="1113808"/>
            </a:xfrm>
            <a:prstGeom prst="line">
              <a:avLst/>
            </a:prstGeom>
            <a:noFill/>
            <a:ln w="25400" cap="flat">
              <a:solidFill>
                <a:srgbClr val="000000"/>
              </a:solidFill>
              <a:prstDash val="solid"/>
              <a:miter lim="400000"/>
              <a:tailEnd type="triangle" w="med" len="med"/>
            </a:ln>
            <a:effectLst/>
          </p:spPr>
          <p:txBody>
            <a:bodyPr wrap="square" lIns="50800" tIns="50800" rIns="50800" bIns="50800" numCol="1" anchor="ctr">
              <a:noAutofit/>
            </a:bodyPr>
            <a:lstStyle/>
            <a:p>
              <a:pPr>
                <a:defRPr sz="2400"/>
              </a:pPr>
            </a:p>
          </p:txBody>
        </p:sp>
      </p:grpSp>
      <p:sp>
        <p:nvSpPr>
          <p:cNvPr id="231" name="MAC cím: fizikai cím, minden hálózati eszköznek van (1 db.)"/>
          <p:cNvSpPr/>
          <p:nvPr/>
        </p:nvSpPr>
        <p:spPr>
          <a:xfrm>
            <a:off x="4634590" y="9101666"/>
            <a:ext cx="8295133" cy="469901"/>
          </a:xfrm>
          <a:prstGeom prst="rect">
            <a:avLst/>
          </a:prstGeom>
          <a:blipFill>
            <a:blip r:embed="rId7"/>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pPr/>
            <a:r>
              <a:t>MAC cím: fizikai cím, minden hálózati eszköznek van (1 db.)</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192"/>
                                        </p:tgtEl>
                                        <p:attrNameLst>
                                          <p:attrName>style.visibility</p:attrName>
                                        </p:attrNameLst>
                                      </p:cBhvr>
                                      <p:to>
                                        <p:strVal val="visible"/>
                                      </p:to>
                                    </p:set>
                                    <p:animEffect filter="dissolve" transition="in">
                                      <p:cBhvr>
                                        <p:cTn id="7" dur="199"/>
                                        <p:tgtEl>
                                          <p:spTgt spid="19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231"/>
                                        </p:tgtEl>
                                        <p:attrNameLst>
                                          <p:attrName>style.visibility</p:attrName>
                                        </p:attrNameLst>
                                      </p:cBhvr>
                                      <p:to>
                                        <p:strVal val="visible"/>
                                      </p:to>
                                    </p:set>
                                    <p:animEffect filter="dissolve" transition="in">
                                      <p:cBhvr>
                                        <p:cTn id="12" dur="200"/>
                                        <p:tgtEl>
                                          <p:spTgt spid="231"/>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191"/>
                                        </p:tgtEl>
                                        <p:attrNameLst>
                                          <p:attrName>style.visibility</p:attrName>
                                        </p:attrNameLst>
                                      </p:cBhvr>
                                      <p:to>
                                        <p:strVal val="visible"/>
                                      </p:to>
                                    </p:set>
                                    <p:animEffect filter="dissolve" transition="in">
                                      <p:cBhvr>
                                        <p:cTn id="17" dur="199"/>
                                        <p:tgtEl>
                                          <p:spTgt spid="19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212"/>
                                        </p:tgtEl>
                                        <p:attrNameLst>
                                          <p:attrName>style.visibility</p:attrName>
                                        </p:attrNameLst>
                                      </p:cBhvr>
                                      <p:to>
                                        <p:strVal val="visible"/>
                                      </p:to>
                                    </p:set>
                                    <p:animEffect filter="dissolve" transition="in">
                                      <p:cBhvr>
                                        <p:cTn id="22" dur="100"/>
                                        <p:tgtEl>
                                          <p:spTgt spid="212"/>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185"/>
                                        </p:tgtEl>
                                        <p:attrNameLst>
                                          <p:attrName>style.visibility</p:attrName>
                                        </p:attrNameLst>
                                      </p:cBhvr>
                                      <p:to>
                                        <p:strVal val="visible"/>
                                      </p:to>
                                    </p:set>
                                    <p:animEffect filter="dissolve" transition="in">
                                      <p:cBhvr>
                                        <p:cTn id="27" dur="199"/>
                                        <p:tgtEl>
                                          <p:spTgt spid="185"/>
                                        </p:tgtEl>
                                      </p:cBhvr>
                                    </p:animEffect>
                                  </p:childTnLst>
                                </p:cTn>
                              </p:par>
                            </p:childTnLst>
                          </p:cTn>
                        </p:par>
                      </p:childTnLst>
                    </p:cTn>
                  </p:par>
                  <p:par>
                    <p:cTn id="28" fill="hold">
                      <p:stCondLst>
                        <p:cond delay="indefinite"/>
                      </p:stCondLst>
                      <p:childTnLst>
                        <p:par>
                          <p:cTn id="29" fill="hold">
                            <p:stCondLst>
                              <p:cond delay="0"/>
                            </p:stCondLst>
                            <p:childTnLst>
                              <p:par>
                                <p:cTn id="30" presetClass="entr" nodeType="clickEffect" presetID="9" grpId="6" fill="hold">
                                  <p:stCondLst>
                                    <p:cond delay="0"/>
                                  </p:stCondLst>
                                  <p:iterate type="el" backwards="0">
                                    <p:tmAbs val="0"/>
                                  </p:iterate>
                                  <p:childTnLst>
                                    <p:set>
                                      <p:cBhvr>
                                        <p:cTn id="31" fill="hold"/>
                                        <p:tgtEl>
                                          <p:spTgt spid="230"/>
                                        </p:tgtEl>
                                        <p:attrNameLst>
                                          <p:attrName>style.visibility</p:attrName>
                                        </p:attrNameLst>
                                      </p:cBhvr>
                                      <p:to>
                                        <p:strVal val="visible"/>
                                      </p:to>
                                    </p:set>
                                    <p:animEffect filter="dissolve" transition="in">
                                      <p:cBhvr>
                                        <p:cTn id="32" dur="199"/>
                                        <p:tgtEl>
                                          <p:spTgt spid="230"/>
                                        </p:tgtEl>
                                      </p:cBhvr>
                                    </p:animEffect>
                                  </p:childTnLst>
                                </p:cTn>
                              </p:par>
                            </p:childTnLst>
                          </p:cTn>
                        </p:par>
                      </p:childTnLst>
                    </p:cTn>
                  </p:par>
                  <p:par>
                    <p:cTn id="33" fill="hold">
                      <p:stCondLst>
                        <p:cond delay="indefinite"/>
                      </p:stCondLst>
                      <p:childTnLst>
                        <p:par>
                          <p:cTn id="34" fill="hold">
                            <p:stCondLst>
                              <p:cond delay="0"/>
                            </p:stCondLst>
                            <p:childTnLst>
                              <p:par>
                                <p:cTn id="35" presetClass="entr" nodeType="clickEffect" presetID="9" grpId="7" fill="hold">
                                  <p:stCondLst>
                                    <p:cond delay="0"/>
                                  </p:stCondLst>
                                  <p:iterate type="el" backwards="0">
                                    <p:tmAbs val="0"/>
                                  </p:iterate>
                                  <p:childTnLst>
                                    <p:set>
                                      <p:cBhvr>
                                        <p:cTn id="36" fill="hold"/>
                                        <p:tgtEl>
                                          <p:spTgt spid="176"/>
                                        </p:tgtEl>
                                        <p:attrNameLst>
                                          <p:attrName>style.visibility</p:attrName>
                                        </p:attrNameLst>
                                      </p:cBhvr>
                                      <p:to>
                                        <p:strVal val="visible"/>
                                      </p:to>
                                    </p:set>
                                    <p:animEffect filter="dissolve" transition="in">
                                      <p:cBhvr>
                                        <p:cTn id="37" dur="199"/>
                                        <p:tgtEl>
                                          <p:spTgt spid="176"/>
                                        </p:tgtEl>
                                      </p:cBhvr>
                                    </p:animEffect>
                                  </p:childTnLst>
                                </p:cTn>
                              </p:par>
                            </p:childTnLst>
                          </p:cTn>
                        </p:par>
                      </p:childTnLst>
                    </p:cTn>
                  </p:par>
                  <p:par>
                    <p:cTn id="38" fill="hold">
                      <p:stCondLst>
                        <p:cond delay="indefinite"/>
                      </p:stCondLst>
                      <p:childTnLst>
                        <p:par>
                          <p:cTn id="39" fill="hold">
                            <p:stCondLst>
                              <p:cond delay="0"/>
                            </p:stCondLst>
                            <p:childTnLst>
                              <p:par>
                                <p:cTn id="40" presetClass="entr" nodeType="clickEffect" presetID="9" grpId="8" fill="hold">
                                  <p:stCondLst>
                                    <p:cond delay="0"/>
                                  </p:stCondLst>
                                  <p:iterate type="el" backwards="0">
                                    <p:tmAbs val="0"/>
                                  </p:iterate>
                                  <p:childTnLst>
                                    <p:set>
                                      <p:cBhvr>
                                        <p:cTn id="41" fill="hold"/>
                                        <p:tgtEl>
                                          <p:spTgt spid="179"/>
                                        </p:tgtEl>
                                        <p:attrNameLst>
                                          <p:attrName>style.visibility</p:attrName>
                                        </p:attrNameLst>
                                      </p:cBhvr>
                                      <p:to>
                                        <p:strVal val="visible"/>
                                      </p:to>
                                    </p:set>
                                    <p:animEffect filter="dissolve" transition="in">
                                      <p:cBhvr>
                                        <p:cTn id="42" dur="199"/>
                                        <p:tgtEl>
                                          <p:spTgt spid="179"/>
                                        </p:tgtEl>
                                      </p:cBhvr>
                                    </p:animEffect>
                                  </p:childTnLst>
                                </p:cTn>
                              </p:par>
                            </p:childTnLst>
                          </p:cTn>
                        </p:par>
                      </p:childTnLst>
                    </p:cTn>
                  </p:par>
                  <p:par>
                    <p:cTn id="43" fill="hold">
                      <p:stCondLst>
                        <p:cond delay="indefinite"/>
                      </p:stCondLst>
                      <p:childTnLst>
                        <p:par>
                          <p:cTn id="44" fill="hold">
                            <p:stCondLst>
                              <p:cond delay="0"/>
                            </p:stCondLst>
                            <p:childTnLst>
                              <p:par>
                                <p:cTn id="45" presetClass="entr" nodeType="clickEffect" presetID="9" grpId="9" fill="hold">
                                  <p:stCondLst>
                                    <p:cond delay="0"/>
                                  </p:stCondLst>
                                  <p:iterate type="el" backwards="0">
                                    <p:tmAbs val="0"/>
                                  </p:iterate>
                                  <p:childTnLst>
                                    <p:set>
                                      <p:cBhvr>
                                        <p:cTn id="46" fill="hold"/>
                                        <p:tgtEl>
                                          <p:spTgt spid="226"/>
                                        </p:tgtEl>
                                        <p:attrNameLst>
                                          <p:attrName>style.visibility</p:attrName>
                                        </p:attrNameLst>
                                      </p:cBhvr>
                                      <p:to>
                                        <p:strVal val="visible"/>
                                      </p:to>
                                    </p:set>
                                    <p:animEffect filter="dissolve" transition="in">
                                      <p:cBhvr>
                                        <p:cTn id="47" dur="199"/>
                                        <p:tgtEl>
                                          <p:spTgt spid="226"/>
                                        </p:tgtEl>
                                      </p:cBhvr>
                                    </p:animEffect>
                                  </p:childTnLst>
                                </p:cTn>
                              </p:par>
                            </p:childTnLst>
                          </p:cTn>
                        </p:par>
                      </p:childTnLst>
                    </p:cTn>
                  </p:par>
                  <p:par>
                    <p:cTn id="48" fill="hold">
                      <p:stCondLst>
                        <p:cond delay="indefinite"/>
                      </p:stCondLst>
                      <p:childTnLst>
                        <p:par>
                          <p:cTn id="49" fill="hold">
                            <p:stCondLst>
                              <p:cond delay="0"/>
                            </p:stCondLst>
                            <p:childTnLst>
                              <p:par>
                                <p:cTn id="50" presetClass="entr" nodeType="clickEffect" presetID="9" grpId="10" fill="hold">
                                  <p:stCondLst>
                                    <p:cond delay="0"/>
                                  </p:stCondLst>
                                  <p:iterate type="el" backwards="0">
                                    <p:tmAbs val="0"/>
                                  </p:iterate>
                                  <p:childTnLst>
                                    <p:set>
                                      <p:cBhvr>
                                        <p:cTn id="51" fill="hold"/>
                                        <p:tgtEl>
                                          <p:spTgt spid="222"/>
                                        </p:tgtEl>
                                        <p:attrNameLst>
                                          <p:attrName>style.visibility</p:attrName>
                                        </p:attrNameLst>
                                      </p:cBhvr>
                                      <p:to>
                                        <p:strVal val="visible"/>
                                      </p:to>
                                    </p:set>
                                    <p:animEffect filter="dissolve" transition="in">
                                      <p:cBhvr>
                                        <p:cTn id="52" dur="199"/>
                                        <p:tgtEl>
                                          <p:spTgt spid="222"/>
                                        </p:tgtEl>
                                      </p:cBhvr>
                                    </p:animEffect>
                                  </p:childTnLst>
                                </p:cTn>
                              </p:par>
                            </p:childTnLst>
                          </p:cTn>
                        </p:par>
                        <p:par>
                          <p:cTn id="53" fill="hold">
                            <p:stCondLst>
                              <p:cond delay="199"/>
                            </p:stCondLst>
                            <p:childTnLst>
                              <p:par>
                                <p:cTn id="54" presetClass="entr" nodeType="afterEffect" presetID="9" grpId="11" fill="hold">
                                  <p:stCondLst>
                                    <p:cond delay="0"/>
                                  </p:stCondLst>
                                  <p:iterate type="el" backwards="0">
                                    <p:tmAbs val="0"/>
                                  </p:iterate>
                                  <p:childTnLst>
                                    <p:set>
                                      <p:cBhvr>
                                        <p:cTn id="55" fill="hold"/>
                                        <p:tgtEl>
                                          <p:spTgt spid="180"/>
                                        </p:tgtEl>
                                        <p:attrNameLst>
                                          <p:attrName>style.visibility</p:attrName>
                                        </p:attrNameLst>
                                      </p:cBhvr>
                                      <p:to>
                                        <p:strVal val="visible"/>
                                      </p:to>
                                    </p:set>
                                    <p:animEffect filter="dissolve" transition="in">
                                      <p:cBhvr>
                                        <p:cTn id="56" dur="199"/>
                                        <p:tgtEl>
                                          <p:spTgt spid="180"/>
                                        </p:tgtEl>
                                      </p:cBhvr>
                                    </p:animEffect>
                                  </p:childTnLst>
                                </p:cTn>
                              </p:par>
                            </p:childTnLst>
                          </p:cTn>
                        </p:par>
                      </p:childTnLst>
                    </p:cTn>
                  </p:par>
                  <p:par>
                    <p:cTn id="57" fill="hold">
                      <p:stCondLst>
                        <p:cond delay="indefinite"/>
                      </p:stCondLst>
                      <p:childTnLst>
                        <p:par>
                          <p:cTn id="58" fill="hold">
                            <p:stCondLst>
                              <p:cond delay="0"/>
                            </p:stCondLst>
                            <p:childTnLst>
                              <p:par>
                                <p:cTn id="59" presetClass="entr" nodeType="clickEffect" presetID="9" grpId="12" fill="hold">
                                  <p:stCondLst>
                                    <p:cond delay="0"/>
                                  </p:stCondLst>
                                  <p:iterate type="el" backwards="0">
                                    <p:tmAbs val="0"/>
                                  </p:iterate>
                                  <p:childTnLst>
                                    <p:set>
                                      <p:cBhvr>
                                        <p:cTn id="60" fill="hold"/>
                                        <p:tgtEl>
                                          <p:spTgt spid="195"/>
                                        </p:tgtEl>
                                        <p:attrNameLst>
                                          <p:attrName>style.visibility</p:attrName>
                                        </p:attrNameLst>
                                      </p:cBhvr>
                                      <p:to>
                                        <p:strVal val="visible"/>
                                      </p:to>
                                    </p:set>
                                    <p:animEffect filter="dissolve" transition="in">
                                      <p:cBhvr>
                                        <p:cTn id="61" dur="199"/>
                                        <p:tgtEl>
                                          <p:spTgt spid="195"/>
                                        </p:tgtEl>
                                      </p:cBhvr>
                                    </p:animEffect>
                                  </p:childTnLst>
                                </p:cTn>
                              </p:par>
                            </p:childTnLst>
                          </p:cTn>
                        </p:par>
                      </p:childTnLst>
                    </p:cTn>
                  </p:par>
                  <p:par>
                    <p:cTn id="62" fill="hold">
                      <p:stCondLst>
                        <p:cond delay="indefinite"/>
                      </p:stCondLst>
                      <p:childTnLst>
                        <p:par>
                          <p:cTn id="63" fill="hold">
                            <p:stCondLst>
                              <p:cond delay="0"/>
                            </p:stCondLst>
                            <p:childTnLst>
                              <p:par>
                                <p:cTn id="64" presetClass="entr" nodeType="clickEffect" presetID="9" grpId="13" fill="hold">
                                  <p:stCondLst>
                                    <p:cond delay="0"/>
                                  </p:stCondLst>
                                  <p:iterate type="el" backwards="0">
                                    <p:tmAbs val="0"/>
                                  </p:iterate>
                                  <p:childTnLst>
                                    <p:set>
                                      <p:cBhvr>
                                        <p:cTn id="65" fill="hold"/>
                                        <p:tgtEl>
                                          <p:spTgt spid="206"/>
                                        </p:tgtEl>
                                        <p:attrNameLst>
                                          <p:attrName>style.visibility</p:attrName>
                                        </p:attrNameLst>
                                      </p:cBhvr>
                                      <p:to>
                                        <p:strVal val="visible"/>
                                      </p:to>
                                    </p:set>
                                    <p:animEffect filter="dissolve" transition="in">
                                      <p:cBhvr>
                                        <p:cTn id="66" dur="199"/>
                                        <p:tgtEl>
                                          <p:spTgt spid="206"/>
                                        </p:tgtEl>
                                      </p:cBhvr>
                                    </p:animEffect>
                                  </p:childTnLst>
                                </p:cTn>
                              </p:par>
                            </p:childTnLst>
                          </p:cTn>
                        </p:par>
                        <p:par>
                          <p:cTn id="67" fill="hold">
                            <p:stCondLst>
                              <p:cond delay="199"/>
                            </p:stCondLst>
                            <p:childTnLst>
                              <p:par>
                                <p:cTn id="68" presetClass="entr" nodeType="afterEffect" presetID="9" grpId="14" fill="hold">
                                  <p:stCondLst>
                                    <p:cond delay="0"/>
                                  </p:stCondLst>
                                  <p:iterate type="el" backwards="0">
                                    <p:tmAbs val="0"/>
                                  </p:iterate>
                                  <p:childTnLst>
                                    <p:set>
                                      <p:cBhvr>
                                        <p:cTn id="69" fill="hold"/>
                                        <p:tgtEl>
                                          <p:spTgt spid="200"/>
                                        </p:tgtEl>
                                        <p:attrNameLst>
                                          <p:attrName>style.visibility</p:attrName>
                                        </p:attrNameLst>
                                      </p:cBhvr>
                                      <p:to>
                                        <p:strVal val="visible"/>
                                      </p:to>
                                    </p:set>
                                    <p:animEffect filter="dissolve" transition="in">
                                      <p:cBhvr>
                                        <p:cTn id="70" dur="199"/>
                                        <p:tgtEl>
                                          <p:spTgt spid="200"/>
                                        </p:tgtEl>
                                      </p:cBhvr>
                                    </p:animEffect>
                                  </p:childTnLst>
                                </p:cTn>
                              </p:par>
                            </p:childTnLst>
                          </p:cTn>
                        </p:par>
                      </p:childTnLst>
                    </p:cTn>
                  </p:par>
                  <p:par>
                    <p:cTn id="71" fill="hold">
                      <p:stCondLst>
                        <p:cond delay="indefinite"/>
                      </p:stCondLst>
                      <p:childTnLst>
                        <p:par>
                          <p:cTn id="72" fill="hold">
                            <p:stCondLst>
                              <p:cond delay="0"/>
                            </p:stCondLst>
                            <p:childTnLst>
                              <p:par>
                                <p:cTn id="73" presetClass="entr" nodeType="clickEffect" presetID="9" grpId="15" fill="hold">
                                  <p:stCondLst>
                                    <p:cond delay="0"/>
                                  </p:stCondLst>
                                  <p:iterate type="el" backwards="0">
                                    <p:tmAbs val="0"/>
                                  </p:iterate>
                                  <p:childTnLst>
                                    <p:set>
                                      <p:cBhvr>
                                        <p:cTn id="74" fill="hold"/>
                                        <p:tgtEl>
                                          <p:spTgt spid="203"/>
                                        </p:tgtEl>
                                        <p:attrNameLst>
                                          <p:attrName>style.visibility</p:attrName>
                                        </p:attrNameLst>
                                      </p:cBhvr>
                                      <p:to>
                                        <p:strVal val="visible"/>
                                      </p:to>
                                    </p:set>
                                    <p:animEffect filter="dissolve" transition="in">
                                      <p:cBhvr>
                                        <p:cTn id="75" dur="199"/>
                                        <p:tgtEl>
                                          <p:spTgt spid="203"/>
                                        </p:tgtEl>
                                      </p:cBhvr>
                                    </p:animEffect>
                                  </p:childTnLst>
                                </p:cTn>
                              </p:par>
                            </p:childTnLst>
                          </p:cTn>
                        </p:par>
                        <p:par>
                          <p:cTn id="76" fill="hold">
                            <p:stCondLst>
                              <p:cond delay="199"/>
                            </p:stCondLst>
                            <p:childTnLst>
                              <p:par>
                                <p:cTn id="77" presetClass="entr" nodeType="afterEffect" presetID="9" grpId="16" fill="hold">
                                  <p:stCondLst>
                                    <p:cond delay="0"/>
                                  </p:stCondLst>
                                  <p:iterate type="el" backwards="0">
                                    <p:tmAbs val="0"/>
                                  </p:iterate>
                                  <p:childTnLst>
                                    <p:set>
                                      <p:cBhvr>
                                        <p:cTn id="78" fill="hold"/>
                                        <p:tgtEl>
                                          <p:spTgt spid="196"/>
                                        </p:tgtEl>
                                        <p:attrNameLst>
                                          <p:attrName>style.visibility</p:attrName>
                                        </p:attrNameLst>
                                      </p:cBhvr>
                                      <p:to>
                                        <p:strVal val="visible"/>
                                      </p:to>
                                    </p:set>
                                    <p:animEffect filter="dissolve" transition="in">
                                      <p:cBhvr>
                                        <p:cTn id="79" dur="199"/>
                                        <p:tgtEl>
                                          <p:spTgt spid="196"/>
                                        </p:tgtEl>
                                      </p:cBhvr>
                                    </p:animEffect>
                                  </p:childTnLst>
                                </p:cTn>
                              </p:par>
                            </p:childTnLst>
                          </p:cTn>
                        </p:par>
                      </p:childTnLst>
                    </p:cTn>
                  </p:par>
                  <p:par>
                    <p:cTn id="80" fill="hold">
                      <p:stCondLst>
                        <p:cond delay="indefinite"/>
                      </p:stCondLst>
                      <p:childTnLst>
                        <p:par>
                          <p:cTn id="81" fill="hold">
                            <p:stCondLst>
                              <p:cond delay="0"/>
                            </p:stCondLst>
                            <p:childTnLst>
                              <p:par>
                                <p:cTn id="82" presetClass="entr" nodeType="clickEffect" presetID="9" grpId="17" fill="hold">
                                  <p:stCondLst>
                                    <p:cond delay="0"/>
                                  </p:stCondLst>
                                  <p:iterate type="el" backwards="0">
                                    <p:tmAbs val="0"/>
                                  </p:iterate>
                                  <p:childTnLst>
                                    <p:set>
                                      <p:cBhvr>
                                        <p:cTn id="83" fill="hold"/>
                                        <p:tgtEl>
                                          <p:spTgt spid="218"/>
                                        </p:tgtEl>
                                        <p:attrNameLst>
                                          <p:attrName>style.visibility</p:attrName>
                                        </p:attrNameLst>
                                      </p:cBhvr>
                                      <p:to>
                                        <p:strVal val="visible"/>
                                      </p:to>
                                    </p:set>
                                    <p:animEffect filter="dissolve" transition="in">
                                      <p:cBhvr>
                                        <p:cTn id="84" dur="199"/>
                                        <p:tgtEl>
                                          <p:spTgt spid="218"/>
                                        </p:tgtEl>
                                      </p:cBhvr>
                                    </p:animEffect>
                                  </p:childTnLst>
                                </p:cTn>
                              </p:par>
                            </p:childTnLst>
                          </p:cTn>
                        </p:par>
                      </p:childTnLst>
                    </p:cTn>
                  </p:par>
                  <p:par>
                    <p:cTn id="85" fill="hold">
                      <p:stCondLst>
                        <p:cond delay="indefinite"/>
                      </p:stCondLst>
                      <p:childTnLst>
                        <p:par>
                          <p:cTn id="86" fill="hold">
                            <p:stCondLst>
                              <p:cond delay="0"/>
                            </p:stCondLst>
                            <p:childTnLst>
                              <p:par>
                                <p:cTn id="87" presetClass="entr" nodeType="clickEffect" presetID="9" grpId="18" fill="hold">
                                  <p:stCondLst>
                                    <p:cond delay="0"/>
                                  </p:stCondLst>
                                  <p:iterate type="el" backwards="0">
                                    <p:tmAbs val="0"/>
                                  </p:iterate>
                                  <p:childTnLst>
                                    <p:set>
                                      <p:cBhvr>
                                        <p:cTn id="88" fill="hold"/>
                                        <p:tgtEl>
                                          <p:spTgt spid="215"/>
                                        </p:tgtEl>
                                        <p:attrNameLst>
                                          <p:attrName>style.visibility</p:attrName>
                                        </p:attrNameLst>
                                      </p:cBhvr>
                                      <p:to>
                                        <p:strVal val="visible"/>
                                      </p:to>
                                    </p:set>
                                    <p:animEffect filter="dissolve" transition="in">
                                      <p:cBhvr>
                                        <p:cTn id="89" dur="199"/>
                                        <p:tgtEl>
                                          <p:spTgt spid="215"/>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22" grpId="10"/>
      <p:bldP build="whole" bldLvl="1" animBg="1" rev="0" advAuto="0" spid="176" grpId="7"/>
      <p:bldP build="whole" bldLvl="1" animBg="1" rev="0" advAuto="0" spid="192" grpId="1"/>
      <p:bldP build="whole" bldLvl="1" animBg="1" rev="0" advAuto="0" spid="226" grpId="9"/>
      <p:bldP build="whole" bldLvl="1" animBg="1" rev="0" advAuto="0" spid="230" grpId="6"/>
      <p:bldP build="whole" bldLvl="1" animBg="1" rev="0" advAuto="0" spid="179" grpId="8"/>
      <p:bldP build="whole" bldLvl="1" animBg="1" rev="0" advAuto="0" spid="212" grpId="4"/>
      <p:bldP build="whole" bldLvl="1" animBg="1" rev="0" advAuto="0" spid="200" grpId="14"/>
      <p:bldP build="whole" bldLvl="1" animBg="1" rev="0" advAuto="0" spid="206" grpId="13"/>
      <p:bldP build="whole" bldLvl="1" animBg="1" rev="0" advAuto="0" spid="196" grpId="16"/>
      <p:bldP build="whole" bldLvl="1" animBg="1" rev="0" advAuto="0" spid="203" grpId="15"/>
      <p:bldP build="whole" bldLvl="1" animBg="1" rev="0" advAuto="0" spid="195" grpId="12"/>
      <p:bldP build="whole" bldLvl="1" animBg="1" rev="0" advAuto="0" spid="191" grpId="3"/>
      <p:bldP build="whole" bldLvl="1" animBg="1" rev="0" advAuto="0" spid="215" grpId="18"/>
      <p:bldP build="whole" bldLvl="1" animBg="1" rev="0" advAuto="0" spid="218" grpId="17"/>
      <p:bldP build="whole" bldLvl="1" animBg="1" rev="0" advAuto="0" spid="180" grpId="11"/>
      <p:bldP build="whole" bldLvl="1" animBg="1" rev="0" advAuto="0" spid="231" grpId="2"/>
      <p:bldP build="whole" bldLvl="1" animBg="1" rev="0" advAuto="0" spid="185" grpId="5"/>
    </p:bldLst>
  </p:timing>
</p:sld>
</file>

<file path=ppt/slides/slide6.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35" name="Switch"/>
          <p:cNvSpPr txBox="1"/>
          <p:nvPr>
            <p:ph type="title"/>
          </p:nvPr>
        </p:nvSpPr>
        <p:spPr>
          <a:xfrm>
            <a:off x="800100" y="-46567"/>
            <a:ext cx="11099800" cy="2159001"/>
          </a:xfrm>
          <a:prstGeom prst="rect">
            <a:avLst/>
          </a:prstGeom>
        </p:spPr>
        <p:txBody>
          <a:bodyPr/>
          <a:lstStyle/>
          <a:p>
            <a:pPr/>
            <a:r>
              <a:t>Switch</a:t>
            </a:r>
          </a:p>
        </p:txBody>
      </p:sp>
      <p:sp>
        <p:nvSpPr>
          <p:cNvPr id="236" name="Line"/>
          <p:cNvSpPr/>
          <p:nvPr/>
        </p:nvSpPr>
        <p:spPr>
          <a:xfrm flipV="1">
            <a:off x="1947333" y="4648199"/>
            <a:ext cx="3996268" cy="3725334"/>
          </a:xfrm>
          <a:prstGeom prst="line">
            <a:avLst/>
          </a:prstGeom>
          <a:ln w="25400">
            <a:solidFill>
              <a:srgbClr val="000000"/>
            </a:solidFill>
            <a:miter lim="400000"/>
          </a:ln>
        </p:spPr>
        <p:txBody>
          <a:bodyPr lIns="50800" tIns="50800" rIns="50800" bIns="50800" anchor="ctr"/>
          <a:lstStyle/>
          <a:p>
            <a:pPr>
              <a:defRPr sz="2400"/>
            </a:pPr>
          </a:p>
        </p:txBody>
      </p:sp>
      <p:sp>
        <p:nvSpPr>
          <p:cNvPr id="237" name="Line"/>
          <p:cNvSpPr/>
          <p:nvPr/>
        </p:nvSpPr>
        <p:spPr>
          <a:xfrm flipV="1">
            <a:off x="4732866" y="4775199"/>
            <a:ext cx="1975765" cy="3471335"/>
          </a:xfrm>
          <a:prstGeom prst="line">
            <a:avLst/>
          </a:prstGeom>
          <a:ln w="25400">
            <a:solidFill>
              <a:srgbClr val="000000"/>
            </a:solidFill>
            <a:miter lim="400000"/>
          </a:ln>
        </p:spPr>
        <p:txBody>
          <a:bodyPr lIns="50800" tIns="50800" rIns="50800" bIns="50800" anchor="ctr"/>
          <a:lstStyle/>
          <a:p>
            <a:pPr>
              <a:defRPr sz="2400"/>
            </a:pPr>
          </a:p>
        </p:txBody>
      </p:sp>
      <p:sp>
        <p:nvSpPr>
          <p:cNvPr id="238" name="Line"/>
          <p:cNvSpPr/>
          <p:nvPr/>
        </p:nvSpPr>
        <p:spPr>
          <a:xfrm flipV="1">
            <a:off x="7377491" y="4665133"/>
            <a:ext cx="366485" cy="3454401"/>
          </a:xfrm>
          <a:prstGeom prst="line">
            <a:avLst/>
          </a:prstGeom>
          <a:ln w="25400">
            <a:solidFill>
              <a:srgbClr val="000000"/>
            </a:solidFill>
            <a:miter lim="400000"/>
          </a:ln>
        </p:spPr>
        <p:txBody>
          <a:bodyPr lIns="50800" tIns="50800" rIns="50800" bIns="50800" anchor="ctr"/>
          <a:lstStyle/>
          <a:p>
            <a:pPr>
              <a:defRPr sz="2400"/>
            </a:pPr>
          </a:p>
        </p:txBody>
      </p:sp>
      <p:sp>
        <p:nvSpPr>
          <p:cNvPr id="239" name="Line"/>
          <p:cNvSpPr/>
          <p:nvPr/>
        </p:nvSpPr>
        <p:spPr>
          <a:xfrm flipH="1" flipV="1">
            <a:off x="8544008" y="4791756"/>
            <a:ext cx="2007207" cy="3201155"/>
          </a:xfrm>
          <a:prstGeom prst="line">
            <a:avLst/>
          </a:prstGeom>
          <a:ln w="25400">
            <a:solidFill>
              <a:srgbClr val="000000"/>
            </a:solidFill>
            <a:miter lim="400000"/>
          </a:ln>
        </p:spPr>
        <p:txBody>
          <a:bodyPr lIns="50800" tIns="50800" rIns="50800" bIns="50800" anchor="ctr"/>
          <a:lstStyle/>
          <a:p>
            <a:pPr>
              <a:defRPr sz="2400"/>
            </a:pPr>
          </a:p>
        </p:txBody>
      </p:sp>
      <p:pic>
        <p:nvPicPr>
          <p:cNvPr id="240" name="switch.png" descr="switch.png"/>
          <p:cNvPicPr>
            <a:picLocks noChangeAspect="1"/>
          </p:cNvPicPr>
          <p:nvPr/>
        </p:nvPicPr>
        <p:blipFill>
          <a:blip r:embed="rId3">
            <a:extLst/>
          </a:blip>
          <a:stretch>
            <a:fillRect/>
          </a:stretch>
        </p:blipFill>
        <p:spPr>
          <a:xfrm>
            <a:off x="4059700" y="1299567"/>
            <a:ext cx="7896413" cy="4737848"/>
          </a:xfrm>
          <a:prstGeom prst="rect">
            <a:avLst/>
          </a:prstGeom>
          <a:ln w="12700">
            <a:miter lim="400000"/>
          </a:ln>
        </p:spPr>
      </p:pic>
      <p:pic>
        <p:nvPicPr>
          <p:cNvPr id="241" name="osa_desktop.png" descr="osa_desktop.png"/>
          <p:cNvPicPr>
            <a:picLocks noChangeAspect="1"/>
          </p:cNvPicPr>
          <p:nvPr/>
        </p:nvPicPr>
        <p:blipFill>
          <a:blip r:embed="rId4">
            <a:extLst/>
          </a:blip>
          <a:stretch>
            <a:fillRect/>
          </a:stretch>
        </p:blipFill>
        <p:spPr>
          <a:xfrm>
            <a:off x="1092200" y="7890867"/>
            <a:ext cx="1625600" cy="1625601"/>
          </a:xfrm>
          <a:prstGeom prst="rect">
            <a:avLst/>
          </a:prstGeom>
          <a:ln w="12700">
            <a:miter lim="400000"/>
          </a:ln>
        </p:spPr>
      </p:pic>
      <p:pic>
        <p:nvPicPr>
          <p:cNvPr id="242" name="osa_desktop.png" descr="osa_desktop.png"/>
          <p:cNvPicPr>
            <a:picLocks noChangeAspect="1"/>
          </p:cNvPicPr>
          <p:nvPr/>
        </p:nvPicPr>
        <p:blipFill>
          <a:blip r:embed="rId4">
            <a:extLst/>
          </a:blip>
          <a:stretch>
            <a:fillRect/>
          </a:stretch>
        </p:blipFill>
        <p:spPr>
          <a:xfrm>
            <a:off x="3793066" y="7890867"/>
            <a:ext cx="1625601" cy="1625601"/>
          </a:xfrm>
          <a:prstGeom prst="rect">
            <a:avLst/>
          </a:prstGeom>
          <a:ln w="12700">
            <a:miter lim="400000"/>
          </a:ln>
        </p:spPr>
      </p:pic>
      <p:pic>
        <p:nvPicPr>
          <p:cNvPr id="243" name="osa_desktop.png" descr="osa_desktop.png"/>
          <p:cNvPicPr>
            <a:picLocks noChangeAspect="1"/>
          </p:cNvPicPr>
          <p:nvPr/>
        </p:nvPicPr>
        <p:blipFill>
          <a:blip r:embed="rId4">
            <a:extLst/>
          </a:blip>
          <a:stretch>
            <a:fillRect/>
          </a:stretch>
        </p:blipFill>
        <p:spPr>
          <a:xfrm>
            <a:off x="6620933" y="7890867"/>
            <a:ext cx="1625601" cy="1625601"/>
          </a:xfrm>
          <a:prstGeom prst="rect">
            <a:avLst/>
          </a:prstGeom>
          <a:ln w="12700">
            <a:miter lim="400000"/>
          </a:ln>
        </p:spPr>
      </p:pic>
      <p:pic>
        <p:nvPicPr>
          <p:cNvPr id="244" name="osa_desktop.png" descr="osa_desktop.png"/>
          <p:cNvPicPr>
            <a:picLocks noChangeAspect="1"/>
          </p:cNvPicPr>
          <p:nvPr/>
        </p:nvPicPr>
        <p:blipFill>
          <a:blip r:embed="rId4">
            <a:extLst/>
          </a:blip>
          <a:stretch>
            <a:fillRect/>
          </a:stretch>
        </p:blipFill>
        <p:spPr>
          <a:xfrm>
            <a:off x="9702800" y="7890867"/>
            <a:ext cx="1625600" cy="1625601"/>
          </a:xfrm>
          <a:prstGeom prst="rect">
            <a:avLst/>
          </a:prstGeom>
          <a:ln w="12700">
            <a:miter lim="400000"/>
          </a:ln>
        </p:spPr>
      </p:pic>
      <p:grpSp>
        <p:nvGrpSpPr>
          <p:cNvPr id="247" name="Group"/>
          <p:cNvGrpSpPr/>
          <p:nvPr/>
        </p:nvGrpSpPr>
        <p:grpSpPr>
          <a:xfrm>
            <a:off x="566495" y="7573433"/>
            <a:ext cx="2404534" cy="609601"/>
            <a:chOff x="0" y="0"/>
            <a:chExt cx="2404532" cy="609600"/>
          </a:xfrm>
        </p:grpSpPr>
        <p:sp>
          <p:nvSpPr>
            <p:cNvPr id="245" name="Rectangle"/>
            <p:cNvSpPr/>
            <p:nvPr/>
          </p:nvSpPr>
          <p:spPr>
            <a:xfrm>
              <a:off x="0" y="0"/>
              <a:ext cx="2404533" cy="609600"/>
            </a:xfrm>
            <a:prstGeom prst="rect">
              <a:avLst/>
            </a:prstGeom>
            <a:solidFill>
              <a:srgbClr val="FFFFF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246" name="00:1c:23:45:45:9d"/>
            <p:cNvSpPr txBox="1"/>
            <p:nvPr/>
          </p:nvSpPr>
          <p:spPr>
            <a:xfrm>
              <a:off x="62714" y="103716"/>
              <a:ext cx="2279105"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00:1c:23:45:45:9d</a:t>
              </a:r>
            </a:p>
          </p:txBody>
        </p:sp>
      </p:grpSp>
      <p:grpSp>
        <p:nvGrpSpPr>
          <p:cNvPr id="250" name="Group"/>
          <p:cNvGrpSpPr/>
          <p:nvPr/>
        </p:nvGrpSpPr>
        <p:grpSpPr>
          <a:xfrm>
            <a:off x="3467100" y="7573433"/>
            <a:ext cx="2404534" cy="609601"/>
            <a:chOff x="0" y="0"/>
            <a:chExt cx="2404532" cy="609600"/>
          </a:xfrm>
        </p:grpSpPr>
        <p:sp>
          <p:nvSpPr>
            <p:cNvPr id="248" name="Rectangle"/>
            <p:cNvSpPr/>
            <p:nvPr/>
          </p:nvSpPr>
          <p:spPr>
            <a:xfrm>
              <a:off x="0" y="0"/>
              <a:ext cx="2404533" cy="609600"/>
            </a:xfrm>
            <a:prstGeom prst="rect">
              <a:avLst/>
            </a:prstGeom>
            <a:solidFill>
              <a:srgbClr val="FFFFF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249" name="00:21:9d:6c:85:55"/>
            <p:cNvSpPr txBox="1"/>
            <p:nvPr/>
          </p:nvSpPr>
          <p:spPr>
            <a:xfrm>
              <a:off x="62714" y="103716"/>
              <a:ext cx="2279105"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00:21:9d:6c:85:55</a:t>
              </a:r>
            </a:p>
          </p:txBody>
        </p:sp>
      </p:grpSp>
      <p:grpSp>
        <p:nvGrpSpPr>
          <p:cNvPr id="253" name="Group"/>
          <p:cNvGrpSpPr/>
          <p:nvPr/>
        </p:nvGrpSpPr>
        <p:grpSpPr>
          <a:xfrm>
            <a:off x="6367705" y="7573433"/>
            <a:ext cx="2404534" cy="609601"/>
            <a:chOff x="0" y="0"/>
            <a:chExt cx="2404532" cy="609600"/>
          </a:xfrm>
        </p:grpSpPr>
        <p:sp>
          <p:nvSpPr>
            <p:cNvPr id="251" name="Rectangle"/>
            <p:cNvSpPr/>
            <p:nvPr/>
          </p:nvSpPr>
          <p:spPr>
            <a:xfrm>
              <a:off x="0" y="0"/>
              <a:ext cx="2404533" cy="609600"/>
            </a:xfrm>
            <a:prstGeom prst="rect">
              <a:avLst/>
            </a:prstGeom>
            <a:solidFill>
              <a:srgbClr val="FFFFF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252" name="11:7d:2a:54:12:3c"/>
            <p:cNvSpPr txBox="1"/>
            <p:nvPr/>
          </p:nvSpPr>
          <p:spPr>
            <a:xfrm>
              <a:off x="62714" y="103716"/>
              <a:ext cx="2279105"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11:7d:2a:54:12:3c</a:t>
              </a:r>
            </a:p>
          </p:txBody>
        </p:sp>
      </p:grpSp>
      <p:grpSp>
        <p:nvGrpSpPr>
          <p:cNvPr id="256" name="Group"/>
          <p:cNvGrpSpPr/>
          <p:nvPr/>
        </p:nvGrpSpPr>
        <p:grpSpPr>
          <a:xfrm>
            <a:off x="9733977" y="7573433"/>
            <a:ext cx="2404534" cy="609601"/>
            <a:chOff x="0" y="0"/>
            <a:chExt cx="2404532" cy="609600"/>
          </a:xfrm>
        </p:grpSpPr>
        <p:sp>
          <p:nvSpPr>
            <p:cNvPr id="254" name="Rectangle"/>
            <p:cNvSpPr/>
            <p:nvPr/>
          </p:nvSpPr>
          <p:spPr>
            <a:xfrm>
              <a:off x="0" y="0"/>
              <a:ext cx="2404533" cy="609600"/>
            </a:xfrm>
            <a:prstGeom prst="rect">
              <a:avLst/>
            </a:prstGeom>
            <a:solidFill>
              <a:srgbClr val="FFFFF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255" name="10:43:54:87:8f:3d"/>
            <p:cNvSpPr txBox="1"/>
            <p:nvPr/>
          </p:nvSpPr>
          <p:spPr>
            <a:xfrm>
              <a:off x="99785" y="103716"/>
              <a:ext cx="2204962"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10:43:54:87:8f:3d</a:t>
              </a:r>
            </a:p>
          </p:txBody>
        </p:sp>
      </p:grpSp>
      <p:sp>
        <p:nvSpPr>
          <p:cNvPr id="257" name="Rectangle"/>
          <p:cNvSpPr/>
          <p:nvPr/>
        </p:nvSpPr>
        <p:spPr>
          <a:xfrm>
            <a:off x="5638800" y="3780366"/>
            <a:ext cx="745067" cy="609601"/>
          </a:xfrm>
          <a:prstGeom prst="rect">
            <a:avLst/>
          </a:prstGeom>
          <a:solidFill>
            <a:srgbClr val="FFFFFF"/>
          </a:solidFill>
          <a:ln w="25400">
            <a:solidFill>
              <a:srgbClr val="85888D"/>
            </a:solidFill>
            <a:miter lim="400000"/>
          </a:ln>
        </p:spPr>
        <p:txBody>
          <a:bodyPr lIns="50800" tIns="50800" rIns="50800" bIns="50800" anchor="ctr"/>
          <a:lstStyle/>
          <a:p>
            <a:pPr>
              <a:defRPr sz="2400"/>
            </a:pPr>
          </a:p>
        </p:txBody>
      </p:sp>
      <p:sp>
        <p:nvSpPr>
          <p:cNvPr id="258" name="1"/>
          <p:cNvSpPr txBox="1"/>
          <p:nvPr/>
        </p:nvSpPr>
        <p:spPr>
          <a:xfrm>
            <a:off x="5827081" y="3761316"/>
            <a:ext cx="36850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a:t>
            </a:r>
          </a:p>
        </p:txBody>
      </p:sp>
      <p:sp>
        <p:nvSpPr>
          <p:cNvPr id="259" name="Rectangle"/>
          <p:cNvSpPr/>
          <p:nvPr/>
        </p:nvSpPr>
        <p:spPr>
          <a:xfrm>
            <a:off x="6510866" y="3754966"/>
            <a:ext cx="745068" cy="609601"/>
          </a:xfrm>
          <a:prstGeom prst="rect">
            <a:avLst/>
          </a:prstGeom>
          <a:solidFill>
            <a:srgbClr val="FFFFFF"/>
          </a:solidFill>
          <a:ln w="25400">
            <a:solidFill>
              <a:srgbClr val="85888D"/>
            </a:solidFill>
            <a:miter lim="400000"/>
          </a:ln>
        </p:spPr>
        <p:txBody>
          <a:bodyPr lIns="50800" tIns="50800" rIns="50800" bIns="50800" anchor="ctr"/>
          <a:lstStyle/>
          <a:p>
            <a:pPr>
              <a:defRPr sz="2400"/>
            </a:pPr>
          </a:p>
        </p:txBody>
      </p:sp>
      <p:sp>
        <p:nvSpPr>
          <p:cNvPr id="260" name="2"/>
          <p:cNvSpPr txBox="1"/>
          <p:nvPr/>
        </p:nvSpPr>
        <p:spPr>
          <a:xfrm>
            <a:off x="6699148" y="3735916"/>
            <a:ext cx="3685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2</a:t>
            </a:r>
          </a:p>
        </p:txBody>
      </p:sp>
      <p:sp>
        <p:nvSpPr>
          <p:cNvPr id="261" name="Rectangle"/>
          <p:cNvSpPr/>
          <p:nvPr/>
        </p:nvSpPr>
        <p:spPr>
          <a:xfrm>
            <a:off x="7306733" y="3754966"/>
            <a:ext cx="745068" cy="609601"/>
          </a:xfrm>
          <a:prstGeom prst="rect">
            <a:avLst/>
          </a:prstGeom>
          <a:solidFill>
            <a:srgbClr val="FFFFFF"/>
          </a:solidFill>
          <a:ln w="25400">
            <a:solidFill>
              <a:srgbClr val="85888D"/>
            </a:solidFill>
            <a:miter lim="400000"/>
          </a:ln>
        </p:spPr>
        <p:txBody>
          <a:bodyPr lIns="50800" tIns="50800" rIns="50800" bIns="50800" anchor="ctr"/>
          <a:lstStyle/>
          <a:p>
            <a:pPr>
              <a:defRPr sz="2400"/>
            </a:pPr>
          </a:p>
        </p:txBody>
      </p:sp>
      <p:sp>
        <p:nvSpPr>
          <p:cNvPr id="262" name="3"/>
          <p:cNvSpPr txBox="1"/>
          <p:nvPr/>
        </p:nvSpPr>
        <p:spPr>
          <a:xfrm>
            <a:off x="7495015" y="3735916"/>
            <a:ext cx="3685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3</a:t>
            </a:r>
          </a:p>
        </p:txBody>
      </p:sp>
      <p:sp>
        <p:nvSpPr>
          <p:cNvPr id="263" name="Rectangle"/>
          <p:cNvSpPr/>
          <p:nvPr/>
        </p:nvSpPr>
        <p:spPr>
          <a:xfrm>
            <a:off x="8119533" y="3754966"/>
            <a:ext cx="745068" cy="609601"/>
          </a:xfrm>
          <a:prstGeom prst="rect">
            <a:avLst/>
          </a:prstGeom>
          <a:solidFill>
            <a:srgbClr val="FFFFFF"/>
          </a:solidFill>
          <a:ln w="25400">
            <a:solidFill>
              <a:srgbClr val="85888D"/>
            </a:solidFill>
            <a:miter lim="400000"/>
          </a:ln>
        </p:spPr>
        <p:txBody>
          <a:bodyPr lIns="50800" tIns="50800" rIns="50800" bIns="50800" anchor="ctr"/>
          <a:lstStyle/>
          <a:p>
            <a:pPr>
              <a:defRPr sz="2400"/>
            </a:pPr>
          </a:p>
        </p:txBody>
      </p:sp>
      <p:sp>
        <p:nvSpPr>
          <p:cNvPr id="264" name="4"/>
          <p:cNvSpPr txBox="1"/>
          <p:nvPr/>
        </p:nvSpPr>
        <p:spPr>
          <a:xfrm>
            <a:off x="8307815" y="3735916"/>
            <a:ext cx="3685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4</a:t>
            </a:r>
          </a:p>
        </p:txBody>
      </p:sp>
      <p:sp>
        <p:nvSpPr>
          <p:cNvPr id="265" name="Rectangle"/>
          <p:cNvSpPr/>
          <p:nvPr/>
        </p:nvSpPr>
        <p:spPr>
          <a:xfrm>
            <a:off x="8974666" y="3780366"/>
            <a:ext cx="745068" cy="609601"/>
          </a:xfrm>
          <a:prstGeom prst="rect">
            <a:avLst/>
          </a:prstGeom>
          <a:solidFill>
            <a:srgbClr val="FFFFFF"/>
          </a:solidFill>
          <a:ln w="25400">
            <a:solidFill>
              <a:srgbClr val="85888D"/>
            </a:solidFill>
            <a:miter lim="400000"/>
          </a:ln>
        </p:spPr>
        <p:txBody>
          <a:bodyPr lIns="50800" tIns="50800" rIns="50800" bIns="50800" anchor="ctr"/>
          <a:lstStyle/>
          <a:p>
            <a:pPr>
              <a:defRPr sz="2400"/>
            </a:pPr>
          </a:p>
        </p:txBody>
      </p:sp>
      <p:sp>
        <p:nvSpPr>
          <p:cNvPr id="266" name="5"/>
          <p:cNvSpPr txBox="1"/>
          <p:nvPr/>
        </p:nvSpPr>
        <p:spPr>
          <a:xfrm>
            <a:off x="9162948" y="3761316"/>
            <a:ext cx="368504"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5</a:t>
            </a:r>
          </a:p>
        </p:txBody>
      </p:sp>
      <p:grpSp>
        <p:nvGrpSpPr>
          <p:cNvPr id="269" name="Group"/>
          <p:cNvGrpSpPr/>
          <p:nvPr/>
        </p:nvGrpSpPr>
        <p:grpSpPr>
          <a:xfrm rot="18900000">
            <a:off x="6367705" y="2466739"/>
            <a:ext cx="2404534" cy="609601"/>
            <a:chOff x="0" y="0"/>
            <a:chExt cx="2404532" cy="609600"/>
          </a:xfrm>
        </p:grpSpPr>
        <p:sp>
          <p:nvSpPr>
            <p:cNvPr id="267" name="Rectangle"/>
            <p:cNvSpPr/>
            <p:nvPr/>
          </p:nvSpPr>
          <p:spPr>
            <a:xfrm>
              <a:off x="0" y="0"/>
              <a:ext cx="2404533" cy="609600"/>
            </a:xfrm>
            <a:prstGeom prst="rect">
              <a:avLst/>
            </a:prstGeom>
            <a:solidFill>
              <a:srgbClr val="FFFFF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268" name="00:21:9d:6c:85:55"/>
            <p:cNvSpPr txBox="1"/>
            <p:nvPr/>
          </p:nvSpPr>
          <p:spPr>
            <a:xfrm>
              <a:off x="62714" y="95249"/>
              <a:ext cx="2279105"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00:21:9d:6c:85:55</a:t>
              </a:r>
            </a:p>
          </p:txBody>
        </p:sp>
      </p:grpSp>
      <p:grpSp>
        <p:nvGrpSpPr>
          <p:cNvPr id="272" name="Group"/>
          <p:cNvGrpSpPr/>
          <p:nvPr/>
        </p:nvGrpSpPr>
        <p:grpSpPr>
          <a:xfrm rot="18900000">
            <a:off x="7358405" y="2466739"/>
            <a:ext cx="2404534" cy="609601"/>
            <a:chOff x="0" y="0"/>
            <a:chExt cx="2404532" cy="609600"/>
          </a:xfrm>
        </p:grpSpPr>
        <p:sp>
          <p:nvSpPr>
            <p:cNvPr id="270" name="Rectangle"/>
            <p:cNvSpPr/>
            <p:nvPr/>
          </p:nvSpPr>
          <p:spPr>
            <a:xfrm>
              <a:off x="0" y="0"/>
              <a:ext cx="2404533" cy="609600"/>
            </a:xfrm>
            <a:prstGeom prst="rect">
              <a:avLst/>
            </a:prstGeom>
            <a:solidFill>
              <a:srgbClr val="FFFFF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271" name="11:7d:2a:54:12:3c"/>
            <p:cNvSpPr txBox="1"/>
            <p:nvPr/>
          </p:nvSpPr>
          <p:spPr>
            <a:xfrm>
              <a:off x="62713" y="103716"/>
              <a:ext cx="2279105"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11:7d:2a:54:12:3c</a:t>
              </a:r>
            </a:p>
          </p:txBody>
        </p:sp>
      </p:grpSp>
      <p:grpSp>
        <p:nvGrpSpPr>
          <p:cNvPr id="275" name="Group"/>
          <p:cNvGrpSpPr/>
          <p:nvPr/>
        </p:nvGrpSpPr>
        <p:grpSpPr>
          <a:xfrm rot="18900000">
            <a:off x="8243744" y="2568339"/>
            <a:ext cx="2404534" cy="609601"/>
            <a:chOff x="0" y="0"/>
            <a:chExt cx="2404532" cy="609600"/>
          </a:xfrm>
        </p:grpSpPr>
        <p:sp>
          <p:nvSpPr>
            <p:cNvPr id="273" name="Rectangle"/>
            <p:cNvSpPr/>
            <p:nvPr/>
          </p:nvSpPr>
          <p:spPr>
            <a:xfrm>
              <a:off x="0" y="0"/>
              <a:ext cx="2404533" cy="609600"/>
            </a:xfrm>
            <a:prstGeom prst="rect">
              <a:avLst/>
            </a:prstGeom>
            <a:solidFill>
              <a:srgbClr val="FFFFF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274" name="10:43:54:87:8f:3d"/>
            <p:cNvSpPr txBox="1"/>
            <p:nvPr/>
          </p:nvSpPr>
          <p:spPr>
            <a:xfrm>
              <a:off x="99785" y="103716"/>
              <a:ext cx="2204962"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10:43:54:87:8f:3d</a:t>
              </a:r>
            </a:p>
          </p:txBody>
        </p:sp>
      </p:grpSp>
      <p:grpSp>
        <p:nvGrpSpPr>
          <p:cNvPr id="278" name="Group"/>
          <p:cNvGrpSpPr/>
          <p:nvPr/>
        </p:nvGrpSpPr>
        <p:grpSpPr>
          <a:xfrm rot="18900000">
            <a:off x="5290381" y="2466739"/>
            <a:ext cx="2404534" cy="609601"/>
            <a:chOff x="0" y="0"/>
            <a:chExt cx="2404532" cy="609600"/>
          </a:xfrm>
        </p:grpSpPr>
        <p:sp>
          <p:nvSpPr>
            <p:cNvPr id="276" name="Rectangle"/>
            <p:cNvSpPr/>
            <p:nvPr/>
          </p:nvSpPr>
          <p:spPr>
            <a:xfrm>
              <a:off x="0" y="0"/>
              <a:ext cx="2404533" cy="609600"/>
            </a:xfrm>
            <a:prstGeom prst="rect">
              <a:avLst/>
            </a:prstGeom>
            <a:solidFill>
              <a:srgbClr val="FFFFF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277" name="00:1c:23:45:45:9d"/>
            <p:cNvSpPr txBox="1"/>
            <p:nvPr/>
          </p:nvSpPr>
          <p:spPr>
            <a:xfrm>
              <a:off x="62714" y="103716"/>
              <a:ext cx="2279105"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00:1c:23:45:45:9d</a:t>
              </a:r>
            </a:p>
          </p:txBody>
        </p:sp>
      </p:grpSp>
      <p:grpSp>
        <p:nvGrpSpPr>
          <p:cNvPr id="285" name="Group"/>
          <p:cNvGrpSpPr/>
          <p:nvPr/>
        </p:nvGrpSpPr>
        <p:grpSpPr>
          <a:xfrm>
            <a:off x="427502" y="6436750"/>
            <a:ext cx="3230034" cy="1250983"/>
            <a:chOff x="0" y="0"/>
            <a:chExt cx="3230032" cy="1250982"/>
          </a:xfrm>
        </p:grpSpPr>
        <p:sp>
          <p:nvSpPr>
            <p:cNvPr id="279" name="Rectangle"/>
            <p:cNvSpPr/>
            <p:nvPr/>
          </p:nvSpPr>
          <p:spPr>
            <a:xfrm>
              <a:off x="0" y="0"/>
              <a:ext cx="3230033" cy="609600"/>
            </a:xfrm>
            <a:prstGeom prst="rect">
              <a:avLst/>
            </a:prstGeom>
            <a:solidFill>
              <a:srgbClr val="FFFFF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280" name="00:1c:23:45:45:9d"/>
            <p:cNvSpPr txBox="1"/>
            <p:nvPr/>
          </p:nvSpPr>
          <p:spPr>
            <a:xfrm>
              <a:off x="888214" y="103716"/>
              <a:ext cx="2279105"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00:1c:23:45:45:9d</a:t>
              </a:r>
            </a:p>
          </p:txBody>
        </p:sp>
        <p:sp>
          <p:nvSpPr>
            <p:cNvPr id="281" name="From"/>
            <p:cNvSpPr txBox="1"/>
            <p:nvPr/>
          </p:nvSpPr>
          <p:spPr>
            <a:xfrm>
              <a:off x="41694" y="129116"/>
              <a:ext cx="717043"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From</a:t>
              </a:r>
            </a:p>
          </p:txBody>
        </p:sp>
        <p:sp>
          <p:nvSpPr>
            <p:cNvPr id="282" name="Rectangle"/>
            <p:cNvSpPr/>
            <p:nvPr/>
          </p:nvSpPr>
          <p:spPr>
            <a:xfrm>
              <a:off x="1950" y="641382"/>
              <a:ext cx="3226133" cy="609601"/>
            </a:xfrm>
            <a:prstGeom prst="rect">
              <a:avLst/>
            </a:prstGeom>
            <a:solidFill>
              <a:srgbClr val="FFFFFF"/>
            </a:solid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283" name="11:7d:2a:54:12:3c"/>
            <p:cNvSpPr txBox="1"/>
            <p:nvPr/>
          </p:nvSpPr>
          <p:spPr>
            <a:xfrm>
              <a:off x="886263" y="745099"/>
              <a:ext cx="2279105"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11:7d:2a:54:12:3c</a:t>
              </a:r>
            </a:p>
          </p:txBody>
        </p:sp>
        <p:sp>
          <p:nvSpPr>
            <p:cNvPr id="284" name="To"/>
            <p:cNvSpPr txBox="1"/>
            <p:nvPr/>
          </p:nvSpPr>
          <p:spPr>
            <a:xfrm>
              <a:off x="267171" y="736632"/>
              <a:ext cx="381267" cy="4191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sz="2100"/>
              </a:lvl1pPr>
            </a:lstStyle>
            <a:p>
              <a:pPr/>
              <a:r>
                <a:t>To</a:t>
              </a:r>
            </a:p>
          </p:txBody>
        </p:sp>
      </p:grpSp>
      <p:sp>
        <p:nvSpPr>
          <p:cNvPr id="286" name="Switch"/>
          <p:cNvSpPr txBox="1"/>
          <p:nvPr/>
        </p:nvSpPr>
        <p:spPr>
          <a:xfrm>
            <a:off x="3417708" y="3332725"/>
            <a:ext cx="1460755"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Switch</a:t>
            </a:r>
          </a:p>
        </p:txBody>
      </p:sp>
      <p:sp>
        <p:nvSpPr>
          <p:cNvPr id="287" name="A Layer2 Switch-ek nem változtatják meg a mac addresseket!!"/>
          <p:cNvSpPr/>
          <p:nvPr/>
        </p:nvSpPr>
        <p:spPr>
          <a:xfrm>
            <a:off x="322659" y="4239683"/>
            <a:ext cx="4204993" cy="1206501"/>
          </a:xfrm>
          <a:prstGeom prst="rect">
            <a:avLst/>
          </a:prstGeom>
          <a:blipFill>
            <a:blip r:embed="rId5"/>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lIns="50800" tIns="50800" rIns="50800" bIns="50800" anchor="ctr">
            <a:spAutoFit/>
          </a:bodyPr>
          <a:lstStyle>
            <a:lvl1pPr>
              <a:defRPr sz="2400">
                <a:solidFill>
                  <a:srgbClr val="FFFFFF"/>
                </a:solidFill>
              </a:defRPr>
            </a:lvl1pPr>
          </a:lstStyle>
          <a:p>
            <a:pPr/>
            <a:r>
              <a:t>A Layer2 Switch-ek nem változtatják meg a mac addresseket!!</a:t>
            </a:r>
          </a:p>
        </p:txBody>
      </p:sp>
      <p:sp>
        <p:nvSpPr>
          <p:cNvPr id="288" name="(OSI layer 2)"/>
          <p:cNvSpPr txBox="1"/>
          <p:nvPr/>
        </p:nvSpPr>
        <p:spPr>
          <a:xfrm>
            <a:off x="428708" y="3320025"/>
            <a:ext cx="268010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(OSI layer 2)</a:t>
            </a:r>
          </a:p>
        </p:txBody>
      </p:sp>
      <p:graphicFrame>
        <p:nvGraphicFramePr>
          <p:cNvPr id="289" name="Table"/>
          <p:cNvGraphicFramePr/>
          <p:nvPr/>
        </p:nvGraphicFramePr>
        <p:xfrm>
          <a:off x="516243" y="140618"/>
          <a:ext cx="1627180" cy="303346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614479"/>
              </a:tblGrid>
              <a:tr h="431537">
                <a:tc>
                  <a:txBody>
                    <a:bodyPr/>
                    <a:lstStyle/>
                    <a:p>
                      <a:pPr algn="l" defTabSz="914400"/>
                      <a:r>
                        <a:rPr sz="1400"/>
                        <a:t>7. Application</a:t>
                      </a:r>
                    </a:p>
                  </a:txBody>
                  <a:tcPr marL="50800" marR="50800" marT="50800" marB="50800" anchor="ctr" anchorCtr="0" horzOverflow="overflow"/>
                </a:tc>
              </a:tr>
              <a:tr h="431537">
                <a:tc>
                  <a:txBody>
                    <a:bodyPr/>
                    <a:lstStyle/>
                    <a:p>
                      <a:pPr algn="l" defTabSz="914400"/>
                      <a:r>
                        <a:rPr sz="1400"/>
                        <a:t>6. Presentation</a:t>
                      </a:r>
                    </a:p>
                  </a:txBody>
                  <a:tcPr marL="50800" marR="50800" marT="50800" marB="50800" anchor="ctr" anchorCtr="0" horzOverflow="overflow"/>
                </a:tc>
              </a:tr>
              <a:tr h="431537">
                <a:tc>
                  <a:txBody>
                    <a:bodyPr/>
                    <a:lstStyle/>
                    <a:p>
                      <a:pPr algn="l" defTabSz="914400"/>
                      <a:r>
                        <a:rPr sz="1400"/>
                        <a:t>5. Session</a:t>
                      </a:r>
                    </a:p>
                  </a:txBody>
                  <a:tcPr marL="50800" marR="50800" marT="50800" marB="50800" anchor="ctr" anchorCtr="0" horzOverflow="overflow"/>
                </a:tc>
              </a:tr>
              <a:tr h="431537">
                <a:tc>
                  <a:txBody>
                    <a:bodyPr/>
                    <a:lstStyle/>
                    <a:p>
                      <a:pPr algn="l" defTabSz="914400"/>
                      <a:r>
                        <a:rPr sz="1400"/>
                        <a:t>4. Transport</a:t>
                      </a:r>
                    </a:p>
                  </a:txBody>
                  <a:tcPr marL="50800" marR="50800" marT="50800" marB="50800" anchor="ctr" anchorCtr="0" horzOverflow="overflow"/>
                </a:tc>
              </a:tr>
              <a:tr h="431537">
                <a:tc>
                  <a:txBody>
                    <a:bodyPr/>
                    <a:lstStyle/>
                    <a:p>
                      <a:pPr algn="l" defTabSz="914400"/>
                      <a:r>
                        <a:rPr sz="1400"/>
                        <a:t>3. Network</a:t>
                      </a:r>
                    </a:p>
                  </a:txBody>
                  <a:tcPr marL="50800" marR="50800" marT="50800" marB="50800" anchor="ctr" anchorCtr="0" horzOverflow="overflow"/>
                </a:tc>
              </a:tr>
              <a:tr h="431537">
                <a:tc>
                  <a:txBody>
                    <a:bodyPr/>
                    <a:lstStyle/>
                    <a:p>
                      <a:pPr algn="l" defTabSz="914400"/>
                      <a:r>
                        <a:rPr sz="1400"/>
                        <a:t>2. Data Link</a:t>
                      </a:r>
                    </a:p>
                  </a:txBody>
                  <a:tcPr marL="50800" marR="50800" marT="50800" marB="50800" anchor="ctr" anchorCtr="0" horzOverflow="overflow"/>
                </a:tc>
              </a:tr>
              <a:tr h="431537">
                <a:tc>
                  <a:txBody>
                    <a:bodyPr/>
                    <a:lstStyle/>
                    <a:p>
                      <a:pPr algn="l" defTabSz="914400"/>
                      <a:r>
                        <a:rPr sz="1400"/>
                        <a:t>1. Physical</a:t>
                      </a:r>
                    </a:p>
                  </a:txBody>
                  <a:tcPr marL="50800" marR="50800" marT="50800" marB="50800" anchor="ctr" anchorCtr="0" horzOverflow="overflow"/>
                </a:tc>
              </a:tr>
            </a:tbl>
          </a:graphicData>
        </a:graphic>
      </p:graphicFrame>
      <p:graphicFrame>
        <p:nvGraphicFramePr>
          <p:cNvPr id="290" name="Table"/>
          <p:cNvGraphicFramePr/>
          <p:nvPr/>
        </p:nvGraphicFramePr>
        <p:xfrm>
          <a:off x="10882027" y="171741"/>
          <a:ext cx="1945108" cy="229388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932406"/>
              </a:tblGrid>
              <a:tr h="964398">
                <a:tc>
                  <a:txBody>
                    <a:bodyPr/>
                    <a:lstStyle/>
                    <a:p>
                      <a:pPr algn="l" defTabSz="914400"/>
                      <a:r>
                        <a:rPr sz="1400"/>
                        <a:t>4. Application</a:t>
                      </a:r>
                    </a:p>
                  </a:txBody>
                  <a:tcPr marL="50800" marR="50800" marT="50800" marB="50800" anchor="ctr" anchorCtr="0" horzOverflow="overflow"/>
                </a:tc>
              </a:tr>
              <a:tr h="351642">
                <a:tc>
                  <a:txBody>
                    <a:bodyPr/>
                    <a:lstStyle/>
                    <a:p>
                      <a:pPr algn="l" defTabSz="914400"/>
                      <a:r>
                        <a:rPr sz="1400"/>
                        <a:t>3.Transport</a:t>
                      </a:r>
                    </a:p>
                  </a:txBody>
                  <a:tcPr marL="50800" marR="50800" marT="50800" marB="50800" anchor="ctr" anchorCtr="0" horzOverflow="overflow"/>
                </a:tc>
              </a:tr>
              <a:tr h="303138">
                <a:tc>
                  <a:txBody>
                    <a:bodyPr/>
                    <a:lstStyle/>
                    <a:p>
                      <a:pPr algn="l" defTabSz="914400"/>
                      <a:r>
                        <a:rPr sz="1400"/>
                        <a:t>2. Internet</a:t>
                      </a:r>
                    </a:p>
                  </a:txBody>
                  <a:tcPr marL="50800" marR="50800" marT="50800" marB="50800" anchor="ctr" anchorCtr="0" horzOverflow="overflow"/>
                </a:tc>
              </a:tr>
              <a:tr h="662004">
                <a:tc>
                  <a:txBody>
                    <a:bodyPr/>
                    <a:lstStyle/>
                    <a:p>
                      <a:pPr algn="l" defTabSz="914400"/>
                      <a:r>
                        <a:rPr sz="1400"/>
                        <a:t>1. Network Interface (Link)</a:t>
                      </a:r>
                    </a:p>
                  </a:txBody>
                  <a:tcPr marL="50800" marR="50800" marT="50800" marB="50800" anchor="ctr" anchorCtr="0" horzOverflow="overflow"/>
                </a:tc>
              </a:tr>
            </a:tbl>
          </a:graphicData>
        </a:graphic>
      </p:graphicFrame>
      <p:sp>
        <p:nvSpPr>
          <p:cNvPr id="291" name="Rectangle"/>
          <p:cNvSpPr/>
          <p:nvPr/>
        </p:nvSpPr>
        <p:spPr>
          <a:xfrm>
            <a:off x="524172" y="2276318"/>
            <a:ext cx="1612901" cy="498823"/>
          </a:xfrm>
          <a:prstGeom prst="rect">
            <a:avLst/>
          </a:prstGeom>
          <a:blipFill>
            <a:blip r:embed="rId6">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
        <p:nvSpPr>
          <p:cNvPr id="292" name="Rectangle"/>
          <p:cNvSpPr/>
          <p:nvPr/>
        </p:nvSpPr>
        <p:spPr>
          <a:xfrm>
            <a:off x="10845377" y="1780536"/>
            <a:ext cx="2005707" cy="647701"/>
          </a:xfrm>
          <a:prstGeom prst="rect">
            <a:avLst/>
          </a:prstGeom>
          <a:blipFill>
            <a:blip r:embed="rId6">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285"/>
                                        </p:tgtEl>
                                        <p:attrNameLst>
                                          <p:attrName>style.visibility</p:attrName>
                                        </p:attrNameLst>
                                      </p:cBhvr>
                                      <p:to>
                                        <p:strVal val="visible"/>
                                      </p:to>
                                    </p:set>
                                    <p:animEffect filter="dissolve" transition="in">
                                      <p:cBhvr>
                                        <p:cTn id="7" dur="199"/>
                                        <p:tgtEl>
                                          <p:spTgt spid="285"/>
                                        </p:tgtEl>
                                      </p:cBhvr>
                                    </p:animEffect>
                                  </p:childTnLst>
                                </p:cTn>
                              </p:par>
                            </p:childTnLst>
                          </p:cTn>
                        </p:par>
                      </p:childTnLst>
                    </p:cTn>
                  </p:par>
                  <p:par>
                    <p:cTn id="8" fill="hold">
                      <p:stCondLst>
                        <p:cond delay="indefinite"/>
                      </p:stCondLst>
                      <p:childTnLst>
                        <p:par>
                          <p:cTn id="9" fill="hold">
                            <p:stCondLst>
                              <p:cond delay="0"/>
                            </p:stCondLst>
                            <p:childTnLst>
                              <p:par>
                                <p:cTn id="10" presetClass="path" nodeType="clickEffect" presetSubtype="0" presetID="-1" grpId="2" accel="50000" decel="50000" fill="hold">
                                  <p:stCondLst>
                                    <p:cond delay="0"/>
                                  </p:stCondLst>
                                  <p:childTnLst>
                                    <p:animMotion path="M 0.000000 0.000000 L 0.453451 -0.369792" origin="layout" pathEditMode="relative">
                                      <p:cBhvr>
                                        <p:cTn id="11" dur="1000" fill="hold"/>
                                        <p:tgtEl>
                                          <p:spTgt spid="285"/>
                                        </p:tgtEl>
                                        <p:attrNameLst>
                                          <p:attrName>ppt_x</p:attrName>
                                          <p:attrName>ppt_y</p:attrName>
                                        </p:attrNameLst>
                                      </p:cBhvr>
                                    </p:animMotion>
                                  </p:childTnLst>
                                </p:cTn>
                              </p:par>
                            </p:childTnLst>
                          </p:cTn>
                        </p:par>
                      </p:childTnLst>
                    </p:cTn>
                  </p:par>
                  <p:par>
                    <p:cTn id="12" fill="hold">
                      <p:stCondLst>
                        <p:cond delay="indefinite"/>
                      </p:stCondLst>
                      <p:childTnLst>
                        <p:par>
                          <p:cTn id="13" fill="hold">
                            <p:stCondLst>
                              <p:cond delay="0"/>
                            </p:stCondLst>
                            <p:childTnLst>
                              <p:par>
                                <p:cTn id="14" presetClass="path" nodeType="clickEffect" presetSubtype="0" presetID="-1" grpId="3" accel="50000" decel="50000" fill="hold">
                                  <p:stCondLst>
                                    <p:cond delay="0"/>
                                  </p:stCondLst>
                                  <p:childTnLst>
                                    <p:animMotion path="M 0.453451 -0.369792 L 0.425127 0.024740" origin="layout" pathEditMode="relative">
                                      <p:cBhvr>
                                        <p:cTn id="15" dur="1000" fill="hold"/>
                                        <p:tgtEl>
                                          <p:spTgt spid="285"/>
                                        </p:tgtEl>
                                        <p:attrNameLst>
                                          <p:attrName>ppt_x</p:attrName>
                                          <p:attrName>ppt_y</p:attrName>
                                        </p:attrNameLst>
                                      </p:cBhvr>
                                    </p:animMotion>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285" grpId="1"/>
    </p:bldLst>
  </p:timing>
</p:sld>
</file>

<file path=ppt/slides/slide7.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296" name="ARP"/>
          <p:cNvSpPr txBox="1"/>
          <p:nvPr>
            <p:ph type="title"/>
          </p:nvPr>
        </p:nvSpPr>
        <p:spPr>
          <a:xfrm>
            <a:off x="4911137" y="-7337"/>
            <a:ext cx="3182526" cy="1524001"/>
          </a:xfrm>
          <a:prstGeom prst="rect">
            <a:avLst/>
          </a:prstGeom>
        </p:spPr>
        <p:txBody>
          <a:bodyPr/>
          <a:lstStyle/>
          <a:p>
            <a:pPr/>
            <a:r>
              <a:t>ARP</a:t>
            </a:r>
          </a:p>
        </p:txBody>
      </p:sp>
      <p:pic>
        <p:nvPicPr>
          <p:cNvPr id="297" name="network22.png" descr="network22.png"/>
          <p:cNvPicPr>
            <a:picLocks noChangeAspect="1"/>
          </p:cNvPicPr>
          <p:nvPr/>
        </p:nvPicPr>
        <p:blipFill>
          <a:blip r:embed="rId3">
            <a:extLst/>
          </a:blip>
          <a:stretch>
            <a:fillRect/>
          </a:stretch>
        </p:blipFill>
        <p:spPr>
          <a:xfrm>
            <a:off x="2596604" y="2617303"/>
            <a:ext cx="4924545" cy="4518994"/>
          </a:xfrm>
          <a:prstGeom prst="rect">
            <a:avLst/>
          </a:prstGeom>
          <a:ln w="12700">
            <a:miter lim="400000"/>
          </a:ln>
        </p:spPr>
      </p:pic>
      <p:sp>
        <p:nvSpPr>
          <p:cNvPr id="298" name="192.168.1.5"/>
          <p:cNvSpPr txBox="1"/>
          <p:nvPr/>
        </p:nvSpPr>
        <p:spPr>
          <a:xfrm>
            <a:off x="5539651" y="6642099"/>
            <a:ext cx="1925498"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192.168.1.5</a:t>
            </a:r>
          </a:p>
        </p:txBody>
      </p:sp>
      <p:sp>
        <p:nvSpPr>
          <p:cNvPr id="299" name="192.168.1.9"/>
          <p:cNvSpPr txBox="1"/>
          <p:nvPr/>
        </p:nvSpPr>
        <p:spPr>
          <a:xfrm>
            <a:off x="5882551" y="3047999"/>
            <a:ext cx="1925498"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192.168.1.9</a:t>
            </a:r>
          </a:p>
        </p:txBody>
      </p:sp>
      <p:sp>
        <p:nvSpPr>
          <p:cNvPr id="300" name="192.168.1.7"/>
          <p:cNvSpPr txBox="1"/>
          <p:nvPr/>
        </p:nvSpPr>
        <p:spPr>
          <a:xfrm>
            <a:off x="1945551" y="6540499"/>
            <a:ext cx="1925498"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192.168.1.7</a:t>
            </a:r>
          </a:p>
        </p:txBody>
      </p:sp>
      <p:sp>
        <p:nvSpPr>
          <p:cNvPr id="301" name="192.168.1.4"/>
          <p:cNvSpPr txBox="1"/>
          <p:nvPr/>
        </p:nvSpPr>
        <p:spPr>
          <a:xfrm>
            <a:off x="1183551" y="4444999"/>
            <a:ext cx="1925498" cy="5080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700"/>
            </a:lvl1pPr>
          </a:lstStyle>
          <a:p>
            <a:pPr/>
            <a:r>
              <a:t>192.168.1.4</a:t>
            </a:r>
          </a:p>
        </p:txBody>
      </p:sp>
      <p:grpSp>
        <p:nvGrpSpPr>
          <p:cNvPr id="304" name="Group"/>
          <p:cNvGrpSpPr/>
          <p:nvPr/>
        </p:nvGrpSpPr>
        <p:grpSpPr>
          <a:xfrm>
            <a:off x="6934199" y="4845049"/>
            <a:ext cx="2810778" cy="1682751"/>
            <a:chOff x="-222171" y="0"/>
            <a:chExt cx="2810776" cy="1682750"/>
          </a:xfrm>
        </p:grpSpPr>
        <p:sp>
          <p:nvSpPr>
            <p:cNvPr id="302" name="Who has 192.168.1.9?…"/>
            <p:cNvSpPr/>
            <p:nvPr/>
          </p:nvSpPr>
          <p:spPr>
            <a:xfrm>
              <a:off x="-222172" y="412750"/>
              <a:ext cx="1524001" cy="1270000"/>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4500" y="0"/>
                  </a:moveTo>
                  <a:cubicBezTo>
                    <a:pt x="4003" y="0"/>
                    <a:pt x="3600" y="484"/>
                    <a:pt x="3600" y="1080"/>
                  </a:cubicBezTo>
                  <a:lnTo>
                    <a:pt x="3600" y="8640"/>
                  </a:lnTo>
                  <a:lnTo>
                    <a:pt x="0" y="10800"/>
                  </a:lnTo>
                  <a:lnTo>
                    <a:pt x="3600" y="12960"/>
                  </a:lnTo>
                  <a:lnTo>
                    <a:pt x="3600" y="20520"/>
                  </a:lnTo>
                  <a:cubicBezTo>
                    <a:pt x="3600" y="21116"/>
                    <a:pt x="4003" y="21600"/>
                    <a:pt x="4500" y="21600"/>
                  </a:cubicBezTo>
                  <a:lnTo>
                    <a:pt x="20700" y="21600"/>
                  </a:lnTo>
                  <a:cubicBezTo>
                    <a:pt x="21197" y="21600"/>
                    <a:pt x="21600" y="21116"/>
                    <a:pt x="21600" y="20520"/>
                  </a:cubicBezTo>
                  <a:lnTo>
                    <a:pt x="21600" y="1080"/>
                  </a:lnTo>
                  <a:cubicBezTo>
                    <a:pt x="21600" y="484"/>
                    <a:pt x="21197" y="0"/>
                    <a:pt x="20700" y="0"/>
                  </a:cubicBezTo>
                  <a:lnTo>
                    <a:pt x="4500" y="0"/>
                  </a:lnTo>
                  <a:close/>
                </a:path>
              </a:pathLst>
            </a:custGeom>
            <a:noFill/>
            <a:ln w="25400" cap="flat">
              <a:solidFill>
                <a:srgbClr val="85888D"/>
              </a:solidFill>
              <a:prstDash val="solid"/>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p>
              <a:pPr>
                <a:defRPr sz="1200"/>
              </a:pPr>
              <a:r>
                <a:t>Who has 192.168.1.9?</a:t>
              </a:r>
            </a:p>
            <a:p>
              <a:pPr>
                <a:defRPr sz="1200"/>
              </a:pPr>
              <a:r>
                <a:t>Tell 192.168.1.5</a:t>
              </a:r>
            </a:p>
          </p:txBody>
        </p:sp>
        <p:sp>
          <p:nvSpPr>
            <p:cNvPr id="303" name="to: ff:ff:ff:ff:ff:ff"/>
            <p:cNvSpPr txBox="1"/>
            <p:nvPr/>
          </p:nvSpPr>
          <p:spPr>
            <a:xfrm>
              <a:off x="0" y="-1"/>
              <a:ext cx="2588605" cy="5080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b="1" sz="2700">
                  <a:latin typeface="Helvetica"/>
                  <a:ea typeface="Helvetica"/>
                  <a:cs typeface="Helvetica"/>
                  <a:sym typeface="Helvetica"/>
                </a:defRPr>
              </a:lvl1pPr>
            </a:lstStyle>
            <a:p>
              <a:pPr/>
              <a:r>
                <a:t>to: ff:ff:ff:ff:ff:ff</a:t>
              </a:r>
            </a:p>
          </p:txBody>
        </p:sp>
      </p:grpSp>
      <p:grpSp>
        <p:nvGrpSpPr>
          <p:cNvPr id="309" name="Group"/>
          <p:cNvGrpSpPr/>
          <p:nvPr/>
        </p:nvGrpSpPr>
        <p:grpSpPr>
          <a:xfrm>
            <a:off x="1239079" y="8011032"/>
            <a:ext cx="2674490" cy="825501"/>
            <a:chOff x="0" y="0"/>
            <a:chExt cx="2674488" cy="825500"/>
          </a:xfrm>
        </p:grpSpPr>
        <p:sp>
          <p:nvSpPr>
            <p:cNvPr id="305" name="arp -a"/>
            <p:cNvSpPr txBox="1"/>
            <p:nvPr/>
          </p:nvSpPr>
          <p:spPr>
            <a:xfrm>
              <a:off x="914000" y="88900"/>
              <a:ext cx="1760489"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Courier"/>
                  <a:ea typeface="Courier"/>
                  <a:cs typeface="Courier"/>
                  <a:sym typeface="Courier"/>
                </a:defRPr>
              </a:lvl1pPr>
            </a:lstStyle>
            <a:p>
              <a:pPr/>
              <a:r>
                <a:t>arp -a</a:t>
              </a:r>
            </a:p>
          </p:txBody>
        </p:sp>
        <p:grpSp>
          <p:nvGrpSpPr>
            <p:cNvPr id="308" name="Group"/>
            <p:cNvGrpSpPr/>
            <p:nvPr/>
          </p:nvGrpSpPr>
          <p:grpSpPr>
            <a:xfrm>
              <a:off x="0" y="0"/>
              <a:ext cx="874367" cy="825500"/>
              <a:chOff x="0" y="0"/>
              <a:chExt cx="874366" cy="825500"/>
            </a:xfrm>
          </p:grpSpPr>
          <p:pic>
            <p:nvPicPr>
              <p:cNvPr id="306" name="Apps-Command-Prompt-Metro-icon copy.png" descr="Apps-Command-Prompt-Metro-icon copy.png"/>
              <p:cNvPicPr>
                <a:picLocks noChangeAspect="1"/>
              </p:cNvPicPr>
              <p:nvPr/>
            </p:nvPicPr>
            <p:blipFill>
              <a:blip r:embed="rId4">
                <a:extLst/>
              </a:blip>
              <a:stretch>
                <a:fillRect/>
              </a:stretch>
            </p:blipFill>
            <p:spPr>
              <a:xfrm>
                <a:off x="48866" y="0"/>
                <a:ext cx="825501" cy="825500"/>
              </a:xfrm>
              <a:prstGeom prst="rect">
                <a:avLst/>
              </a:prstGeom>
              <a:ln w="12700" cap="flat">
                <a:noFill/>
                <a:miter lim="400000"/>
              </a:ln>
              <a:effectLst/>
            </p:spPr>
          </p:pic>
          <p:pic>
            <p:nvPicPr>
              <p:cNvPr id="307" name="Image" descr="Image"/>
              <p:cNvPicPr>
                <a:picLocks noChangeAspect="1"/>
              </p:cNvPicPr>
              <p:nvPr/>
            </p:nvPicPr>
            <p:blipFill>
              <a:blip r:embed="rId5">
                <a:extLst/>
              </a:blip>
              <a:stretch>
                <a:fillRect/>
              </a:stretch>
            </p:blipFill>
            <p:spPr>
              <a:xfrm>
                <a:off x="0" y="417159"/>
                <a:ext cx="406400" cy="406401"/>
              </a:xfrm>
              <a:prstGeom prst="rect">
                <a:avLst/>
              </a:prstGeom>
              <a:ln w="12700" cap="flat">
                <a:noFill/>
                <a:miter lim="400000"/>
              </a:ln>
              <a:effectLst/>
            </p:spPr>
          </p:pic>
        </p:grpSp>
      </p:grpSp>
      <p:grpSp>
        <p:nvGrpSpPr>
          <p:cNvPr id="314" name="Group"/>
          <p:cNvGrpSpPr/>
          <p:nvPr/>
        </p:nvGrpSpPr>
        <p:grpSpPr>
          <a:xfrm>
            <a:off x="1239079" y="8915431"/>
            <a:ext cx="3338442" cy="825501"/>
            <a:chOff x="0" y="0"/>
            <a:chExt cx="3338440" cy="825500"/>
          </a:xfrm>
        </p:grpSpPr>
        <p:sp>
          <p:nvSpPr>
            <p:cNvPr id="310" name="arp -d *"/>
            <p:cNvSpPr txBox="1"/>
            <p:nvPr/>
          </p:nvSpPr>
          <p:spPr>
            <a:xfrm>
              <a:off x="1029223" y="88900"/>
              <a:ext cx="2309218"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Courier"/>
                  <a:ea typeface="Courier"/>
                  <a:cs typeface="Courier"/>
                  <a:sym typeface="Courier"/>
                </a:defRPr>
              </a:lvl1pPr>
            </a:lstStyle>
            <a:p>
              <a:pPr/>
              <a:r>
                <a:t>arp -d *</a:t>
              </a:r>
            </a:p>
          </p:txBody>
        </p:sp>
        <p:grpSp>
          <p:nvGrpSpPr>
            <p:cNvPr id="313" name="Group"/>
            <p:cNvGrpSpPr/>
            <p:nvPr/>
          </p:nvGrpSpPr>
          <p:grpSpPr>
            <a:xfrm>
              <a:off x="0" y="0"/>
              <a:ext cx="930022" cy="825500"/>
              <a:chOff x="0" y="0"/>
              <a:chExt cx="930021" cy="825500"/>
            </a:xfrm>
          </p:grpSpPr>
          <p:pic>
            <p:nvPicPr>
              <p:cNvPr id="311" name="Apps-Command-Prompt-Metro-icon copy.png" descr="Apps-Command-Prompt-Metro-icon copy.png"/>
              <p:cNvPicPr>
                <a:picLocks noChangeAspect="1"/>
              </p:cNvPicPr>
              <p:nvPr/>
            </p:nvPicPr>
            <p:blipFill>
              <a:blip r:embed="rId4">
                <a:extLst/>
              </a:blip>
              <a:stretch>
                <a:fillRect/>
              </a:stretch>
            </p:blipFill>
            <p:spPr>
              <a:xfrm>
                <a:off x="104521" y="0"/>
                <a:ext cx="825501" cy="825500"/>
              </a:xfrm>
              <a:prstGeom prst="rect">
                <a:avLst/>
              </a:prstGeom>
              <a:ln w="12700" cap="flat">
                <a:noFill/>
                <a:miter lim="400000"/>
              </a:ln>
              <a:effectLst/>
            </p:spPr>
          </p:pic>
          <p:pic>
            <p:nvPicPr>
              <p:cNvPr id="312" name="Image" descr="Image"/>
              <p:cNvPicPr>
                <a:picLocks noChangeAspect="1"/>
              </p:cNvPicPr>
              <p:nvPr/>
            </p:nvPicPr>
            <p:blipFill>
              <a:blip r:embed="rId5">
                <a:extLst/>
              </a:blip>
              <a:stretch>
                <a:fillRect/>
              </a:stretch>
            </p:blipFill>
            <p:spPr>
              <a:xfrm>
                <a:off x="0" y="390951"/>
                <a:ext cx="406400" cy="406401"/>
              </a:xfrm>
              <a:prstGeom prst="rect">
                <a:avLst/>
              </a:prstGeom>
              <a:ln w="12700" cap="flat">
                <a:noFill/>
                <a:miter lim="400000"/>
              </a:ln>
              <a:effectLst/>
            </p:spPr>
          </p:pic>
        </p:grpSp>
      </p:grpSp>
      <p:sp>
        <p:nvSpPr>
          <p:cNvPr id="315" name="arp"/>
          <p:cNvSpPr txBox="1"/>
          <p:nvPr/>
        </p:nvSpPr>
        <p:spPr>
          <a:xfrm>
            <a:off x="10655191" y="3245700"/>
            <a:ext cx="726958" cy="5715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b="1" sz="3100">
                <a:latin typeface="Helvetica"/>
                <a:ea typeface="Helvetica"/>
                <a:cs typeface="Helvetica"/>
                <a:sym typeface="Helvetica"/>
              </a:defRPr>
            </a:lvl1pPr>
          </a:lstStyle>
          <a:p>
            <a:pPr/>
            <a:r>
              <a:t>arp</a:t>
            </a:r>
          </a:p>
        </p:txBody>
      </p:sp>
      <p:pic>
        <p:nvPicPr>
          <p:cNvPr id="316" name="Image" descr="Image"/>
          <p:cNvPicPr>
            <a:picLocks noChangeAspect="1"/>
          </p:cNvPicPr>
          <p:nvPr/>
        </p:nvPicPr>
        <p:blipFill>
          <a:blip r:embed="rId6">
            <a:extLst/>
          </a:blip>
          <a:stretch>
            <a:fillRect/>
          </a:stretch>
        </p:blipFill>
        <p:spPr>
          <a:xfrm>
            <a:off x="9450325" y="3067770"/>
            <a:ext cx="927362" cy="927362"/>
          </a:xfrm>
          <a:prstGeom prst="rect">
            <a:avLst/>
          </a:prstGeom>
          <a:ln w="12700">
            <a:miter lim="400000"/>
          </a:ln>
        </p:spPr>
      </p:pic>
      <p:sp>
        <p:nvSpPr>
          <p:cNvPr id="317" name="Text"/>
          <p:cNvSpPr txBox="1"/>
          <p:nvPr/>
        </p:nvSpPr>
        <p:spPr>
          <a:xfrm>
            <a:off x="6038570" y="4552950"/>
            <a:ext cx="927660" cy="647701"/>
          </a:xfrm>
          <a:prstGeom prst="rect">
            <a:avLst/>
          </a:prstGeom>
          <a:ln w="12700">
            <a:miter lim="400000"/>
          </a:ln>
        </p:spPr>
        <p:txBody>
          <a:bodyPr wrap="none" lIns="50800" tIns="50800" rIns="50800" bIns="50800" anchor="ctr">
            <a:spAutoFit/>
          </a:bodyPr>
          <a:lstStyle/>
          <a:p>
            <a:pPr/>
          </a:p>
        </p:txBody>
      </p:sp>
      <p:grpSp>
        <p:nvGrpSpPr>
          <p:cNvPr id="326" name="Group"/>
          <p:cNvGrpSpPr/>
          <p:nvPr/>
        </p:nvGrpSpPr>
        <p:grpSpPr>
          <a:xfrm>
            <a:off x="5623229" y="8099932"/>
            <a:ext cx="7278882" cy="1723550"/>
            <a:chOff x="0" y="0"/>
            <a:chExt cx="7278881" cy="1723549"/>
          </a:xfrm>
        </p:grpSpPr>
        <p:sp>
          <p:nvSpPr>
            <p:cNvPr id="318" name="arp"/>
            <p:cNvSpPr txBox="1"/>
            <p:nvPr/>
          </p:nvSpPr>
          <p:spPr>
            <a:xfrm>
              <a:off x="1149215" y="0"/>
              <a:ext cx="800101"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r>
                <a:t>arp</a:t>
              </a:r>
            </a:p>
          </p:txBody>
        </p:sp>
        <p:grpSp>
          <p:nvGrpSpPr>
            <p:cNvPr id="321" name="Group"/>
            <p:cNvGrpSpPr/>
            <p:nvPr/>
          </p:nvGrpSpPr>
          <p:grpSpPr>
            <a:xfrm>
              <a:off x="0" y="59630"/>
              <a:ext cx="1103952" cy="724275"/>
              <a:chOff x="0" y="0"/>
              <a:chExt cx="1103951" cy="724274"/>
            </a:xfrm>
          </p:grpSpPr>
          <p:pic>
            <p:nvPicPr>
              <p:cNvPr id="319" name="Image" descr="Image"/>
              <p:cNvPicPr>
                <a:picLocks noChangeAspect="1"/>
              </p:cNvPicPr>
              <p:nvPr/>
            </p:nvPicPr>
            <p:blipFill>
              <a:blip r:embed="rId7">
                <a:extLst/>
              </a:blip>
              <a:stretch>
                <a:fillRect/>
              </a:stretch>
            </p:blipFill>
            <p:spPr>
              <a:xfrm>
                <a:off x="380051" y="0"/>
                <a:ext cx="723901" cy="723900"/>
              </a:xfrm>
              <a:prstGeom prst="rect">
                <a:avLst/>
              </a:prstGeom>
              <a:ln w="12700" cap="flat">
                <a:noFill/>
                <a:miter lim="400000"/>
              </a:ln>
              <a:effectLst/>
            </p:spPr>
          </p:pic>
          <p:pic>
            <p:nvPicPr>
              <p:cNvPr id="320" name="Image" descr="Image"/>
              <p:cNvPicPr>
                <a:picLocks noChangeAspect="1"/>
              </p:cNvPicPr>
              <p:nvPr/>
            </p:nvPicPr>
            <p:blipFill>
              <a:blip r:embed="rId8">
                <a:extLst/>
              </a:blip>
              <a:stretch>
                <a:fillRect/>
              </a:stretch>
            </p:blipFill>
            <p:spPr>
              <a:xfrm>
                <a:off x="0" y="374"/>
                <a:ext cx="723900" cy="723901"/>
              </a:xfrm>
              <a:prstGeom prst="rect">
                <a:avLst/>
              </a:prstGeom>
              <a:ln w="12700" cap="flat">
                <a:noFill/>
                <a:miter lim="400000"/>
              </a:ln>
              <a:effectLst/>
            </p:spPr>
          </p:pic>
        </p:grpSp>
        <p:grpSp>
          <p:nvGrpSpPr>
            <p:cNvPr id="324" name="Group"/>
            <p:cNvGrpSpPr/>
            <p:nvPr/>
          </p:nvGrpSpPr>
          <p:grpSpPr>
            <a:xfrm>
              <a:off x="0" y="866112"/>
              <a:ext cx="1103952" cy="724275"/>
              <a:chOff x="0" y="0"/>
              <a:chExt cx="1103951" cy="724274"/>
            </a:xfrm>
          </p:grpSpPr>
          <p:pic>
            <p:nvPicPr>
              <p:cNvPr id="322" name="Image" descr="Image"/>
              <p:cNvPicPr>
                <a:picLocks noChangeAspect="1"/>
              </p:cNvPicPr>
              <p:nvPr/>
            </p:nvPicPr>
            <p:blipFill>
              <a:blip r:embed="rId7">
                <a:extLst/>
              </a:blip>
              <a:stretch>
                <a:fillRect/>
              </a:stretch>
            </p:blipFill>
            <p:spPr>
              <a:xfrm>
                <a:off x="380051" y="0"/>
                <a:ext cx="723901" cy="723900"/>
              </a:xfrm>
              <a:prstGeom prst="rect">
                <a:avLst/>
              </a:prstGeom>
              <a:ln w="12700" cap="flat">
                <a:noFill/>
                <a:miter lim="400000"/>
              </a:ln>
              <a:effectLst/>
            </p:spPr>
          </p:pic>
          <p:pic>
            <p:nvPicPr>
              <p:cNvPr id="323" name="Image" descr="Image"/>
              <p:cNvPicPr>
                <a:picLocks noChangeAspect="1"/>
              </p:cNvPicPr>
              <p:nvPr/>
            </p:nvPicPr>
            <p:blipFill>
              <a:blip r:embed="rId8">
                <a:extLst/>
              </a:blip>
              <a:stretch>
                <a:fillRect/>
              </a:stretch>
            </p:blipFill>
            <p:spPr>
              <a:xfrm>
                <a:off x="0" y="374"/>
                <a:ext cx="723900" cy="723901"/>
              </a:xfrm>
              <a:prstGeom prst="rect">
                <a:avLst/>
              </a:prstGeom>
              <a:ln w="12700" cap="flat">
                <a:noFill/>
                <a:miter lim="400000"/>
              </a:ln>
              <a:effectLst/>
            </p:spPr>
          </p:pic>
        </p:grpSp>
        <p:sp>
          <p:nvSpPr>
            <p:cNvPr id="325" name="sudo ip link set arp off dev enp63s0…"/>
            <p:cNvSpPr txBox="1"/>
            <p:nvPr/>
          </p:nvSpPr>
          <p:spPr>
            <a:xfrm>
              <a:off x="1173813" y="732949"/>
              <a:ext cx="6105069" cy="9906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sz="2900"/>
              </a:pPr>
              <a:r>
                <a:t>sudo ip link set arp off dev enp63s0</a:t>
              </a:r>
            </a:p>
            <a:p>
              <a:pPr>
                <a:defRPr sz="2900"/>
              </a:pPr>
              <a:r>
                <a:t>sudo ip link set arp on dev enp63s0</a:t>
              </a:r>
            </a:p>
          </p:txBody>
        </p:sp>
      </p:grpSp>
      <p:pic>
        <p:nvPicPr>
          <p:cNvPr id="327" name="Screen Shot 2017-02-02 at 15.49.51.png" descr="Screen Shot 2017-02-02 at 15.49.51.png"/>
          <p:cNvPicPr>
            <a:picLocks noChangeAspect="1"/>
          </p:cNvPicPr>
          <p:nvPr/>
        </p:nvPicPr>
        <p:blipFill>
          <a:blip r:embed="rId9">
            <a:extLst/>
          </a:blip>
          <a:stretch>
            <a:fillRect/>
          </a:stretch>
        </p:blipFill>
        <p:spPr>
          <a:xfrm>
            <a:off x="113552" y="7474406"/>
            <a:ext cx="13004801" cy="452342"/>
          </a:xfrm>
          <a:prstGeom prst="rect">
            <a:avLst/>
          </a:prstGeom>
          <a:ln w="12700">
            <a:miter lim="400000"/>
          </a:ln>
        </p:spPr>
      </p:pic>
      <p:sp>
        <p:nvSpPr>
          <p:cNvPr id="328" name="Adress Resolution Protocol"/>
          <p:cNvSpPr txBox="1"/>
          <p:nvPr/>
        </p:nvSpPr>
        <p:spPr>
          <a:xfrm>
            <a:off x="4308318" y="1244597"/>
            <a:ext cx="4758816" cy="558806"/>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defRPr b="1" sz="3000">
                <a:latin typeface="Helvetica"/>
                <a:ea typeface="Helvetica"/>
                <a:cs typeface="Helvetica"/>
                <a:sym typeface="Helvetica"/>
              </a:defRPr>
            </a:pPr>
            <a:r>
              <a:t>A</a:t>
            </a:r>
            <a:r>
              <a:rPr b="0">
                <a:latin typeface="+mn-lt"/>
                <a:ea typeface="+mn-ea"/>
                <a:cs typeface="+mn-cs"/>
                <a:sym typeface="Helvetica Light"/>
              </a:rPr>
              <a:t>dress </a:t>
            </a:r>
            <a:r>
              <a:t>R</a:t>
            </a:r>
            <a:r>
              <a:rPr b="0">
                <a:latin typeface="+mn-lt"/>
                <a:ea typeface="+mn-ea"/>
                <a:cs typeface="+mn-cs"/>
                <a:sym typeface="Helvetica Light"/>
              </a:rPr>
              <a:t>esolution </a:t>
            </a:r>
            <a:r>
              <a:t>P</a:t>
            </a:r>
            <a:r>
              <a:rPr b="0">
                <a:latin typeface="+mn-lt"/>
                <a:ea typeface="+mn-ea"/>
                <a:cs typeface="+mn-cs"/>
                <a:sym typeface="Helvetica Light"/>
              </a:rPr>
              <a:t>rotocol</a:t>
            </a:r>
          </a:p>
        </p:txBody>
      </p:sp>
      <p:graphicFrame>
        <p:nvGraphicFramePr>
          <p:cNvPr id="329" name="Table"/>
          <p:cNvGraphicFramePr/>
          <p:nvPr/>
        </p:nvGraphicFramePr>
        <p:xfrm>
          <a:off x="262243" y="140618"/>
          <a:ext cx="1627180" cy="303346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614479"/>
              </a:tblGrid>
              <a:tr h="431537">
                <a:tc>
                  <a:txBody>
                    <a:bodyPr/>
                    <a:lstStyle/>
                    <a:p>
                      <a:pPr algn="l" defTabSz="914400"/>
                      <a:r>
                        <a:rPr sz="1400"/>
                        <a:t>7. Application</a:t>
                      </a:r>
                    </a:p>
                  </a:txBody>
                  <a:tcPr marL="50800" marR="50800" marT="50800" marB="50800" anchor="ctr" anchorCtr="0" horzOverflow="overflow"/>
                </a:tc>
              </a:tr>
              <a:tr h="431537">
                <a:tc>
                  <a:txBody>
                    <a:bodyPr/>
                    <a:lstStyle/>
                    <a:p>
                      <a:pPr algn="l" defTabSz="914400"/>
                      <a:r>
                        <a:rPr sz="1400"/>
                        <a:t>6. Presentation</a:t>
                      </a:r>
                    </a:p>
                  </a:txBody>
                  <a:tcPr marL="50800" marR="50800" marT="50800" marB="50800" anchor="ctr" anchorCtr="0" horzOverflow="overflow"/>
                </a:tc>
              </a:tr>
              <a:tr h="431537">
                <a:tc>
                  <a:txBody>
                    <a:bodyPr/>
                    <a:lstStyle/>
                    <a:p>
                      <a:pPr algn="l" defTabSz="914400"/>
                      <a:r>
                        <a:rPr sz="1400"/>
                        <a:t>5. Session</a:t>
                      </a:r>
                    </a:p>
                  </a:txBody>
                  <a:tcPr marL="50800" marR="50800" marT="50800" marB="50800" anchor="ctr" anchorCtr="0" horzOverflow="overflow"/>
                </a:tc>
              </a:tr>
              <a:tr h="431537">
                <a:tc>
                  <a:txBody>
                    <a:bodyPr/>
                    <a:lstStyle/>
                    <a:p>
                      <a:pPr algn="l" defTabSz="914400"/>
                      <a:r>
                        <a:rPr sz="1400"/>
                        <a:t>4. Transport</a:t>
                      </a:r>
                    </a:p>
                  </a:txBody>
                  <a:tcPr marL="50800" marR="50800" marT="50800" marB="50800" anchor="ctr" anchorCtr="0" horzOverflow="overflow"/>
                </a:tc>
              </a:tr>
              <a:tr h="431537">
                <a:tc>
                  <a:txBody>
                    <a:bodyPr/>
                    <a:lstStyle/>
                    <a:p>
                      <a:pPr algn="l" defTabSz="914400"/>
                      <a:r>
                        <a:rPr sz="1400"/>
                        <a:t>3. Network</a:t>
                      </a:r>
                    </a:p>
                  </a:txBody>
                  <a:tcPr marL="50800" marR="50800" marT="50800" marB="50800" anchor="ctr" anchorCtr="0" horzOverflow="overflow"/>
                </a:tc>
              </a:tr>
              <a:tr h="431537">
                <a:tc>
                  <a:txBody>
                    <a:bodyPr/>
                    <a:lstStyle/>
                    <a:p>
                      <a:pPr algn="l" defTabSz="914400"/>
                      <a:r>
                        <a:rPr sz="1400"/>
                        <a:t>2. Data Link</a:t>
                      </a:r>
                    </a:p>
                  </a:txBody>
                  <a:tcPr marL="50800" marR="50800" marT="50800" marB="50800" anchor="ctr" anchorCtr="0" horzOverflow="overflow"/>
                </a:tc>
              </a:tr>
              <a:tr h="431537">
                <a:tc>
                  <a:txBody>
                    <a:bodyPr/>
                    <a:lstStyle/>
                    <a:p>
                      <a:pPr algn="l" defTabSz="914400"/>
                      <a:r>
                        <a:rPr sz="1400"/>
                        <a:t>1. Physical</a:t>
                      </a:r>
                    </a:p>
                  </a:txBody>
                  <a:tcPr marL="50800" marR="50800" marT="50800" marB="50800" anchor="ctr" anchorCtr="0" horzOverflow="overflow"/>
                </a:tc>
              </a:tr>
            </a:tbl>
          </a:graphicData>
        </a:graphic>
      </p:graphicFrame>
      <p:sp>
        <p:nvSpPr>
          <p:cNvPr id="330" name="Rectangle"/>
          <p:cNvSpPr/>
          <p:nvPr/>
        </p:nvSpPr>
        <p:spPr>
          <a:xfrm>
            <a:off x="247650" y="2246203"/>
            <a:ext cx="1612900" cy="444501"/>
          </a:xfrm>
          <a:prstGeom prst="rect">
            <a:avLst/>
          </a:prstGeom>
          <a:blipFill>
            <a:blip r:embed="rId10">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aphicFrame>
        <p:nvGraphicFramePr>
          <p:cNvPr id="331" name="Table"/>
          <p:cNvGraphicFramePr/>
          <p:nvPr/>
        </p:nvGraphicFramePr>
        <p:xfrm>
          <a:off x="10882027" y="129408"/>
          <a:ext cx="1945108" cy="229388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932406"/>
              </a:tblGrid>
              <a:tr h="964398">
                <a:tc>
                  <a:txBody>
                    <a:bodyPr/>
                    <a:lstStyle/>
                    <a:p>
                      <a:pPr algn="l" defTabSz="914400"/>
                      <a:r>
                        <a:rPr sz="1400"/>
                        <a:t>4. Application</a:t>
                      </a:r>
                    </a:p>
                  </a:txBody>
                  <a:tcPr marL="50800" marR="50800" marT="50800" marB="50800" anchor="ctr" anchorCtr="0" horzOverflow="overflow"/>
                </a:tc>
              </a:tr>
              <a:tr h="351642">
                <a:tc>
                  <a:txBody>
                    <a:bodyPr/>
                    <a:lstStyle/>
                    <a:p>
                      <a:pPr algn="l" defTabSz="914400"/>
                      <a:r>
                        <a:rPr sz="1400"/>
                        <a:t>3.Transport</a:t>
                      </a:r>
                    </a:p>
                  </a:txBody>
                  <a:tcPr marL="50800" marR="50800" marT="50800" marB="50800" anchor="ctr" anchorCtr="0" horzOverflow="overflow"/>
                </a:tc>
              </a:tr>
              <a:tr h="303138">
                <a:tc>
                  <a:txBody>
                    <a:bodyPr/>
                    <a:lstStyle/>
                    <a:p>
                      <a:pPr algn="l" defTabSz="914400"/>
                      <a:r>
                        <a:rPr sz="1400"/>
                        <a:t>2. Internet</a:t>
                      </a:r>
                    </a:p>
                  </a:txBody>
                  <a:tcPr marL="50800" marR="50800" marT="50800" marB="50800" anchor="ctr" anchorCtr="0" horzOverflow="overflow"/>
                </a:tc>
              </a:tr>
              <a:tr h="662004">
                <a:tc>
                  <a:txBody>
                    <a:bodyPr/>
                    <a:lstStyle/>
                    <a:p>
                      <a:pPr algn="l" defTabSz="914400"/>
                      <a:r>
                        <a:rPr sz="1400"/>
                        <a:t>1. Network Interface (Link)</a:t>
                      </a:r>
                    </a:p>
                  </a:txBody>
                  <a:tcPr marL="50800" marR="50800" marT="50800" marB="50800" anchor="ctr" anchorCtr="0" horzOverflow="overflow"/>
                </a:tc>
              </a:tr>
            </a:tbl>
          </a:graphicData>
        </a:graphic>
      </p:graphicFrame>
      <p:sp>
        <p:nvSpPr>
          <p:cNvPr id="332" name="Rectangle"/>
          <p:cNvSpPr/>
          <p:nvPr/>
        </p:nvSpPr>
        <p:spPr>
          <a:xfrm>
            <a:off x="10864850" y="1738203"/>
            <a:ext cx="1930400" cy="647701"/>
          </a:xfrm>
          <a:prstGeom prst="rect">
            <a:avLst/>
          </a:prstGeom>
          <a:blipFill>
            <a:blip r:embed="rId10">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04"/>
                                        </p:tgtEl>
                                        <p:attrNameLst>
                                          <p:attrName>style.visibility</p:attrName>
                                        </p:attrNameLst>
                                      </p:cBhvr>
                                      <p:to>
                                        <p:strVal val="visible"/>
                                      </p:to>
                                    </p:set>
                                    <p:animEffect filter="dissolve" transition="in">
                                      <p:cBhvr>
                                        <p:cTn id="7" dur="1000"/>
                                        <p:tgtEl>
                                          <p:spTgt spid="304"/>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09"/>
                                        </p:tgtEl>
                                        <p:attrNameLst>
                                          <p:attrName>style.visibility</p:attrName>
                                        </p:attrNameLst>
                                      </p:cBhvr>
                                      <p:to>
                                        <p:strVal val="visible"/>
                                      </p:to>
                                    </p:set>
                                    <p:animEffect filter="dissolve" transition="in">
                                      <p:cBhvr>
                                        <p:cTn id="12" dur="199"/>
                                        <p:tgtEl>
                                          <p:spTgt spid="309"/>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14"/>
                                        </p:tgtEl>
                                        <p:attrNameLst>
                                          <p:attrName>style.visibility</p:attrName>
                                        </p:attrNameLst>
                                      </p:cBhvr>
                                      <p:to>
                                        <p:strVal val="visible"/>
                                      </p:to>
                                    </p:set>
                                    <p:animEffect filter="dissolve" transition="in">
                                      <p:cBhvr>
                                        <p:cTn id="17" dur="199"/>
                                        <p:tgtEl>
                                          <p:spTgt spid="314"/>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26"/>
                                        </p:tgtEl>
                                        <p:attrNameLst>
                                          <p:attrName>style.visibility</p:attrName>
                                        </p:attrNameLst>
                                      </p:cBhvr>
                                      <p:to>
                                        <p:strVal val="visible"/>
                                      </p:to>
                                    </p:set>
                                    <p:animEffect filter="dissolve" transition="in">
                                      <p:cBhvr>
                                        <p:cTn id="22" dur="200"/>
                                        <p:tgtEl>
                                          <p:spTgt spid="326"/>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327"/>
                                        </p:tgtEl>
                                        <p:attrNameLst>
                                          <p:attrName>style.visibility</p:attrName>
                                        </p:attrNameLst>
                                      </p:cBhvr>
                                      <p:to>
                                        <p:strVal val="visible"/>
                                      </p:to>
                                    </p:set>
                                    <p:animEffect filter="dissolve" transition="in">
                                      <p:cBhvr>
                                        <p:cTn id="27" dur="199"/>
                                        <p:tgtEl>
                                          <p:spTgt spid="327"/>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09" grpId="2"/>
      <p:bldP build="whole" bldLvl="1" animBg="1" rev="0" advAuto="0" spid="326" grpId="4"/>
      <p:bldP build="whole" bldLvl="1" animBg="1" rev="0" advAuto="0" spid="327" grpId="5"/>
      <p:bldP build="whole" bldLvl="1" animBg="1" rev="0" advAuto="0" spid="314" grpId="3"/>
      <p:bldP build="whole" bldLvl="1" animBg="1" rev="0" advAuto="0" spid="304" grpId="1"/>
    </p:bldLst>
  </p:timing>
</p:sld>
</file>

<file path=ppt/slides/slide8.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336" name="Line"/>
          <p:cNvSpPr/>
          <p:nvPr/>
        </p:nvSpPr>
        <p:spPr>
          <a:xfrm>
            <a:off x="9206220" y="4417105"/>
            <a:ext cx="2445838" cy="1062185"/>
          </a:xfrm>
          <a:prstGeom prst="line">
            <a:avLst/>
          </a:prstGeom>
          <a:ln w="63500">
            <a:solidFill>
              <a:srgbClr val="000000"/>
            </a:solidFill>
            <a:miter lim="400000"/>
          </a:ln>
        </p:spPr>
        <p:txBody>
          <a:bodyPr lIns="50800" tIns="50800" rIns="50800" bIns="50800" anchor="ctr"/>
          <a:lstStyle/>
          <a:p>
            <a:pPr>
              <a:defRPr sz="2400"/>
            </a:pPr>
          </a:p>
        </p:txBody>
      </p:sp>
      <p:sp>
        <p:nvSpPr>
          <p:cNvPr id="337" name="Router"/>
          <p:cNvSpPr txBox="1"/>
          <p:nvPr>
            <p:ph type="title"/>
          </p:nvPr>
        </p:nvSpPr>
        <p:spPr>
          <a:xfrm>
            <a:off x="952500" y="262189"/>
            <a:ext cx="11099800" cy="2159001"/>
          </a:xfrm>
          <a:prstGeom prst="rect">
            <a:avLst/>
          </a:prstGeom>
        </p:spPr>
        <p:txBody>
          <a:bodyPr/>
          <a:lstStyle/>
          <a:p>
            <a:pPr/>
            <a:r>
              <a:t>Router</a:t>
            </a:r>
          </a:p>
        </p:txBody>
      </p:sp>
      <p:sp>
        <p:nvSpPr>
          <p:cNvPr id="338" name="10.0.1.5"/>
          <p:cNvSpPr txBox="1"/>
          <p:nvPr/>
        </p:nvSpPr>
        <p:spPr>
          <a:xfrm>
            <a:off x="3602551" y="6088888"/>
            <a:ext cx="986359" cy="393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1900"/>
            </a:lvl1pPr>
          </a:lstStyle>
          <a:p>
            <a:pPr/>
            <a:r>
              <a:t>10.0.1.5</a:t>
            </a:r>
          </a:p>
        </p:txBody>
      </p:sp>
      <p:sp>
        <p:nvSpPr>
          <p:cNvPr id="339" name="10.0.1.6"/>
          <p:cNvSpPr txBox="1"/>
          <p:nvPr/>
        </p:nvSpPr>
        <p:spPr>
          <a:xfrm>
            <a:off x="870753" y="6127938"/>
            <a:ext cx="1766622"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10.0.1.6</a:t>
            </a:r>
          </a:p>
        </p:txBody>
      </p:sp>
      <p:sp>
        <p:nvSpPr>
          <p:cNvPr id="340" name="Network Mask:  255.255.255.0"/>
          <p:cNvSpPr txBox="1"/>
          <p:nvPr/>
        </p:nvSpPr>
        <p:spPr>
          <a:xfrm>
            <a:off x="260282" y="7047228"/>
            <a:ext cx="6314847"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Network Mask:  255.255.255.0</a:t>
            </a:r>
          </a:p>
        </p:txBody>
      </p:sp>
      <p:sp>
        <p:nvSpPr>
          <p:cNvPr id="341" name="8.8.8.8"/>
          <p:cNvSpPr txBox="1"/>
          <p:nvPr/>
        </p:nvSpPr>
        <p:spPr>
          <a:xfrm>
            <a:off x="11037858" y="6135890"/>
            <a:ext cx="1512418" cy="6477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p>
            <a:pPr/>
            <a:r>
              <a:t>8.8.8.8</a:t>
            </a:r>
          </a:p>
        </p:txBody>
      </p:sp>
      <p:sp>
        <p:nvSpPr>
          <p:cNvPr id="342" name="10.0.1.254"/>
          <p:cNvSpPr txBox="1"/>
          <p:nvPr/>
        </p:nvSpPr>
        <p:spPr>
          <a:xfrm>
            <a:off x="5151510" y="5649940"/>
            <a:ext cx="1494765"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lvl1pPr>
          </a:lstStyle>
          <a:p>
            <a:pPr/>
            <a:r>
              <a:t>10.0.1.254</a:t>
            </a:r>
          </a:p>
        </p:txBody>
      </p:sp>
      <p:graphicFrame>
        <p:nvGraphicFramePr>
          <p:cNvPr id="343" name="Table"/>
          <p:cNvGraphicFramePr/>
          <p:nvPr/>
        </p:nvGraphicFramePr>
        <p:xfrm>
          <a:off x="516243" y="140618"/>
          <a:ext cx="1627180" cy="303346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614479"/>
              </a:tblGrid>
              <a:tr h="431537">
                <a:tc>
                  <a:txBody>
                    <a:bodyPr/>
                    <a:lstStyle/>
                    <a:p>
                      <a:pPr algn="l" defTabSz="914400"/>
                      <a:r>
                        <a:rPr sz="1400"/>
                        <a:t>7. Application</a:t>
                      </a:r>
                    </a:p>
                  </a:txBody>
                  <a:tcPr marL="50800" marR="50800" marT="50800" marB="50800" anchor="ctr" anchorCtr="0" horzOverflow="overflow"/>
                </a:tc>
              </a:tr>
              <a:tr h="431537">
                <a:tc>
                  <a:txBody>
                    <a:bodyPr/>
                    <a:lstStyle/>
                    <a:p>
                      <a:pPr algn="l" defTabSz="914400"/>
                      <a:r>
                        <a:rPr sz="1400"/>
                        <a:t>6. Presentation</a:t>
                      </a:r>
                    </a:p>
                  </a:txBody>
                  <a:tcPr marL="50800" marR="50800" marT="50800" marB="50800" anchor="ctr" anchorCtr="0" horzOverflow="overflow"/>
                </a:tc>
              </a:tr>
              <a:tr h="431537">
                <a:tc>
                  <a:txBody>
                    <a:bodyPr/>
                    <a:lstStyle/>
                    <a:p>
                      <a:pPr algn="l" defTabSz="914400"/>
                      <a:r>
                        <a:rPr sz="1400"/>
                        <a:t>5. Session</a:t>
                      </a:r>
                    </a:p>
                  </a:txBody>
                  <a:tcPr marL="50800" marR="50800" marT="50800" marB="50800" anchor="ctr" anchorCtr="0" horzOverflow="overflow"/>
                </a:tc>
              </a:tr>
              <a:tr h="431537">
                <a:tc>
                  <a:txBody>
                    <a:bodyPr/>
                    <a:lstStyle/>
                    <a:p>
                      <a:pPr algn="l" defTabSz="914400"/>
                      <a:r>
                        <a:rPr sz="1400"/>
                        <a:t>4. Transport</a:t>
                      </a:r>
                    </a:p>
                  </a:txBody>
                  <a:tcPr marL="50800" marR="50800" marT="50800" marB="50800" anchor="ctr" anchorCtr="0" horzOverflow="overflow"/>
                </a:tc>
              </a:tr>
              <a:tr h="431537">
                <a:tc>
                  <a:txBody>
                    <a:bodyPr/>
                    <a:lstStyle/>
                    <a:p>
                      <a:pPr algn="l" defTabSz="914400"/>
                      <a:r>
                        <a:rPr sz="1400"/>
                        <a:t>3. Network</a:t>
                      </a:r>
                    </a:p>
                  </a:txBody>
                  <a:tcPr marL="50800" marR="50800" marT="50800" marB="50800" anchor="ctr" anchorCtr="0" horzOverflow="overflow"/>
                </a:tc>
              </a:tr>
              <a:tr h="431537">
                <a:tc>
                  <a:txBody>
                    <a:bodyPr/>
                    <a:lstStyle/>
                    <a:p>
                      <a:pPr algn="l" defTabSz="914400"/>
                      <a:r>
                        <a:rPr sz="1400"/>
                        <a:t>2. Data Link</a:t>
                      </a:r>
                    </a:p>
                  </a:txBody>
                  <a:tcPr marL="50800" marR="50800" marT="50800" marB="50800" anchor="ctr" anchorCtr="0" horzOverflow="overflow"/>
                </a:tc>
              </a:tr>
              <a:tr h="431537">
                <a:tc>
                  <a:txBody>
                    <a:bodyPr/>
                    <a:lstStyle/>
                    <a:p>
                      <a:pPr algn="l" defTabSz="914400"/>
                      <a:r>
                        <a:rPr sz="1400"/>
                        <a:t>1. Physical</a:t>
                      </a:r>
                    </a:p>
                  </a:txBody>
                  <a:tcPr marL="50800" marR="50800" marT="50800" marB="50800" anchor="ctr" anchorCtr="0" horzOverflow="overflow"/>
                </a:tc>
              </a:tr>
            </a:tbl>
          </a:graphicData>
        </a:graphic>
      </p:graphicFrame>
      <p:sp>
        <p:nvSpPr>
          <p:cNvPr id="344" name="Rectangle"/>
          <p:cNvSpPr/>
          <p:nvPr/>
        </p:nvSpPr>
        <p:spPr>
          <a:xfrm>
            <a:off x="517032" y="1819118"/>
            <a:ext cx="1612901" cy="498823"/>
          </a:xfrm>
          <a:prstGeom prst="rect">
            <a:avLst/>
          </a:prstGeom>
          <a:blipFill>
            <a:blip r:embed="rId3">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aphicFrame>
        <p:nvGraphicFramePr>
          <p:cNvPr id="345" name="Table"/>
          <p:cNvGraphicFramePr/>
          <p:nvPr/>
        </p:nvGraphicFramePr>
        <p:xfrm>
          <a:off x="10882027" y="171741"/>
          <a:ext cx="1945108" cy="2293884"/>
        </p:xfrm>
        <a:graphic xmlns:a="http://schemas.openxmlformats.org/drawingml/2006/main">
          <a:graphicData uri="http://schemas.openxmlformats.org/drawingml/2006/table">
            <a:tbl>
              <a:tblPr firstCol="0" firstRow="0" lastCol="0" lastRow="0" bandCol="0" bandRow="0" rtl="0">
                <a:tableStyleId>{CF821DB8-F4EB-4A41-A1BA-3FCAFE7338EE}</a:tableStyleId>
              </a:tblPr>
              <a:tblGrid>
                <a:gridCol w="1932406"/>
              </a:tblGrid>
              <a:tr h="964398">
                <a:tc>
                  <a:txBody>
                    <a:bodyPr/>
                    <a:lstStyle/>
                    <a:p>
                      <a:pPr algn="l" defTabSz="914400"/>
                      <a:r>
                        <a:rPr sz="1400"/>
                        <a:t>4. Application</a:t>
                      </a:r>
                    </a:p>
                  </a:txBody>
                  <a:tcPr marL="50800" marR="50800" marT="50800" marB="50800" anchor="ctr" anchorCtr="0" horzOverflow="overflow"/>
                </a:tc>
              </a:tr>
              <a:tr h="351642">
                <a:tc>
                  <a:txBody>
                    <a:bodyPr/>
                    <a:lstStyle/>
                    <a:p>
                      <a:pPr algn="l" defTabSz="914400"/>
                      <a:r>
                        <a:rPr sz="1400"/>
                        <a:t>3.Transport</a:t>
                      </a:r>
                    </a:p>
                  </a:txBody>
                  <a:tcPr marL="50800" marR="50800" marT="50800" marB="50800" anchor="ctr" anchorCtr="0" horzOverflow="overflow"/>
                </a:tc>
              </a:tr>
              <a:tr h="303138">
                <a:tc>
                  <a:txBody>
                    <a:bodyPr/>
                    <a:lstStyle/>
                    <a:p>
                      <a:pPr algn="l" defTabSz="914400"/>
                      <a:r>
                        <a:rPr sz="1400"/>
                        <a:t>2. Internet</a:t>
                      </a:r>
                    </a:p>
                  </a:txBody>
                  <a:tcPr marL="50800" marR="50800" marT="50800" marB="50800" anchor="ctr" anchorCtr="0" horzOverflow="overflow"/>
                </a:tc>
              </a:tr>
              <a:tr h="662004">
                <a:tc>
                  <a:txBody>
                    <a:bodyPr/>
                    <a:lstStyle/>
                    <a:p>
                      <a:pPr algn="l" defTabSz="914400"/>
                      <a:r>
                        <a:rPr sz="1400"/>
                        <a:t>1. Network Interface (Link)</a:t>
                      </a:r>
                    </a:p>
                  </a:txBody>
                  <a:tcPr marL="50800" marR="50800" marT="50800" marB="50800" anchor="ctr" anchorCtr="0" horzOverflow="overflow"/>
                </a:tc>
              </a:tr>
            </a:tbl>
          </a:graphicData>
        </a:graphic>
      </p:graphicFrame>
      <p:sp>
        <p:nvSpPr>
          <p:cNvPr id="346" name="Rectangle"/>
          <p:cNvSpPr/>
          <p:nvPr/>
        </p:nvSpPr>
        <p:spPr>
          <a:xfrm>
            <a:off x="10845377" y="1454150"/>
            <a:ext cx="2005707" cy="393700"/>
          </a:xfrm>
          <a:prstGeom prst="rect">
            <a:avLst/>
          </a:prstGeom>
          <a:blipFill>
            <a:blip r:embed="rId3">
              <a:alphaModFix amt="19230"/>
            </a:blip>
          </a:blipFill>
          <a:ln w="12700">
            <a:miter lim="400000"/>
          </a:ln>
          <a:effectLst>
            <a:outerShdw sx="100000" sy="100000" kx="0" ky="0" algn="b" rotWithShape="0" blurRad="38100" dist="25400" dir="5400000">
              <a:srgbClr val="000000">
                <a:alpha val="50000"/>
              </a:srgbClr>
            </a:outerShdw>
          </a:effectLst>
        </p:spPr>
        <p:txBody>
          <a:bodyPr lIns="50800" tIns="50800" rIns="50800" bIns="50800" anchor="ctr"/>
          <a:lstStyle/>
          <a:p>
            <a:pPr>
              <a:defRPr sz="2400">
                <a:solidFill>
                  <a:srgbClr val="FFFFFF"/>
                </a:solidFill>
              </a:defRPr>
            </a:pPr>
          </a:p>
        </p:txBody>
      </p:sp>
      <p:grpSp>
        <p:nvGrpSpPr>
          <p:cNvPr id="374" name="Group"/>
          <p:cNvGrpSpPr/>
          <p:nvPr/>
        </p:nvGrpSpPr>
        <p:grpSpPr>
          <a:xfrm>
            <a:off x="4175829" y="7384002"/>
            <a:ext cx="8582341" cy="2638264"/>
            <a:chOff x="0" y="0"/>
            <a:chExt cx="8582339" cy="2638263"/>
          </a:xfrm>
        </p:grpSpPr>
        <p:sp>
          <p:nvSpPr>
            <p:cNvPr id="347" name="Rectangle"/>
            <p:cNvSpPr/>
            <p:nvPr/>
          </p:nvSpPr>
          <p:spPr>
            <a:xfrm>
              <a:off x="0" y="442954"/>
              <a:ext cx="1187351" cy="480833"/>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348" name="Rectangle"/>
            <p:cNvSpPr/>
            <p:nvPr/>
          </p:nvSpPr>
          <p:spPr>
            <a:xfrm>
              <a:off x="5551562" y="438192"/>
              <a:ext cx="2192814" cy="494975"/>
            </a:xfrm>
            <a:prstGeom prst="rect">
              <a:avLst/>
            </a:prstGeom>
            <a:blipFill rotWithShape="1">
              <a:blip r:embed="rId4"/>
              <a:srcRect l="0" t="0" r="0" b="0"/>
              <a:tile tx="0" ty="0" sx="100000" sy="100000" flip="none" algn="tl"/>
            </a:blipFill>
            <a:ln w="12700" cap="flat">
              <a:noFill/>
              <a:miter lim="400000"/>
            </a:ln>
            <a:effectLst/>
          </p:spPr>
          <p:txBody>
            <a:bodyPr wrap="square" lIns="50800" tIns="50800" rIns="50800" bIns="50800" numCol="1" anchor="ctr">
              <a:noAutofit/>
            </a:bodyPr>
            <a:lstStyle/>
            <a:p>
              <a:pPr>
                <a:defRPr sz="2400">
                  <a:solidFill>
                    <a:srgbClr val="FFFFFF"/>
                  </a:solidFill>
                </a:defRPr>
              </a:pPr>
            </a:p>
          </p:txBody>
        </p:sp>
        <p:sp>
          <p:nvSpPr>
            <p:cNvPr id="349" name="Rectangle"/>
            <p:cNvSpPr/>
            <p:nvPr/>
          </p:nvSpPr>
          <p:spPr>
            <a:xfrm>
              <a:off x="1200250" y="442954"/>
              <a:ext cx="1212365" cy="480833"/>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350" name="Rectangle"/>
            <p:cNvSpPr/>
            <p:nvPr/>
          </p:nvSpPr>
          <p:spPr>
            <a:xfrm>
              <a:off x="7753769" y="442954"/>
              <a:ext cx="813207" cy="480833"/>
            </a:xfrm>
            <a:prstGeom prst="rect">
              <a:avLst/>
            </a:prstGeom>
            <a:noFill/>
            <a:ln w="25400" cap="flat">
              <a:solidFill>
                <a:srgbClr val="85888D"/>
              </a:solidFill>
              <a:prstDash val="solid"/>
              <a:miter lim="400000"/>
            </a:ln>
            <a:effectLst/>
          </p:spPr>
          <p:txBody>
            <a:bodyPr wrap="square" lIns="50800" tIns="50800" rIns="50800" bIns="50800" numCol="1" anchor="ctr">
              <a:noAutofit/>
            </a:bodyPr>
            <a:lstStyle/>
            <a:p>
              <a:pPr>
                <a:defRPr sz="2400"/>
              </a:pPr>
            </a:p>
          </p:txBody>
        </p:sp>
        <p:sp>
          <p:nvSpPr>
            <p:cNvPr id="351" name="CRC"/>
            <p:cNvSpPr txBox="1"/>
            <p:nvPr/>
          </p:nvSpPr>
          <p:spPr>
            <a:xfrm>
              <a:off x="7875709" y="503058"/>
              <a:ext cx="569326" cy="360625"/>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500"/>
              </a:lvl1pPr>
            </a:lstStyle>
            <a:p>
              <a:pPr/>
              <a:r>
                <a:t>CRC</a:t>
              </a:r>
            </a:p>
          </p:txBody>
        </p:sp>
        <p:sp>
          <p:nvSpPr>
            <p:cNvPr id="352" name="Rectangle"/>
            <p:cNvSpPr/>
            <p:nvPr/>
          </p:nvSpPr>
          <p:spPr>
            <a:xfrm>
              <a:off x="3942347" y="442954"/>
              <a:ext cx="1593999" cy="480833"/>
            </a:xfrm>
            <a:prstGeom prst="rect">
              <a:avLst/>
            </a:prstGeom>
            <a:noFill/>
            <a:ln w="25400" cap="flat">
              <a:solidFill>
                <a:schemeClr val="accent1"/>
              </a:solidFill>
              <a:prstDash val="solid"/>
              <a:miter lim="400000"/>
            </a:ln>
            <a:effectLst/>
          </p:spPr>
          <p:txBody>
            <a:bodyPr wrap="square" lIns="50800" tIns="50800" rIns="50800" bIns="50800" numCol="1" anchor="ctr">
              <a:noAutofit/>
            </a:bodyPr>
            <a:lstStyle/>
            <a:p>
              <a:pPr>
                <a:defRPr sz="2400"/>
              </a:pPr>
            </a:p>
          </p:txBody>
        </p:sp>
        <p:sp>
          <p:nvSpPr>
            <p:cNvPr id="353" name="Rectangle"/>
            <p:cNvSpPr/>
            <p:nvPr/>
          </p:nvSpPr>
          <p:spPr>
            <a:xfrm>
              <a:off x="2414183" y="442954"/>
              <a:ext cx="1525945" cy="480833"/>
            </a:xfrm>
            <a:prstGeom prst="rect">
              <a:avLst/>
            </a:prstGeom>
            <a:noFill/>
            <a:ln w="25400" cap="flat">
              <a:solidFill>
                <a:schemeClr val="accent1"/>
              </a:solidFill>
              <a:prstDash val="solid"/>
              <a:miter lim="400000"/>
            </a:ln>
            <a:effectLst/>
          </p:spPr>
          <p:txBody>
            <a:bodyPr wrap="square" lIns="50800" tIns="50800" rIns="50800" bIns="50800" numCol="1" anchor="ctr">
              <a:noAutofit/>
            </a:bodyPr>
            <a:lstStyle/>
            <a:p>
              <a:pPr>
                <a:defRPr sz="2400"/>
              </a:pPr>
            </a:p>
          </p:txBody>
        </p:sp>
        <p:grpSp>
          <p:nvGrpSpPr>
            <p:cNvPr id="359" name="Group"/>
            <p:cNvGrpSpPr/>
            <p:nvPr/>
          </p:nvGrpSpPr>
          <p:grpSpPr>
            <a:xfrm>
              <a:off x="1951" y="790903"/>
              <a:ext cx="8580389" cy="1166633"/>
              <a:chOff x="0" y="0"/>
              <a:chExt cx="8580388" cy="1166632"/>
            </a:xfrm>
          </p:grpSpPr>
          <p:sp>
            <p:nvSpPr>
              <p:cNvPr id="354" name="Frame"/>
              <p:cNvSpPr txBox="1"/>
              <p:nvPr/>
            </p:nvSpPr>
            <p:spPr>
              <a:xfrm>
                <a:off x="1179939" y="434989"/>
                <a:ext cx="930951" cy="7316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000"/>
                </a:lvl1pPr>
              </a:lstStyle>
              <a:p>
                <a:pPr/>
                <a:r>
                  <a:t>Frame</a:t>
                </a:r>
              </a:p>
            </p:txBody>
          </p:sp>
          <p:sp>
            <p:nvSpPr>
              <p:cNvPr id="355" name="Line"/>
              <p:cNvSpPr/>
              <p:nvPr/>
            </p:nvSpPr>
            <p:spPr>
              <a:xfrm>
                <a:off x="7034" y="473984"/>
                <a:ext cx="8573355"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356" name="Line"/>
              <p:cNvSpPr/>
              <p:nvPr/>
            </p:nvSpPr>
            <p:spPr>
              <a:xfrm flipV="1">
                <a:off x="8580387" y="15824"/>
                <a:ext cx="1" cy="45503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357" name="Line"/>
              <p:cNvSpPr/>
              <p:nvPr/>
            </p:nvSpPr>
            <p:spPr>
              <a:xfrm flipH="1">
                <a:off x="-1" y="0"/>
                <a:ext cx="2" cy="488055"/>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358" name="Rectangle"/>
              <p:cNvSpPr/>
              <p:nvPr/>
            </p:nvSpPr>
            <p:spPr>
              <a:xfrm>
                <a:off x="16414" y="248864"/>
                <a:ext cx="8554594" cy="215741"/>
              </a:xfrm>
              <a:prstGeom prst="rect">
                <a:avLst/>
              </a:prstGeom>
              <a:solidFill>
                <a:srgbClr val="DCDEE0"/>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grpSp>
        <p:grpSp>
          <p:nvGrpSpPr>
            <p:cNvPr id="365" name="Group"/>
            <p:cNvGrpSpPr/>
            <p:nvPr/>
          </p:nvGrpSpPr>
          <p:grpSpPr>
            <a:xfrm>
              <a:off x="2412837" y="787967"/>
              <a:ext cx="5353439" cy="1850297"/>
              <a:chOff x="0" y="0"/>
              <a:chExt cx="5353438" cy="1850295"/>
            </a:xfrm>
          </p:grpSpPr>
          <p:sp>
            <p:nvSpPr>
              <p:cNvPr id="360" name="Rectangle"/>
              <p:cNvSpPr/>
              <p:nvPr/>
            </p:nvSpPr>
            <p:spPr>
              <a:xfrm>
                <a:off x="0" y="871792"/>
                <a:ext cx="5350313" cy="215742"/>
              </a:xfrm>
              <a:prstGeom prst="rect">
                <a:avLst/>
              </a:prstGeom>
              <a:solidFill>
                <a:schemeClr val="accent1">
                  <a:hueOff val="47394"/>
                  <a:satOff val="-25753"/>
                  <a:lumOff val="-7544"/>
                </a:schemeClr>
              </a:solidFill>
              <a:ln w="12700" cap="flat">
                <a:noFill/>
                <a:miter lim="400000"/>
              </a:ln>
              <a:effectLst>
                <a:outerShdw sx="100000" sy="100000" kx="0" ky="0" algn="b" rotWithShape="0" blurRad="38100" dist="25400" dir="5400000">
                  <a:srgbClr val="000000">
                    <a:alpha val="50000"/>
                  </a:srgbClr>
                </a:outerShdw>
              </a:effectLst>
            </p:spPr>
            <p:txBody>
              <a:bodyPr wrap="square" lIns="50800" tIns="50800" rIns="50800" bIns="50800" numCol="1" anchor="ctr">
                <a:noAutofit/>
              </a:bodyPr>
              <a:lstStyle/>
              <a:p>
                <a:pPr>
                  <a:defRPr sz="2400"/>
                </a:pPr>
              </a:p>
            </p:txBody>
          </p:sp>
          <p:sp>
            <p:nvSpPr>
              <p:cNvPr id="361" name="IP Packet"/>
              <p:cNvSpPr txBox="1"/>
              <p:nvPr/>
            </p:nvSpPr>
            <p:spPr>
              <a:xfrm>
                <a:off x="1913055" y="1118652"/>
                <a:ext cx="1309060" cy="73164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2100"/>
                </a:lvl1pPr>
              </a:lstStyle>
              <a:p>
                <a:pPr/>
                <a:r>
                  <a:t>IP Packet</a:t>
                </a:r>
              </a:p>
            </p:txBody>
          </p:sp>
          <p:sp>
            <p:nvSpPr>
              <p:cNvPr id="362" name="Line"/>
              <p:cNvSpPr/>
              <p:nvPr/>
            </p:nvSpPr>
            <p:spPr>
              <a:xfrm>
                <a:off x="0" y="1099892"/>
                <a:ext cx="5350312" cy="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363" name="Line"/>
              <p:cNvSpPr/>
              <p:nvPr/>
            </p:nvSpPr>
            <p:spPr>
              <a:xfrm flipV="1">
                <a:off x="5353438" y="140700"/>
                <a:ext cx="1" cy="955912"/>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sp>
            <p:nvSpPr>
              <p:cNvPr id="364" name="Line"/>
              <p:cNvSpPr/>
              <p:nvPr/>
            </p:nvSpPr>
            <p:spPr>
              <a:xfrm flipV="1">
                <a:off x="6818" y="0"/>
                <a:ext cx="1" cy="1095011"/>
              </a:xfrm>
              <a:prstGeom prst="line">
                <a:avLst/>
              </a:prstGeom>
              <a:noFill/>
              <a:ln w="25400" cap="flat">
                <a:solidFill>
                  <a:srgbClr val="000000"/>
                </a:solidFill>
                <a:prstDash val="solid"/>
                <a:miter lim="400000"/>
              </a:ln>
              <a:effectLst/>
            </p:spPr>
            <p:txBody>
              <a:bodyPr wrap="square" lIns="50800" tIns="50800" rIns="50800" bIns="50800" numCol="1" anchor="ctr">
                <a:noAutofit/>
              </a:bodyPr>
              <a:lstStyle/>
              <a:p>
                <a:pPr>
                  <a:defRPr sz="2400"/>
                </a:pPr>
              </a:p>
            </p:txBody>
          </p:sp>
        </p:grpSp>
        <p:grpSp>
          <p:nvGrpSpPr>
            <p:cNvPr id="370" name="Group"/>
            <p:cNvGrpSpPr/>
            <p:nvPr/>
          </p:nvGrpSpPr>
          <p:grpSpPr>
            <a:xfrm>
              <a:off x="2425515" y="0"/>
              <a:ext cx="2934660" cy="1067243"/>
              <a:chOff x="0" y="0"/>
              <a:chExt cx="2934659" cy="1067242"/>
            </a:xfrm>
          </p:grpSpPr>
          <p:sp>
            <p:nvSpPr>
              <p:cNvPr id="366" name="32.24.1.5"/>
              <p:cNvSpPr txBox="1"/>
              <p:nvPr/>
            </p:nvSpPr>
            <p:spPr>
              <a:xfrm>
                <a:off x="1682011" y="335021"/>
                <a:ext cx="1252649" cy="7128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800">
                    <a:solidFill>
                      <a:schemeClr val="accent1">
                        <a:hueOff val="47394"/>
                        <a:satOff val="-25753"/>
                        <a:lumOff val="-7544"/>
                      </a:schemeClr>
                    </a:solidFill>
                  </a:defRPr>
                </a:lvl1pPr>
              </a:lstStyle>
              <a:p>
                <a:pPr/>
                <a:r>
                  <a:t>32.24.1.5</a:t>
                </a:r>
              </a:p>
            </p:txBody>
          </p:sp>
          <p:sp>
            <p:nvSpPr>
              <p:cNvPr id="367" name="8.8.8.8"/>
              <p:cNvSpPr txBox="1"/>
              <p:nvPr/>
            </p:nvSpPr>
            <p:spPr>
              <a:xfrm>
                <a:off x="0" y="354359"/>
                <a:ext cx="1544705" cy="712884"/>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800">
                    <a:solidFill>
                      <a:schemeClr val="accent1">
                        <a:hueOff val="47394"/>
                        <a:satOff val="-25753"/>
                        <a:lumOff val="-7544"/>
                      </a:schemeClr>
                    </a:solidFill>
                  </a:defRPr>
                </a:lvl1pPr>
              </a:lstStyle>
              <a:p>
                <a:pPr/>
                <a:r>
                  <a:t>8.8.8.8</a:t>
                </a:r>
              </a:p>
            </p:txBody>
          </p:sp>
          <p:sp>
            <p:nvSpPr>
              <p:cNvPr id="368" name="SRC IP"/>
              <p:cNvSpPr txBox="1"/>
              <p:nvPr/>
            </p:nvSpPr>
            <p:spPr>
              <a:xfrm>
                <a:off x="1612104" y="-1"/>
                <a:ext cx="1088384" cy="3470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700">
                    <a:solidFill>
                      <a:schemeClr val="accent1">
                        <a:hueOff val="47394"/>
                        <a:satOff val="-25753"/>
                        <a:lumOff val="-7544"/>
                      </a:schemeClr>
                    </a:solidFill>
                  </a:defRPr>
                </a:lvl1pPr>
              </a:lstStyle>
              <a:p>
                <a:pPr/>
                <a:r>
                  <a:t>SRC IP</a:t>
                </a:r>
              </a:p>
            </p:txBody>
          </p:sp>
          <p:sp>
            <p:nvSpPr>
              <p:cNvPr id="369" name="DST IP"/>
              <p:cNvSpPr txBox="1"/>
              <p:nvPr/>
            </p:nvSpPr>
            <p:spPr>
              <a:xfrm>
                <a:off x="223724" y="-1"/>
                <a:ext cx="1088384" cy="3470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600">
                    <a:solidFill>
                      <a:schemeClr val="accent1">
                        <a:hueOff val="47394"/>
                        <a:satOff val="-25753"/>
                        <a:lumOff val="-7544"/>
                      </a:schemeClr>
                    </a:solidFill>
                  </a:defRPr>
                </a:lvl1pPr>
              </a:lstStyle>
              <a:p>
                <a:pPr/>
                <a:r>
                  <a:t>DST IP</a:t>
                </a:r>
              </a:p>
            </p:txBody>
          </p:sp>
        </p:grpSp>
        <p:grpSp>
          <p:nvGrpSpPr>
            <p:cNvPr id="373" name="Group"/>
            <p:cNvGrpSpPr/>
            <p:nvPr/>
          </p:nvGrpSpPr>
          <p:grpSpPr>
            <a:xfrm>
              <a:off x="604" y="509839"/>
              <a:ext cx="2307789" cy="347063"/>
              <a:chOff x="0" y="0"/>
              <a:chExt cx="2307788" cy="347061"/>
            </a:xfrm>
          </p:grpSpPr>
          <p:sp>
            <p:nvSpPr>
              <p:cNvPr id="371" name="SRC MAC"/>
              <p:cNvSpPr txBox="1"/>
              <p:nvPr/>
            </p:nvSpPr>
            <p:spPr>
              <a:xfrm>
                <a:off x="1219404" y="0"/>
                <a:ext cx="1088385" cy="347062"/>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500"/>
                </a:lvl1pPr>
              </a:lstStyle>
              <a:p>
                <a:pPr/>
                <a:r>
                  <a:t>SRC MAC</a:t>
                </a:r>
              </a:p>
            </p:txBody>
          </p:sp>
          <p:sp>
            <p:nvSpPr>
              <p:cNvPr id="372" name="DST MAC"/>
              <p:cNvSpPr txBox="1"/>
              <p:nvPr/>
            </p:nvSpPr>
            <p:spPr>
              <a:xfrm>
                <a:off x="0" y="-1"/>
                <a:ext cx="1088384" cy="347063"/>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square" lIns="50800" tIns="50800" rIns="50800" bIns="50800" numCol="1" anchor="ctr">
                <a:noAutofit/>
              </a:bodyPr>
              <a:lstStyle>
                <a:lvl1pPr>
                  <a:defRPr sz="1500"/>
                </a:lvl1pPr>
              </a:lstStyle>
              <a:p>
                <a:pPr/>
                <a:r>
                  <a:t>DST MAC</a:t>
                </a:r>
              </a:p>
            </p:txBody>
          </p:sp>
        </p:grpSp>
      </p:grpSp>
      <p:sp>
        <p:nvSpPr>
          <p:cNvPr id="375" name="Line"/>
          <p:cNvSpPr/>
          <p:nvPr/>
        </p:nvSpPr>
        <p:spPr>
          <a:xfrm flipV="1">
            <a:off x="6952230" y="4070672"/>
            <a:ext cx="2033667" cy="850474"/>
          </a:xfrm>
          <a:prstGeom prst="line">
            <a:avLst/>
          </a:prstGeom>
          <a:ln w="63500">
            <a:solidFill>
              <a:srgbClr val="000000"/>
            </a:solidFill>
            <a:miter lim="400000"/>
          </a:ln>
        </p:spPr>
        <p:txBody>
          <a:bodyPr lIns="50800" tIns="50800" rIns="50800" bIns="50800" anchor="ctr"/>
          <a:lstStyle/>
          <a:p>
            <a:pPr>
              <a:defRPr sz="2400"/>
            </a:pPr>
          </a:p>
        </p:txBody>
      </p:sp>
      <p:pic>
        <p:nvPicPr>
          <p:cNvPr id="376" name="Oxygen-Icons.org-Oxygen-Categories-applications-internet.png" descr="Oxygen-Icons.org-Oxygen-Categories-applications-internet.png"/>
          <p:cNvPicPr>
            <a:picLocks noChangeAspect="1"/>
          </p:cNvPicPr>
          <p:nvPr/>
        </p:nvPicPr>
        <p:blipFill>
          <a:blip r:embed="rId5">
            <a:extLst/>
          </a:blip>
          <a:stretch>
            <a:fillRect/>
          </a:stretch>
        </p:blipFill>
        <p:spPr>
          <a:xfrm>
            <a:off x="7620874" y="2845464"/>
            <a:ext cx="2638264" cy="2638264"/>
          </a:xfrm>
          <a:prstGeom prst="rect">
            <a:avLst/>
          </a:prstGeom>
          <a:ln w="12700">
            <a:miter lim="400000"/>
          </a:ln>
        </p:spPr>
      </p:pic>
      <p:pic>
        <p:nvPicPr>
          <p:cNvPr id="377" name="HomeServer.png" descr="HomeServer.png"/>
          <p:cNvPicPr>
            <a:picLocks noChangeAspect="1"/>
          </p:cNvPicPr>
          <p:nvPr/>
        </p:nvPicPr>
        <p:blipFill>
          <a:blip r:embed="rId6">
            <a:extLst/>
          </a:blip>
          <a:stretch>
            <a:fillRect/>
          </a:stretch>
        </p:blipFill>
        <p:spPr>
          <a:xfrm>
            <a:off x="10926200" y="4636739"/>
            <a:ext cx="1523010" cy="1523011"/>
          </a:xfrm>
          <a:prstGeom prst="rect">
            <a:avLst/>
          </a:prstGeom>
          <a:ln w="12700">
            <a:miter lim="400000"/>
          </a:ln>
        </p:spPr>
      </p:pic>
      <p:sp>
        <p:nvSpPr>
          <p:cNvPr id="378" name="Line"/>
          <p:cNvSpPr/>
          <p:nvPr/>
        </p:nvSpPr>
        <p:spPr>
          <a:xfrm flipV="1">
            <a:off x="2874520" y="3386464"/>
            <a:ext cx="1986163" cy="700337"/>
          </a:xfrm>
          <a:prstGeom prst="line">
            <a:avLst/>
          </a:prstGeom>
          <a:ln w="63500">
            <a:solidFill>
              <a:srgbClr val="000000"/>
            </a:solidFill>
            <a:miter lim="400000"/>
          </a:ln>
        </p:spPr>
        <p:txBody>
          <a:bodyPr lIns="50800" tIns="50800" rIns="50800" bIns="50800" anchor="ctr"/>
          <a:lstStyle/>
          <a:p>
            <a:pPr>
              <a:defRPr sz="2400"/>
            </a:pPr>
          </a:p>
        </p:txBody>
      </p:sp>
      <p:sp>
        <p:nvSpPr>
          <p:cNvPr id="379" name="Line"/>
          <p:cNvSpPr/>
          <p:nvPr/>
        </p:nvSpPr>
        <p:spPr>
          <a:xfrm flipV="1">
            <a:off x="3025693" y="2471283"/>
            <a:ext cx="1" cy="1723999"/>
          </a:xfrm>
          <a:prstGeom prst="line">
            <a:avLst/>
          </a:prstGeom>
          <a:ln w="63500">
            <a:solidFill>
              <a:srgbClr val="000000"/>
            </a:solidFill>
            <a:miter lim="400000"/>
          </a:ln>
        </p:spPr>
        <p:txBody>
          <a:bodyPr lIns="50800" tIns="50800" rIns="50800" bIns="50800" anchor="ctr"/>
          <a:lstStyle/>
          <a:p>
            <a:pPr>
              <a:defRPr sz="2400"/>
            </a:pPr>
          </a:p>
        </p:txBody>
      </p:sp>
      <p:sp>
        <p:nvSpPr>
          <p:cNvPr id="380" name="Line"/>
          <p:cNvSpPr/>
          <p:nvPr/>
        </p:nvSpPr>
        <p:spPr>
          <a:xfrm flipH="1" flipV="1">
            <a:off x="1185829" y="3442502"/>
            <a:ext cx="1604839" cy="588261"/>
          </a:xfrm>
          <a:prstGeom prst="line">
            <a:avLst/>
          </a:prstGeom>
          <a:ln w="63500">
            <a:solidFill>
              <a:srgbClr val="000000"/>
            </a:solidFill>
            <a:miter lim="400000"/>
          </a:ln>
        </p:spPr>
        <p:txBody>
          <a:bodyPr lIns="50800" tIns="50800" rIns="50800" bIns="50800" anchor="ctr"/>
          <a:lstStyle/>
          <a:p>
            <a:pPr>
              <a:defRPr sz="2400"/>
            </a:pPr>
          </a:p>
        </p:txBody>
      </p:sp>
      <p:sp>
        <p:nvSpPr>
          <p:cNvPr id="381" name="Line"/>
          <p:cNvSpPr/>
          <p:nvPr/>
        </p:nvSpPr>
        <p:spPr>
          <a:xfrm flipH="1">
            <a:off x="1820905" y="4152783"/>
            <a:ext cx="969763" cy="1488902"/>
          </a:xfrm>
          <a:prstGeom prst="line">
            <a:avLst/>
          </a:prstGeom>
          <a:ln w="63500">
            <a:solidFill>
              <a:srgbClr val="000000"/>
            </a:solidFill>
            <a:miter lim="400000"/>
          </a:ln>
        </p:spPr>
        <p:txBody>
          <a:bodyPr lIns="50800" tIns="50800" rIns="50800" bIns="50800" anchor="ctr"/>
          <a:lstStyle/>
          <a:p>
            <a:pPr>
              <a:defRPr sz="2400"/>
            </a:pPr>
          </a:p>
        </p:txBody>
      </p:sp>
      <p:sp>
        <p:nvSpPr>
          <p:cNvPr id="382" name="Line"/>
          <p:cNvSpPr/>
          <p:nvPr/>
        </p:nvSpPr>
        <p:spPr>
          <a:xfrm>
            <a:off x="3013038" y="3984915"/>
            <a:ext cx="1067579" cy="1498589"/>
          </a:xfrm>
          <a:prstGeom prst="line">
            <a:avLst/>
          </a:prstGeom>
          <a:ln w="63500">
            <a:solidFill>
              <a:srgbClr val="000000"/>
            </a:solidFill>
            <a:miter lim="400000"/>
          </a:ln>
        </p:spPr>
        <p:txBody>
          <a:bodyPr lIns="50800" tIns="50800" rIns="50800" bIns="50800" anchor="ctr"/>
          <a:lstStyle/>
          <a:p>
            <a:pPr>
              <a:defRPr sz="2400"/>
            </a:pPr>
          </a:p>
        </p:txBody>
      </p:sp>
      <p:sp>
        <p:nvSpPr>
          <p:cNvPr id="383" name="Line"/>
          <p:cNvSpPr/>
          <p:nvPr/>
        </p:nvSpPr>
        <p:spPr>
          <a:xfrm>
            <a:off x="3001520" y="4213800"/>
            <a:ext cx="3146462" cy="585265"/>
          </a:xfrm>
          <a:prstGeom prst="line">
            <a:avLst/>
          </a:prstGeom>
          <a:ln w="63500">
            <a:solidFill>
              <a:srgbClr val="000000"/>
            </a:solidFill>
            <a:miter lim="400000"/>
          </a:ln>
        </p:spPr>
        <p:txBody>
          <a:bodyPr lIns="50800" tIns="50800" rIns="50800" bIns="50800" anchor="ctr"/>
          <a:lstStyle/>
          <a:p>
            <a:pPr>
              <a:defRPr sz="2400"/>
            </a:pPr>
          </a:p>
        </p:txBody>
      </p:sp>
      <p:pic>
        <p:nvPicPr>
          <p:cNvPr id="384" name="osa_desktop.png" descr="osa_desktop.png"/>
          <p:cNvPicPr>
            <a:picLocks noChangeAspect="1"/>
          </p:cNvPicPr>
          <p:nvPr/>
        </p:nvPicPr>
        <p:blipFill>
          <a:blip r:embed="rId7">
            <a:extLst/>
          </a:blip>
          <a:stretch>
            <a:fillRect/>
          </a:stretch>
        </p:blipFill>
        <p:spPr>
          <a:xfrm>
            <a:off x="1385981" y="5296117"/>
            <a:ext cx="913967" cy="913966"/>
          </a:xfrm>
          <a:prstGeom prst="rect">
            <a:avLst/>
          </a:prstGeom>
          <a:ln w="12700">
            <a:miter lim="400000"/>
          </a:ln>
        </p:spPr>
      </p:pic>
      <p:pic>
        <p:nvPicPr>
          <p:cNvPr id="385" name="osa_desktop.png" descr="osa_desktop.png"/>
          <p:cNvPicPr>
            <a:picLocks noChangeAspect="1"/>
          </p:cNvPicPr>
          <p:nvPr/>
        </p:nvPicPr>
        <p:blipFill>
          <a:blip r:embed="rId7">
            <a:extLst/>
          </a:blip>
          <a:stretch>
            <a:fillRect/>
          </a:stretch>
        </p:blipFill>
        <p:spPr>
          <a:xfrm>
            <a:off x="3679211" y="5187909"/>
            <a:ext cx="913967" cy="913967"/>
          </a:xfrm>
          <a:prstGeom prst="rect">
            <a:avLst/>
          </a:prstGeom>
          <a:ln w="12700">
            <a:miter lim="400000"/>
          </a:ln>
        </p:spPr>
      </p:pic>
      <p:pic>
        <p:nvPicPr>
          <p:cNvPr id="386" name="osa_desktop.png" descr="osa_desktop.png"/>
          <p:cNvPicPr>
            <a:picLocks noChangeAspect="1"/>
          </p:cNvPicPr>
          <p:nvPr/>
        </p:nvPicPr>
        <p:blipFill>
          <a:blip r:embed="rId7">
            <a:extLst/>
          </a:blip>
          <a:stretch>
            <a:fillRect/>
          </a:stretch>
        </p:blipFill>
        <p:spPr>
          <a:xfrm>
            <a:off x="4501803" y="3107925"/>
            <a:ext cx="913967" cy="913966"/>
          </a:xfrm>
          <a:prstGeom prst="rect">
            <a:avLst/>
          </a:prstGeom>
          <a:ln w="12700">
            <a:miter lim="400000"/>
          </a:ln>
        </p:spPr>
      </p:pic>
      <p:pic>
        <p:nvPicPr>
          <p:cNvPr id="387" name="osa_desktop.png" descr="osa_desktop.png"/>
          <p:cNvPicPr>
            <a:picLocks noChangeAspect="1"/>
          </p:cNvPicPr>
          <p:nvPr/>
        </p:nvPicPr>
        <p:blipFill>
          <a:blip r:embed="rId7">
            <a:extLst/>
          </a:blip>
          <a:stretch>
            <a:fillRect/>
          </a:stretch>
        </p:blipFill>
        <p:spPr>
          <a:xfrm>
            <a:off x="635617" y="3107925"/>
            <a:ext cx="913967" cy="913966"/>
          </a:xfrm>
          <a:prstGeom prst="rect">
            <a:avLst/>
          </a:prstGeom>
          <a:ln w="12700">
            <a:miter lim="400000"/>
          </a:ln>
        </p:spPr>
      </p:pic>
      <p:pic>
        <p:nvPicPr>
          <p:cNvPr id="388" name="switch-md.png" descr="switch-md.png"/>
          <p:cNvPicPr>
            <a:picLocks noChangeAspect="1"/>
          </p:cNvPicPr>
          <p:nvPr/>
        </p:nvPicPr>
        <p:blipFill>
          <a:blip r:embed="rId8">
            <a:extLst/>
          </a:blip>
          <a:stretch>
            <a:fillRect/>
          </a:stretch>
        </p:blipFill>
        <p:spPr>
          <a:xfrm>
            <a:off x="2290185" y="3775468"/>
            <a:ext cx="1274511" cy="592198"/>
          </a:xfrm>
          <a:prstGeom prst="rect">
            <a:avLst/>
          </a:prstGeom>
          <a:ln w="12700">
            <a:miter lim="400000"/>
          </a:ln>
        </p:spPr>
      </p:pic>
      <p:pic>
        <p:nvPicPr>
          <p:cNvPr id="389" name="HomeServer.png" descr="HomeServer.png"/>
          <p:cNvPicPr>
            <a:picLocks noChangeAspect="1"/>
          </p:cNvPicPr>
          <p:nvPr/>
        </p:nvPicPr>
        <p:blipFill>
          <a:blip r:embed="rId6">
            <a:extLst/>
          </a:blip>
          <a:stretch>
            <a:fillRect/>
          </a:stretch>
        </p:blipFill>
        <p:spPr>
          <a:xfrm>
            <a:off x="2500500" y="1760924"/>
            <a:ext cx="1120206" cy="1120206"/>
          </a:xfrm>
          <a:prstGeom prst="rect">
            <a:avLst/>
          </a:prstGeom>
          <a:ln w="12700">
            <a:miter lim="400000"/>
          </a:ln>
        </p:spPr>
      </p:pic>
      <p:pic>
        <p:nvPicPr>
          <p:cNvPr id="390" name="juanjo_Router.png" descr="juanjo_Router.png"/>
          <p:cNvPicPr>
            <a:picLocks noChangeAspect="1"/>
          </p:cNvPicPr>
          <p:nvPr/>
        </p:nvPicPr>
        <p:blipFill>
          <a:blip r:embed="rId9">
            <a:extLst/>
          </a:blip>
          <a:stretch>
            <a:fillRect/>
          </a:stretch>
        </p:blipFill>
        <p:spPr>
          <a:xfrm>
            <a:off x="5266580" y="3640980"/>
            <a:ext cx="2471640" cy="2471640"/>
          </a:xfrm>
          <a:prstGeom prst="rect">
            <a:avLst/>
          </a:prstGeom>
          <a:ln w="12700">
            <a:miter lim="400000"/>
          </a:ln>
        </p:spPr>
      </p:pic>
      <p:sp>
        <p:nvSpPr>
          <p:cNvPr id="391" name="32.24.1.5"/>
          <p:cNvSpPr txBox="1"/>
          <p:nvPr/>
        </p:nvSpPr>
        <p:spPr>
          <a:xfrm>
            <a:off x="7290080" y="5649940"/>
            <a:ext cx="1332358" cy="457201"/>
          </a:xfrm>
          <a:prstGeom prst="rect">
            <a:avLst/>
          </a:prstGeom>
          <a:ln w="12700">
            <a:miter lim="400000"/>
          </a:ln>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300"/>
            </a:lvl1pPr>
          </a:lstStyle>
          <a:p>
            <a:pPr/>
            <a:r>
              <a:t>32.24.1.5</a:t>
            </a:r>
          </a:p>
        </p:txBody>
      </p:sp>
      <p:sp>
        <p:nvSpPr>
          <p:cNvPr id="396" name="Connection Line"/>
          <p:cNvSpPr/>
          <p:nvPr/>
        </p:nvSpPr>
        <p:spPr>
          <a:xfrm>
            <a:off x="4919509" y="4827802"/>
            <a:ext cx="582389" cy="992693"/>
          </a:xfrm>
          <a:custGeom>
            <a:avLst/>
            <a:gdLst/>
            <a:ahLst/>
            <a:cxnLst>
              <a:cxn ang="0">
                <a:pos x="wd2" y="hd2"/>
              </a:cxn>
              <a:cxn ang="5400000">
                <a:pos x="wd2" y="hd2"/>
              </a:cxn>
              <a:cxn ang="10800000">
                <a:pos x="wd2" y="hd2"/>
              </a:cxn>
              <a:cxn ang="16200000">
                <a:pos x="wd2" y="hd2"/>
              </a:cxn>
            </a:cxnLst>
            <a:rect l="0" t="0" r="r" b="b"/>
            <a:pathLst>
              <a:path w="16770" h="21600" fill="norm" stroke="1" extrusionOk="0">
                <a:moveTo>
                  <a:pt x="6680" y="21600"/>
                </a:moveTo>
                <a:cubicBezTo>
                  <a:pt x="-4830" y="18781"/>
                  <a:pt x="-1467" y="11581"/>
                  <a:pt x="16770" y="0"/>
                </a:cubicBezTo>
              </a:path>
            </a:pathLst>
          </a:custGeom>
          <a:ln w="63500">
            <a:solidFill>
              <a:srgbClr val="000000"/>
            </a:solidFill>
            <a:miter lim="400000"/>
            <a:tailEnd type="triangle"/>
          </a:ln>
        </p:spPr>
        <p:txBody>
          <a:bodyPr/>
          <a:lstStyle/>
          <a:p>
            <a:pPr/>
          </a:p>
        </p:txBody>
      </p:sp>
      <p:sp>
        <p:nvSpPr>
          <p:cNvPr id="397" name="Connection Line"/>
          <p:cNvSpPr/>
          <p:nvPr/>
        </p:nvSpPr>
        <p:spPr>
          <a:xfrm>
            <a:off x="7443696" y="4834963"/>
            <a:ext cx="528385" cy="814978"/>
          </a:xfrm>
          <a:custGeom>
            <a:avLst/>
            <a:gdLst/>
            <a:ahLst/>
            <a:cxnLst>
              <a:cxn ang="0">
                <a:pos x="wd2" y="hd2"/>
              </a:cxn>
              <a:cxn ang="5400000">
                <a:pos x="wd2" y="hd2"/>
              </a:cxn>
              <a:cxn ang="10800000">
                <a:pos x="wd2" y="hd2"/>
              </a:cxn>
              <a:cxn ang="16200000">
                <a:pos x="wd2" y="hd2"/>
              </a:cxn>
            </a:cxnLst>
            <a:rect l="0" t="0" r="r" b="b"/>
            <a:pathLst>
              <a:path w="21600" h="21600" fill="norm" stroke="1" extrusionOk="0">
                <a:moveTo>
                  <a:pt x="21600" y="21600"/>
                </a:moveTo>
                <a:cubicBezTo>
                  <a:pt x="21482" y="11158"/>
                  <a:pt x="14282" y="3958"/>
                  <a:pt x="0" y="0"/>
                </a:cubicBezTo>
              </a:path>
            </a:pathLst>
          </a:custGeom>
          <a:ln w="50800">
            <a:solidFill>
              <a:srgbClr val="000000"/>
            </a:solidFill>
            <a:miter lim="400000"/>
            <a:tailEnd type="triangle"/>
          </a:ln>
        </p:spPr>
        <p:txBody>
          <a:bodyPr/>
          <a:lstStyle/>
          <a:p>
            <a:pPr/>
          </a:p>
        </p:txBody>
      </p:sp>
      <p:sp>
        <p:nvSpPr>
          <p:cNvPr id="394" name="Router"/>
          <p:cNvSpPr/>
          <p:nvPr/>
        </p:nvSpPr>
        <p:spPr>
          <a:xfrm>
            <a:off x="6012201" y="3640980"/>
            <a:ext cx="1012242" cy="4699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pPr/>
            <a:r>
              <a:t>Router</a:t>
            </a:r>
          </a:p>
        </p:txBody>
      </p:sp>
      <p:sp>
        <p:nvSpPr>
          <p:cNvPr id="395" name="Switch"/>
          <p:cNvSpPr/>
          <p:nvPr/>
        </p:nvSpPr>
        <p:spPr>
          <a:xfrm>
            <a:off x="1194836" y="4260958"/>
            <a:ext cx="1011937" cy="469901"/>
          </a:xfrm>
          <a:prstGeom prst="rect">
            <a:avLst/>
          </a:prstGeom>
          <a:blipFill>
            <a:blip r:embed="rId3"/>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2400">
                <a:solidFill>
                  <a:srgbClr val="FFFFFF"/>
                </a:solidFill>
              </a:defRPr>
            </a:lvl1pPr>
          </a:lstStyle>
          <a:p>
            <a:pPr/>
            <a:r>
              <a:t>Switch</a:t>
            </a:r>
          </a:p>
        </p:txBody>
      </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339"/>
                                        </p:tgtEl>
                                        <p:attrNameLst>
                                          <p:attrName>style.visibility</p:attrName>
                                        </p:attrNameLst>
                                      </p:cBhvr>
                                      <p:to>
                                        <p:strVal val="visible"/>
                                      </p:to>
                                    </p:set>
                                    <p:animEffect filter="dissolve" transition="in">
                                      <p:cBhvr>
                                        <p:cTn id="7" dur="199"/>
                                        <p:tgtEl>
                                          <p:spTgt spid="339"/>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338"/>
                                        </p:tgtEl>
                                        <p:attrNameLst>
                                          <p:attrName>style.visibility</p:attrName>
                                        </p:attrNameLst>
                                      </p:cBhvr>
                                      <p:to>
                                        <p:strVal val="visible"/>
                                      </p:to>
                                    </p:set>
                                    <p:animEffect filter="dissolve" transition="in">
                                      <p:cBhvr>
                                        <p:cTn id="12" dur="199"/>
                                        <p:tgtEl>
                                          <p:spTgt spid="338"/>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340"/>
                                        </p:tgtEl>
                                        <p:attrNameLst>
                                          <p:attrName>style.visibility</p:attrName>
                                        </p:attrNameLst>
                                      </p:cBhvr>
                                      <p:to>
                                        <p:strVal val="visible"/>
                                      </p:to>
                                    </p:set>
                                    <p:animEffect filter="dissolve" transition="in">
                                      <p:cBhvr>
                                        <p:cTn id="17" dur="199"/>
                                        <p:tgtEl>
                                          <p:spTgt spid="340"/>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342"/>
                                        </p:tgtEl>
                                        <p:attrNameLst>
                                          <p:attrName>style.visibility</p:attrName>
                                        </p:attrNameLst>
                                      </p:cBhvr>
                                      <p:to>
                                        <p:strVal val="visible"/>
                                      </p:to>
                                    </p:set>
                                    <p:animEffect filter="dissolve" transition="in">
                                      <p:cBhvr>
                                        <p:cTn id="22" dur="199"/>
                                        <p:tgtEl>
                                          <p:spTgt spid="342"/>
                                        </p:tgtEl>
                                      </p:cBhvr>
                                    </p:animEffect>
                                  </p:childTnLst>
                                </p:cTn>
                              </p:par>
                            </p:childTnLst>
                          </p:cTn>
                        </p:par>
                        <p:par>
                          <p:cTn id="23" fill="hold">
                            <p:stCondLst>
                              <p:cond delay="199"/>
                            </p:stCondLst>
                            <p:childTnLst>
                              <p:par>
                                <p:cTn id="24" presetClass="entr" nodeType="afterEffect" presetID="9" grpId="5" fill="hold">
                                  <p:stCondLst>
                                    <p:cond delay="0"/>
                                  </p:stCondLst>
                                  <p:iterate type="el" backwards="0">
                                    <p:tmAbs val="0"/>
                                  </p:iterate>
                                  <p:childTnLst>
                                    <p:set>
                                      <p:cBhvr>
                                        <p:cTn id="25" fill="hold"/>
                                        <p:tgtEl>
                                          <p:spTgt spid="396"/>
                                        </p:tgtEl>
                                        <p:attrNameLst>
                                          <p:attrName>style.visibility</p:attrName>
                                        </p:attrNameLst>
                                      </p:cBhvr>
                                      <p:to>
                                        <p:strVal val="visible"/>
                                      </p:to>
                                    </p:set>
                                    <p:animEffect filter="dissolve" transition="in">
                                      <p:cBhvr>
                                        <p:cTn id="26" dur="199"/>
                                        <p:tgtEl>
                                          <p:spTgt spid="396"/>
                                        </p:tgtEl>
                                      </p:cBhvr>
                                    </p:animEffect>
                                  </p:childTnLst>
                                </p:cTn>
                              </p:par>
                            </p:childTnLst>
                          </p:cTn>
                        </p:par>
                      </p:childTnLst>
                    </p:cTn>
                  </p:par>
                  <p:par>
                    <p:cTn id="27" fill="hold">
                      <p:stCondLst>
                        <p:cond delay="indefinite"/>
                      </p:stCondLst>
                      <p:childTnLst>
                        <p:par>
                          <p:cTn id="28" fill="hold">
                            <p:stCondLst>
                              <p:cond delay="0"/>
                            </p:stCondLst>
                            <p:childTnLst>
                              <p:par>
                                <p:cTn id="29" presetClass="entr" nodeType="clickEffect" presetID="9" grpId="6" fill="hold">
                                  <p:stCondLst>
                                    <p:cond delay="0"/>
                                  </p:stCondLst>
                                  <p:iterate type="el" backwards="0">
                                    <p:tmAbs val="0"/>
                                  </p:iterate>
                                  <p:childTnLst>
                                    <p:set>
                                      <p:cBhvr>
                                        <p:cTn id="30" fill="hold"/>
                                        <p:tgtEl>
                                          <p:spTgt spid="391"/>
                                        </p:tgtEl>
                                        <p:attrNameLst>
                                          <p:attrName>style.visibility</p:attrName>
                                        </p:attrNameLst>
                                      </p:cBhvr>
                                      <p:to>
                                        <p:strVal val="visible"/>
                                      </p:to>
                                    </p:set>
                                    <p:animEffect filter="dissolve" transition="in">
                                      <p:cBhvr>
                                        <p:cTn id="31" dur="199"/>
                                        <p:tgtEl>
                                          <p:spTgt spid="391"/>
                                        </p:tgtEl>
                                      </p:cBhvr>
                                    </p:animEffect>
                                  </p:childTnLst>
                                </p:cTn>
                              </p:par>
                            </p:childTnLst>
                          </p:cTn>
                        </p:par>
                        <p:par>
                          <p:cTn id="32" fill="hold">
                            <p:stCondLst>
                              <p:cond delay="199"/>
                            </p:stCondLst>
                            <p:childTnLst>
                              <p:par>
                                <p:cTn id="33" presetClass="entr" nodeType="afterEffect" presetID="9" grpId="7" fill="hold">
                                  <p:stCondLst>
                                    <p:cond delay="0"/>
                                  </p:stCondLst>
                                  <p:iterate type="el" backwards="0">
                                    <p:tmAbs val="0"/>
                                  </p:iterate>
                                  <p:childTnLst>
                                    <p:set>
                                      <p:cBhvr>
                                        <p:cTn id="34" fill="hold"/>
                                        <p:tgtEl>
                                          <p:spTgt spid="397"/>
                                        </p:tgtEl>
                                        <p:attrNameLst>
                                          <p:attrName>style.visibility</p:attrName>
                                        </p:attrNameLst>
                                      </p:cBhvr>
                                      <p:to>
                                        <p:strVal val="visible"/>
                                      </p:to>
                                    </p:set>
                                    <p:animEffect filter="dissolve" transition="in">
                                      <p:cBhvr>
                                        <p:cTn id="35" dur="199"/>
                                        <p:tgtEl>
                                          <p:spTgt spid="397"/>
                                        </p:tgtEl>
                                      </p:cBhvr>
                                    </p:animEffect>
                                  </p:childTnLst>
                                </p:cTn>
                              </p:par>
                            </p:childTnLst>
                          </p:cTn>
                        </p:par>
                      </p:childTnLst>
                    </p:cTn>
                  </p:par>
                  <p:par>
                    <p:cTn id="36" fill="hold">
                      <p:stCondLst>
                        <p:cond delay="indefinite"/>
                      </p:stCondLst>
                      <p:childTnLst>
                        <p:par>
                          <p:cTn id="37" fill="hold">
                            <p:stCondLst>
                              <p:cond delay="0"/>
                            </p:stCondLst>
                            <p:childTnLst>
                              <p:par>
                                <p:cTn id="38" presetClass="entr" nodeType="clickEffect" presetID="9" grpId="8" fill="hold">
                                  <p:stCondLst>
                                    <p:cond delay="0"/>
                                  </p:stCondLst>
                                  <p:iterate type="el" backwards="0">
                                    <p:tmAbs val="0"/>
                                  </p:iterate>
                                  <p:childTnLst>
                                    <p:set>
                                      <p:cBhvr>
                                        <p:cTn id="39" fill="hold"/>
                                        <p:tgtEl>
                                          <p:spTgt spid="341"/>
                                        </p:tgtEl>
                                        <p:attrNameLst>
                                          <p:attrName>style.visibility</p:attrName>
                                        </p:attrNameLst>
                                      </p:cBhvr>
                                      <p:to>
                                        <p:strVal val="visible"/>
                                      </p:to>
                                    </p:set>
                                    <p:animEffect filter="dissolve" transition="in">
                                      <p:cBhvr>
                                        <p:cTn id="40" dur="300"/>
                                        <p:tgtEl>
                                          <p:spTgt spid="341"/>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342" grpId="4"/>
      <p:bldP build="whole" bldLvl="1" animBg="1" rev="0" advAuto="0" spid="396" grpId="5"/>
      <p:bldP build="whole" bldLvl="1" animBg="1" rev="0" advAuto="0" spid="338" grpId="2"/>
      <p:bldP build="whole" bldLvl="1" animBg="1" rev="0" advAuto="0" spid="391" grpId="6"/>
      <p:bldP build="whole" bldLvl="1" animBg="1" rev="0" advAuto="0" spid="340" grpId="3"/>
      <p:bldP build="whole" bldLvl="1" animBg="1" rev="0" advAuto="0" spid="339" grpId="1"/>
      <p:bldP build="whole" bldLvl="1" animBg="1" rev="0" advAuto="0" spid="397" grpId="7"/>
      <p:bldP build="whole" bldLvl="1" animBg="1" rev="0" advAuto="0" spid="341" grpId="8"/>
    </p:bldLst>
  </p:timing>
</p:sld>
</file>

<file path=ppt/slides/slide9.xml><?xml version="1.0" encoding="utf-8"?>
<p:sld xmlns:a="http://schemas.openxmlformats.org/drawingml/2006/main" xmlns:r="http://schemas.openxmlformats.org/officeDocument/2006/relationships" xmlns:p="http://schemas.openxmlformats.org/presentationml/2006/main" showMasterSp="1" showMasterPhAnim="1">
  <p:cSld>
    <p:spTree>
      <p:nvGrpSpPr>
        <p:cNvPr id="1" name=""/>
        <p:cNvGrpSpPr/>
        <p:nvPr/>
      </p:nvGrpSpPr>
      <p:grpSpPr>
        <a:xfrm>
          <a:off x="0" y="0"/>
          <a:ext cx="0" cy="0"/>
          <a:chOff x="0" y="0"/>
          <a:chExt cx="0" cy="0"/>
        </a:xfrm>
      </p:grpSpPr>
      <p:sp>
        <p:nvSpPr>
          <p:cNvPr id="401" name="IP cím megállapítása"/>
          <p:cNvSpPr txBox="1"/>
          <p:nvPr>
            <p:ph type="title"/>
          </p:nvPr>
        </p:nvSpPr>
        <p:spPr>
          <a:prstGeom prst="rect">
            <a:avLst/>
          </a:prstGeom>
        </p:spPr>
        <p:txBody>
          <a:bodyPr/>
          <a:lstStyle/>
          <a:p>
            <a:pPr/>
            <a:r>
              <a:t>IP cím megállapítása</a:t>
            </a:r>
          </a:p>
        </p:txBody>
      </p:sp>
      <p:grpSp>
        <p:nvGrpSpPr>
          <p:cNvPr id="406" name="Group"/>
          <p:cNvGrpSpPr/>
          <p:nvPr/>
        </p:nvGrpSpPr>
        <p:grpSpPr>
          <a:xfrm>
            <a:off x="1189915" y="4384702"/>
            <a:ext cx="5021385" cy="992744"/>
            <a:chOff x="0" y="0"/>
            <a:chExt cx="5021383" cy="992742"/>
          </a:xfrm>
        </p:grpSpPr>
        <p:sp>
          <p:nvSpPr>
            <p:cNvPr id="402" name="ipconfig/all"/>
            <p:cNvSpPr txBox="1"/>
            <p:nvPr/>
          </p:nvSpPr>
          <p:spPr>
            <a:xfrm>
              <a:off x="1614707" y="147121"/>
              <a:ext cx="3406677"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lvl1pPr>
                <a:defRPr>
                  <a:latin typeface="Courier"/>
                  <a:ea typeface="Courier"/>
                  <a:cs typeface="Courier"/>
                  <a:sym typeface="Courier"/>
                </a:defRPr>
              </a:lvl1pPr>
            </a:lstStyle>
            <a:p>
              <a:pPr/>
              <a:r>
                <a:t>ipconfig/all</a:t>
              </a:r>
            </a:p>
          </p:txBody>
        </p:sp>
        <p:grpSp>
          <p:nvGrpSpPr>
            <p:cNvPr id="405" name="Group"/>
            <p:cNvGrpSpPr/>
            <p:nvPr/>
          </p:nvGrpSpPr>
          <p:grpSpPr>
            <a:xfrm>
              <a:off x="0" y="0"/>
              <a:ext cx="1249065" cy="992743"/>
              <a:chOff x="0" y="0"/>
              <a:chExt cx="1249064" cy="992742"/>
            </a:xfrm>
          </p:grpSpPr>
          <p:pic>
            <p:nvPicPr>
              <p:cNvPr id="403" name="Image" descr="Image"/>
              <p:cNvPicPr>
                <a:picLocks noChangeAspect="1"/>
              </p:cNvPicPr>
              <p:nvPr/>
            </p:nvPicPr>
            <p:blipFill>
              <a:blip r:embed="rId3">
                <a:extLst/>
              </a:blip>
              <a:stretch>
                <a:fillRect/>
              </a:stretch>
            </p:blipFill>
            <p:spPr>
              <a:xfrm>
                <a:off x="256321" y="0"/>
                <a:ext cx="992744" cy="992743"/>
              </a:xfrm>
              <a:prstGeom prst="rect">
                <a:avLst/>
              </a:prstGeom>
              <a:ln w="12700" cap="flat">
                <a:noFill/>
                <a:miter lim="400000"/>
              </a:ln>
              <a:effectLst/>
            </p:spPr>
          </p:pic>
          <p:pic>
            <p:nvPicPr>
              <p:cNvPr id="404" name="Image" descr="Image"/>
              <p:cNvPicPr>
                <a:picLocks noChangeAspect="1"/>
              </p:cNvPicPr>
              <p:nvPr/>
            </p:nvPicPr>
            <p:blipFill>
              <a:blip r:embed="rId4">
                <a:extLst/>
              </a:blip>
              <a:stretch>
                <a:fillRect/>
              </a:stretch>
            </p:blipFill>
            <p:spPr>
              <a:xfrm>
                <a:off x="0" y="407012"/>
                <a:ext cx="557330" cy="557331"/>
              </a:xfrm>
              <a:prstGeom prst="rect">
                <a:avLst/>
              </a:prstGeom>
              <a:ln w="12700" cap="flat">
                <a:noFill/>
                <a:miter lim="400000"/>
              </a:ln>
              <a:effectLst/>
            </p:spPr>
          </p:pic>
        </p:grpSp>
      </p:grpSp>
      <p:grpSp>
        <p:nvGrpSpPr>
          <p:cNvPr id="411" name="Group"/>
          <p:cNvGrpSpPr/>
          <p:nvPr/>
        </p:nvGrpSpPr>
        <p:grpSpPr>
          <a:xfrm>
            <a:off x="1057869" y="6142406"/>
            <a:ext cx="4444399" cy="1246840"/>
            <a:chOff x="0" y="0"/>
            <a:chExt cx="4444397" cy="1246839"/>
          </a:xfrm>
        </p:grpSpPr>
        <p:sp>
          <p:nvSpPr>
            <p:cNvPr id="407" name="ifconfig…"/>
            <p:cNvSpPr txBox="1"/>
            <p:nvPr/>
          </p:nvSpPr>
          <p:spPr>
            <a:xfrm>
              <a:off x="1860815" y="53039"/>
              <a:ext cx="2583583" cy="11938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lgn="l">
                <a:defRPr>
                  <a:latin typeface="Courier"/>
                  <a:ea typeface="Courier"/>
                  <a:cs typeface="Courier"/>
                  <a:sym typeface="Courier"/>
                </a:defRPr>
              </a:pPr>
              <a:r>
                <a:t>ifconfig</a:t>
              </a:r>
            </a:p>
            <a:p>
              <a:pPr algn="l">
                <a:defRPr>
                  <a:latin typeface="Courier"/>
                  <a:ea typeface="Courier"/>
                  <a:cs typeface="Courier"/>
                  <a:sym typeface="Courier"/>
                </a:defRPr>
              </a:pPr>
              <a:r>
                <a:t>ip a</a:t>
              </a:r>
            </a:p>
          </p:txBody>
        </p:sp>
        <p:grpSp>
          <p:nvGrpSpPr>
            <p:cNvPr id="410" name="Group"/>
            <p:cNvGrpSpPr/>
            <p:nvPr/>
          </p:nvGrpSpPr>
          <p:grpSpPr>
            <a:xfrm>
              <a:off x="0" y="0"/>
              <a:ext cx="1513157" cy="992743"/>
              <a:chOff x="0" y="0"/>
              <a:chExt cx="1513156" cy="992742"/>
            </a:xfrm>
          </p:grpSpPr>
          <p:pic>
            <p:nvPicPr>
              <p:cNvPr id="408" name="Image" descr="Image"/>
              <p:cNvPicPr>
                <a:picLocks noChangeAspect="1"/>
              </p:cNvPicPr>
              <p:nvPr/>
            </p:nvPicPr>
            <p:blipFill>
              <a:blip r:embed="rId3">
                <a:extLst/>
              </a:blip>
              <a:stretch>
                <a:fillRect/>
              </a:stretch>
            </p:blipFill>
            <p:spPr>
              <a:xfrm>
                <a:off x="520926" y="0"/>
                <a:ext cx="992231" cy="992231"/>
              </a:xfrm>
              <a:prstGeom prst="rect">
                <a:avLst/>
              </a:prstGeom>
              <a:ln w="12700" cap="flat">
                <a:noFill/>
                <a:miter lim="400000"/>
              </a:ln>
              <a:effectLst/>
            </p:spPr>
          </p:pic>
          <p:pic>
            <p:nvPicPr>
              <p:cNvPr id="409" name="Image" descr="Image"/>
              <p:cNvPicPr>
                <a:picLocks noChangeAspect="1"/>
              </p:cNvPicPr>
              <p:nvPr/>
            </p:nvPicPr>
            <p:blipFill>
              <a:blip r:embed="rId5">
                <a:extLst/>
              </a:blip>
              <a:stretch>
                <a:fillRect/>
              </a:stretch>
            </p:blipFill>
            <p:spPr>
              <a:xfrm>
                <a:off x="0" y="512"/>
                <a:ext cx="992231" cy="992231"/>
              </a:xfrm>
              <a:prstGeom prst="rect">
                <a:avLst/>
              </a:prstGeom>
              <a:ln w="12700" cap="flat">
                <a:noFill/>
                <a:miter lim="400000"/>
              </a:ln>
              <a:effectLst/>
            </p:spPr>
          </p:pic>
        </p:grpSp>
      </p:grpSp>
      <p:sp>
        <p:nvSpPr>
          <p:cNvPr id="412" name="Helyi IP (LAN)"/>
          <p:cNvSpPr/>
          <p:nvPr/>
        </p:nvSpPr>
        <p:spPr>
          <a:xfrm>
            <a:off x="1509594" y="2925824"/>
            <a:ext cx="3781909" cy="800101"/>
          </a:xfrm>
          <a:prstGeom prst="rect">
            <a:avLst/>
          </a:prstGeom>
          <a:blipFill>
            <a:blip r:embed="rId6"/>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600">
                <a:solidFill>
                  <a:srgbClr val="FFFFFF"/>
                </a:solidFill>
              </a:defRPr>
            </a:lvl1pPr>
          </a:lstStyle>
          <a:p>
            <a:pPr/>
            <a:r>
              <a:t>Helyi IP (LAN)</a:t>
            </a:r>
          </a:p>
        </p:txBody>
      </p:sp>
      <p:sp>
        <p:nvSpPr>
          <p:cNvPr id="413" name="“Külső” IP (WAN)"/>
          <p:cNvSpPr/>
          <p:nvPr/>
        </p:nvSpPr>
        <p:spPr>
          <a:xfrm>
            <a:off x="7990154" y="2925824"/>
            <a:ext cx="4572331" cy="800101"/>
          </a:xfrm>
          <a:prstGeom prst="rect">
            <a:avLst/>
          </a:prstGeom>
          <a:blipFill>
            <a:blip r:embed="rId6"/>
          </a:blipFill>
          <a:ln w="12700">
            <a:miter lim="400000"/>
          </a:ln>
          <a:effectLst>
            <a:outerShdw sx="100000" sy="100000" kx="0" ky="0" algn="b" rotWithShape="0" blurRad="38100" dist="25400" dir="5400000">
              <a:srgbClr val="000000">
                <a:alpha val="50000"/>
              </a:srgbClr>
            </a:outerShdw>
          </a:effectLst>
          <a:extLst>
            <a:ext uri="{C572A759-6A51-4108-AA02-DFA0A04FC94B}">
              <ma14:wrappingTextBoxFlag xmlns:ma14="http://schemas.microsoft.com/office/mac/drawingml/2011/main" val="1"/>
            </a:ext>
          </a:extLst>
        </p:spPr>
        <p:txBody>
          <a:bodyPr wrap="none" lIns="50800" tIns="50800" rIns="50800" bIns="50800" anchor="ctr">
            <a:spAutoFit/>
          </a:bodyPr>
          <a:lstStyle>
            <a:lvl1pPr>
              <a:defRPr sz="4600">
                <a:solidFill>
                  <a:srgbClr val="FFFFFF"/>
                </a:solidFill>
              </a:defRPr>
            </a:lvl1pPr>
          </a:lstStyle>
          <a:p>
            <a:pPr/>
            <a:r>
              <a:t>“Külső” IP (WAN)</a:t>
            </a:r>
          </a:p>
        </p:txBody>
      </p:sp>
      <p:grpSp>
        <p:nvGrpSpPr>
          <p:cNvPr id="416" name="Group"/>
          <p:cNvGrpSpPr/>
          <p:nvPr/>
        </p:nvGrpSpPr>
        <p:grpSpPr>
          <a:xfrm>
            <a:off x="7409770" y="4622126"/>
            <a:ext cx="5052864" cy="1832604"/>
            <a:chOff x="0" y="0"/>
            <a:chExt cx="5052863" cy="1832602"/>
          </a:xfrm>
        </p:grpSpPr>
        <p:sp>
          <p:nvSpPr>
            <p:cNvPr id="414" name="pl.: whatsmyip.org"/>
            <p:cNvSpPr txBox="1"/>
            <p:nvPr/>
          </p:nvSpPr>
          <p:spPr>
            <a:xfrm>
              <a:off x="-1" y="1184902"/>
              <a:ext cx="5052865" cy="647701"/>
            </a:xfrm>
            <a:prstGeom prst="rect">
              <a:avLst/>
            </a:prstGeom>
            <a:noFill/>
            <a:ln w="12700" cap="flat">
              <a:noFill/>
              <a:miter lim="400000"/>
            </a:ln>
            <a:effectLst/>
            <a:extLst>
              <a:ext uri="{C572A759-6A51-4108-AA02-DFA0A04FC94B}">
                <ma14:wrappingTextBoxFlag xmlns:ma14="http://schemas.microsoft.com/office/mac/drawingml/2011/main" val="1"/>
              </a:ext>
            </a:extLst>
          </p:spPr>
          <p:txBody>
            <a:bodyPr wrap="none" lIns="50800" tIns="50800" rIns="50800" bIns="50800" numCol="1" anchor="ctr">
              <a:spAutoFit/>
            </a:bodyPr>
            <a:lstStyle/>
            <a:p>
              <a:pPr>
                <a:defRPr>
                  <a:latin typeface="Courier"/>
                  <a:ea typeface="Courier"/>
                  <a:cs typeface="Courier"/>
                  <a:sym typeface="Courier"/>
                </a:defRPr>
              </a:pPr>
              <a:r>
                <a:t>pl.: </a:t>
              </a:r>
              <a:r>
                <a:rPr u="sng">
                  <a:hlinkClick r:id="rId7" invalidUrl="" action="" tgtFrame="" tooltip="" history="1" highlightClick="0" endSnd="0"/>
                </a:rPr>
                <a:t>whatsmyip.org</a:t>
              </a:r>
            </a:p>
          </p:txBody>
        </p:sp>
        <p:pic>
          <p:nvPicPr>
            <p:cNvPr id="415" name="appicns-Chrome.ico" descr="appicns-Chrome.ico"/>
            <p:cNvPicPr>
              <a:picLocks noChangeAspect="1"/>
            </p:cNvPicPr>
            <p:nvPr/>
          </p:nvPicPr>
          <p:blipFill>
            <a:blip r:embed="rId8">
              <a:extLst/>
            </a:blip>
            <a:stretch>
              <a:fillRect/>
            </a:stretch>
          </p:blipFill>
          <p:spPr>
            <a:xfrm>
              <a:off x="2284458" y="0"/>
              <a:ext cx="1164182" cy="1164182"/>
            </a:xfrm>
            <a:prstGeom prst="rect">
              <a:avLst/>
            </a:prstGeom>
            <a:ln w="12700" cap="flat">
              <a:noFill/>
              <a:miter lim="400000"/>
            </a:ln>
            <a:effectLst/>
          </p:spPr>
        </p:pic>
      </p:grpSp>
    </p:spTree>
  </p:cSld>
  <p:clrMapOvr>
    <a:masterClrMapping/>
  </p:clrMapOvr>
  <p:transition xmlns:p14="http://schemas.microsoft.com/office/powerpoint/2010/main" spd="med" advClick="1"/>
  <p:timing>
    <p:tnLst>
      <p:par>
        <p:cTn id="1" nodeType="tmRoot" restart="never" dur="indefinite" fill="hold">
          <p:childTnLst>
            <p:seq concurrent="1" prevAc="none" nextAc="seek">
              <p:cTn id="2" nodeType="mainSeq" dur="indefinite" fill="hold">
                <p:childTnLst>
                  <p:par>
                    <p:cTn id="3" fill="hold">
                      <p:stCondLst>
                        <p:cond delay="indefinite"/>
                      </p:stCondLst>
                      <p:childTnLst>
                        <p:par>
                          <p:cTn id="4" fill="hold">
                            <p:stCondLst>
                              <p:cond delay="0"/>
                            </p:stCondLst>
                            <p:childTnLst>
                              <p:par>
                                <p:cTn id="5" presetClass="entr" nodeType="clickEffect" presetID="9" grpId="1" fill="hold">
                                  <p:stCondLst>
                                    <p:cond delay="0"/>
                                  </p:stCondLst>
                                  <p:iterate type="el" backwards="0">
                                    <p:tmAbs val="0"/>
                                  </p:iterate>
                                  <p:childTnLst>
                                    <p:set>
                                      <p:cBhvr>
                                        <p:cTn id="6" fill="hold"/>
                                        <p:tgtEl>
                                          <p:spTgt spid="412"/>
                                        </p:tgtEl>
                                        <p:attrNameLst>
                                          <p:attrName>style.visibility</p:attrName>
                                        </p:attrNameLst>
                                      </p:cBhvr>
                                      <p:to>
                                        <p:strVal val="visible"/>
                                      </p:to>
                                    </p:set>
                                    <p:animEffect filter="dissolve" transition="in">
                                      <p:cBhvr>
                                        <p:cTn id="7" dur="199"/>
                                        <p:tgtEl>
                                          <p:spTgt spid="412"/>
                                        </p:tgtEl>
                                      </p:cBhvr>
                                    </p:animEffect>
                                  </p:childTnLst>
                                </p:cTn>
                              </p:par>
                            </p:childTnLst>
                          </p:cTn>
                        </p:par>
                      </p:childTnLst>
                    </p:cTn>
                  </p:par>
                  <p:par>
                    <p:cTn id="8" fill="hold">
                      <p:stCondLst>
                        <p:cond delay="indefinite"/>
                      </p:stCondLst>
                      <p:childTnLst>
                        <p:par>
                          <p:cTn id="9" fill="hold">
                            <p:stCondLst>
                              <p:cond delay="0"/>
                            </p:stCondLst>
                            <p:childTnLst>
                              <p:par>
                                <p:cTn id="10" presetClass="entr" nodeType="clickEffect" presetID="9" grpId="2" fill="hold">
                                  <p:stCondLst>
                                    <p:cond delay="0"/>
                                  </p:stCondLst>
                                  <p:iterate type="el" backwards="0">
                                    <p:tmAbs val="0"/>
                                  </p:iterate>
                                  <p:childTnLst>
                                    <p:set>
                                      <p:cBhvr>
                                        <p:cTn id="11" fill="hold"/>
                                        <p:tgtEl>
                                          <p:spTgt spid="406"/>
                                        </p:tgtEl>
                                        <p:attrNameLst>
                                          <p:attrName>style.visibility</p:attrName>
                                        </p:attrNameLst>
                                      </p:cBhvr>
                                      <p:to>
                                        <p:strVal val="visible"/>
                                      </p:to>
                                    </p:set>
                                    <p:animEffect filter="dissolve" transition="in">
                                      <p:cBhvr>
                                        <p:cTn id="12" dur="199"/>
                                        <p:tgtEl>
                                          <p:spTgt spid="406"/>
                                        </p:tgtEl>
                                      </p:cBhvr>
                                    </p:animEffect>
                                  </p:childTnLst>
                                </p:cTn>
                              </p:par>
                            </p:childTnLst>
                          </p:cTn>
                        </p:par>
                      </p:childTnLst>
                    </p:cTn>
                  </p:par>
                  <p:par>
                    <p:cTn id="13" fill="hold">
                      <p:stCondLst>
                        <p:cond delay="indefinite"/>
                      </p:stCondLst>
                      <p:childTnLst>
                        <p:par>
                          <p:cTn id="14" fill="hold">
                            <p:stCondLst>
                              <p:cond delay="0"/>
                            </p:stCondLst>
                            <p:childTnLst>
                              <p:par>
                                <p:cTn id="15" presetClass="entr" nodeType="clickEffect" presetID="9" grpId="3" fill="hold">
                                  <p:stCondLst>
                                    <p:cond delay="0"/>
                                  </p:stCondLst>
                                  <p:iterate type="el" backwards="0">
                                    <p:tmAbs val="0"/>
                                  </p:iterate>
                                  <p:childTnLst>
                                    <p:set>
                                      <p:cBhvr>
                                        <p:cTn id="16" fill="hold"/>
                                        <p:tgtEl>
                                          <p:spTgt spid="411"/>
                                        </p:tgtEl>
                                        <p:attrNameLst>
                                          <p:attrName>style.visibility</p:attrName>
                                        </p:attrNameLst>
                                      </p:cBhvr>
                                      <p:to>
                                        <p:strVal val="visible"/>
                                      </p:to>
                                    </p:set>
                                    <p:animEffect filter="dissolve" transition="in">
                                      <p:cBhvr>
                                        <p:cTn id="17" dur="199"/>
                                        <p:tgtEl>
                                          <p:spTgt spid="411"/>
                                        </p:tgtEl>
                                      </p:cBhvr>
                                    </p:animEffect>
                                  </p:childTnLst>
                                </p:cTn>
                              </p:par>
                            </p:childTnLst>
                          </p:cTn>
                        </p:par>
                      </p:childTnLst>
                    </p:cTn>
                  </p:par>
                  <p:par>
                    <p:cTn id="18" fill="hold">
                      <p:stCondLst>
                        <p:cond delay="indefinite"/>
                      </p:stCondLst>
                      <p:childTnLst>
                        <p:par>
                          <p:cTn id="19" fill="hold">
                            <p:stCondLst>
                              <p:cond delay="0"/>
                            </p:stCondLst>
                            <p:childTnLst>
                              <p:par>
                                <p:cTn id="20" presetClass="entr" nodeType="clickEffect" presetID="9" grpId="4" fill="hold">
                                  <p:stCondLst>
                                    <p:cond delay="0"/>
                                  </p:stCondLst>
                                  <p:iterate type="el" backwards="0">
                                    <p:tmAbs val="0"/>
                                  </p:iterate>
                                  <p:childTnLst>
                                    <p:set>
                                      <p:cBhvr>
                                        <p:cTn id="21" fill="hold"/>
                                        <p:tgtEl>
                                          <p:spTgt spid="413"/>
                                        </p:tgtEl>
                                        <p:attrNameLst>
                                          <p:attrName>style.visibility</p:attrName>
                                        </p:attrNameLst>
                                      </p:cBhvr>
                                      <p:to>
                                        <p:strVal val="visible"/>
                                      </p:to>
                                    </p:set>
                                    <p:animEffect filter="dissolve" transition="in">
                                      <p:cBhvr>
                                        <p:cTn id="22" dur="199"/>
                                        <p:tgtEl>
                                          <p:spTgt spid="413"/>
                                        </p:tgtEl>
                                      </p:cBhvr>
                                    </p:animEffect>
                                  </p:childTnLst>
                                </p:cTn>
                              </p:par>
                            </p:childTnLst>
                          </p:cTn>
                        </p:par>
                      </p:childTnLst>
                    </p:cTn>
                  </p:par>
                  <p:par>
                    <p:cTn id="23" fill="hold">
                      <p:stCondLst>
                        <p:cond delay="indefinite"/>
                      </p:stCondLst>
                      <p:childTnLst>
                        <p:par>
                          <p:cTn id="24" fill="hold">
                            <p:stCondLst>
                              <p:cond delay="0"/>
                            </p:stCondLst>
                            <p:childTnLst>
                              <p:par>
                                <p:cTn id="25" presetClass="entr" nodeType="clickEffect" presetID="9" grpId="5" fill="hold">
                                  <p:stCondLst>
                                    <p:cond delay="0"/>
                                  </p:stCondLst>
                                  <p:iterate type="el" backwards="0">
                                    <p:tmAbs val="0"/>
                                  </p:iterate>
                                  <p:childTnLst>
                                    <p:set>
                                      <p:cBhvr>
                                        <p:cTn id="26" fill="hold"/>
                                        <p:tgtEl>
                                          <p:spTgt spid="416"/>
                                        </p:tgtEl>
                                        <p:attrNameLst>
                                          <p:attrName>style.visibility</p:attrName>
                                        </p:attrNameLst>
                                      </p:cBhvr>
                                      <p:to>
                                        <p:strVal val="visible"/>
                                      </p:to>
                                    </p:set>
                                    <p:animEffect filter="dissolve" transition="in">
                                      <p:cBhvr>
                                        <p:cTn id="27" dur="199"/>
                                        <p:tgtEl>
                                          <p:spTgt spid="416"/>
                                        </p:tgtEl>
                                      </p:cBhvr>
                                    </p:animEffect>
                                  </p:childTnLst>
                                </p:cTn>
                              </p:par>
                            </p:childTnLst>
                          </p:cTn>
                        </p:par>
                      </p:childTnLst>
                    </p:cTn>
                  </p:par>
                </p:childTnLst>
              </p:cTn>
              <p:prevCondLst>
                <p:cond evt="onPrev">
                  <p:tgtEl>
                    <p:sldTgt/>
                  </p:tgtEl>
                </p:cond>
              </p:prevCondLst>
              <p:nextCondLst>
                <p:cond evt="onNext">
                  <p:tgtEl>
                    <p:sldTgt/>
                  </p:tgtEl>
                </p:cond>
              </p:nextCondLst>
            </p:seq>
          </p:childTnLst>
        </p:cTn>
      </p:par>
    </p:tnLst>
    <p:bldLst>
      <p:bldP build="whole" bldLvl="1" animBg="1" rev="0" advAuto="0" spid="412" grpId="1"/>
      <p:bldP build="whole" bldLvl="1" animBg="1" rev="0" advAuto="0" spid="411" grpId="3"/>
      <p:bldP build="whole" bldLvl="1" animBg="1" rev="0" advAuto="0" spid="413" grpId="4"/>
      <p:bldP build="whole" bldLvl="1" animBg="1" rev="0" advAuto="0" spid="416" grpId="5"/>
      <p:bldP build="whole" bldLvl="1" animBg="1" rev="0" advAuto="0" spid="406" grpId="2"/>
    </p:bldLst>
  </p:timing>
</p:sld>
</file>

<file path=ppt/theme/_rels/theme1.xml.rels><?xml version="1.0" encoding="UTF-8" standalone="yes"?><Relationships xmlns="http://schemas.openxmlformats.org/package/2006/relationships"><Relationship Id="rId1" Type="http://schemas.openxmlformats.org/officeDocument/2006/relationships/image" Target="../media/image1.png"/></Relationships>

</file>

<file path=ppt/theme/_rels/theme2.xml.rels><?xml version="1.0" encoding="UTF-8" standalone="yes"?><Relationships xmlns="http://schemas.openxmlformats.org/package/2006/relationships"><Relationship Id="rId1" Type="http://schemas.openxmlformats.org/officeDocument/2006/relationships/image" Target="../media/image1.png"/></Relationships>

</file>

<file path=ppt/theme/theme1.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ppt/theme/theme2.xml><?xml version="1.0" encoding="utf-8"?>
<a:theme xmlns:a="http://schemas.openxmlformats.org/drawingml/2006/main" xmlns:r="http://schemas.openxmlformats.org/officeDocument/2006/relationships" name="White">
  <a:themeElements>
    <a:clrScheme name="White">
      <a:dk1>
        <a:srgbClr val="000000"/>
      </a:dk1>
      <a:lt1>
        <a:srgbClr val="FFFFFF"/>
      </a:lt1>
      <a:dk2>
        <a:srgbClr val="53585F"/>
      </a:dk2>
      <a:lt2>
        <a:srgbClr val="DCDEE0"/>
      </a:lt2>
      <a:accent1>
        <a:srgbClr val="0365C0"/>
      </a:accent1>
      <a:accent2>
        <a:srgbClr val="00882B"/>
      </a:accent2>
      <a:accent3>
        <a:srgbClr val="DCBD23"/>
      </a:accent3>
      <a:accent4>
        <a:srgbClr val="DE6A10"/>
      </a:accent4>
      <a:accent5>
        <a:srgbClr val="C82506"/>
      </a:accent5>
      <a:accent6>
        <a:srgbClr val="773F9B"/>
      </a:accent6>
      <a:hlink>
        <a:srgbClr val="0000FF"/>
      </a:hlink>
      <a:folHlink>
        <a:srgbClr val="FF00FF"/>
      </a:folHlink>
    </a:clrScheme>
    <a:fontScheme name="White">
      <a:majorFont>
        <a:latin typeface="Helvetica Light"/>
        <a:ea typeface="Helvetica Light"/>
        <a:cs typeface="Helvetica Light"/>
      </a:majorFont>
      <a:minorFont>
        <a:latin typeface="Helvetica Light"/>
        <a:ea typeface="Helvetica Light"/>
        <a:cs typeface="Helvetica Light"/>
      </a:minorFont>
    </a:fontScheme>
    <a:fmtScheme name="Whit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29999"/>
              </a:schemeClr>
            </a:gs>
            <a:gs pos="100000">
              <a:schemeClr val="phClr">
                <a:tint val="50000"/>
                <a:shade val="100000"/>
                <a:satMod val="350000"/>
              </a:schemeClr>
            </a:gs>
          </a:gsLst>
          <a:lin ang="16200000" scaled="0"/>
        </a:gradFill>
      </a:fillStyleLst>
      <a:lnStyleLst>
        <a:ln w="9525" cap="flat" cmpd="sng" algn="ctr">
          <a:solidFill>
            <a:schemeClr val="phClr">
              <a:shade val="95000"/>
              <a:satMod val="104999"/>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sx="100000" sy="100000" kx="0" ky="0" algn="b" rotWithShape="0" blurRad="38100" dist="25400" dir="5400000">
              <a:srgbClr val="000000">
                <a:alpha val="50000"/>
              </a:srgbClr>
            </a:outerShdw>
          </a:effectLst>
        </a:effectStyle>
        <a:effectStyle>
          <a:effectLst>
            <a:outerShdw sx="100000" sy="100000" kx="0" ky="0" algn="b" rotWithShape="0" blurRad="50800" dist="12700" dir="0">
              <a:srgbClr val="000000">
                <a:alpha val="50000"/>
              </a:srgbClr>
            </a:outerShdw>
          </a:effectLst>
        </a:effectStyle>
        <a:effectStyle>
          <a:effectLst>
            <a:outerShdw sx="100000" sy="100000" kx="0" ky="0" algn="b" rotWithShape="0" blurRad="38100" dist="25400" dir="5400000">
              <a:srgbClr val="000000">
                <a:alpha val="50000"/>
              </a:srgbClr>
            </a:outerShdw>
          </a:effectLst>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lipFill rotWithShape="1">
          <a:blip r:embed="rId1"/>
          <a:srcRect l="0" t="0" r="0" b="0"/>
          <a:tile tx="0" ty="0" sx="100000" sy="100000" flip="none" algn="tl"/>
        </a:blipFill>
        <a:ln w="12700" cap="flat">
          <a:noFill/>
          <a:miter lim="400000"/>
        </a:ln>
        <a:effectLst>
          <a:outerShdw sx="100000" sy="100000" kx="0" ky="0" algn="b" rotWithShape="0" blurRad="38100" dist="25400" dir="5400000">
            <a:srgbClr val="000000">
              <a:alpha val="50000"/>
            </a:srgbClr>
          </a:outerShdw>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2400" u="none" kumimoji="0" normalizeH="0">
            <a:ln>
              <a:noFill/>
            </a:ln>
            <a:solidFill>
              <a:srgbClr val="FFFFFF"/>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spDef>
    <a:lnDef>
      <a:spPr>
        <a:noFill/>
        <a:ln w="25400" cap="flat">
          <a:solidFill>
            <a:srgbClr val="000000"/>
          </a:solidFill>
          <a:prstDash val="solid"/>
          <a:miter lim="400000"/>
        </a:ln>
        <a:effectLst/>
        <a:sp3d/>
      </a:spPr>
      <a:bodyPr rot="0" spcFirstLastPara="1" vertOverflow="overflow" horzOverflow="overflow" vert="horz" wrap="square" lIns="91439" tIns="45719" rIns="91439" bIns="45719" numCol="1" spcCol="38100" rtlCol="0" anchor="t" upright="0">
        <a:noAutofit/>
      </a:bodyPr>
      <a:lstStyle>
        <a:def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lnDef>
    <a:txDef>
      <a:spPr>
        <a:noFill/>
        <a:ln w="12700" cap="flat">
          <a:noFill/>
          <a:miter lim="400000"/>
        </a:ln>
        <a:effectLst/>
        <a:sp3d/>
      </a:spPr>
      <a:bodyPr rot="0" spcFirstLastPara="1" vertOverflow="overflow" horzOverflow="overflow" vert="horz" wrap="square" lIns="50800" tIns="50800" rIns="50800" bIns="50800" numCol="1" spcCol="38100" rtlCol="0" anchor="ctr" upright="0">
        <a:spAutoFit/>
      </a:bodyPr>
      <a:lstStyle>
        <a:defPPr marL="0" marR="0" indent="0" algn="ctr" defTabSz="584200" rtl="0" fontAlgn="auto" latinLnBrk="0" hangingPunct="0">
          <a:lnSpc>
            <a:spcPct val="100000"/>
          </a:lnSpc>
          <a:spcBef>
            <a:spcPts val="0"/>
          </a:spcBef>
          <a:spcAft>
            <a:spcPts val="0"/>
          </a:spcAft>
          <a:buClrTx/>
          <a:buSzTx/>
          <a:buFontTx/>
          <a:buNone/>
          <a:tabLst/>
          <a:defRPr b="0" baseline="0" cap="none" i="0" spc="0" strike="noStrike" sz="3600" u="none" kumimoji="0" normalizeH="0">
            <a:ln>
              <a:noFill/>
            </a:ln>
            <a:solidFill>
              <a:srgbClr val="000000"/>
            </a:solidFill>
            <a:effectLst/>
            <a:uFillTx/>
            <a:latin typeface="+mn-lt"/>
            <a:ea typeface="+mn-ea"/>
            <a:cs typeface="+mn-cs"/>
            <a:sym typeface="Helvetica Light"/>
          </a:defRPr>
        </a:defPPr>
        <a:lvl1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1pPr>
        <a:lvl2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2pPr>
        <a:lvl3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3pPr>
        <a:lvl4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4pPr>
        <a:lvl5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5pPr>
        <a:lvl6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6pPr>
        <a:lvl7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7pPr>
        <a:lvl8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8pPr>
        <a:lvl9pPr marL="0" marR="0" indent="0" algn="l" defTabSz="914400" rtl="0" fontAlgn="auto" latinLnBrk="1" hangingPunct="0">
          <a:lnSpc>
            <a:spcPct val="100000"/>
          </a:lnSpc>
          <a:spcBef>
            <a:spcPts val="0"/>
          </a:spcBef>
          <a:spcAft>
            <a:spcPts val="0"/>
          </a:spcAft>
          <a:buClrTx/>
          <a:buSzTx/>
          <a:buFontTx/>
          <a:buNone/>
          <a:tabLst/>
          <a:defRPr b="0" baseline="0" cap="none" i="0" spc="0" strike="noStrike" sz="1800" u="none" kumimoji="0" normalizeH="0">
            <a:ln>
              <a:noFill/>
            </a:ln>
            <a:solidFill>
              <a:srgbClr val="000000"/>
            </a:solidFill>
            <a:effectLst/>
            <a:uFillTx/>
          </a:defRPr>
        </a:lvl9pPr>
      </a:lstStyle>
      <a:style>
        <a:lnRef idx="0"/>
        <a:fillRef idx="0"/>
        <a:effectRef idx="0"/>
        <a:fontRef idx="none"/>
      </a:style>
    </a:txDef>
  </a:objectDefaults>
</a:theme>
</file>

<file path=docProps/app.xml><?xml version="1.0" encoding="utf-8"?>
<Properties xmlns="http://schemas.openxmlformats.org/officeDocument/2006/extended-properties" xmlns:vt="http://schemas.openxmlformats.org/officeDocument/2006/docPropsVTypes"/>
</file>

<file path=docProps/core.xml><?xml version="1.0" encoding="utf-8"?>
<cp:coreProperties xmlns:cp="http://schemas.openxmlformats.org/package/2006/metadata/core-properties" xmlns:dc="http://purl.org/dc/elements/1.1/" xmlns:dcterms="http://purl.org/dc/terms/" xmlns:xsi="http://www.w3.org/2001/XMLSchema-instance"/>
</file>