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.jpe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hu.wikipedia.org/wiki/Protokoll_(informatika)" TargetMode="External"/><Relationship Id="rId4" Type="http://schemas.openxmlformats.org/officeDocument/2006/relationships/hyperlink" Target="https://en.wikipedia.org/wiki/Request_for_Comments" TargetMode="External"/><Relationship Id="rId5" Type="http://schemas.openxmlformats.org/officeDocument/2006/relationships/hyperlink" Target="https://en.wikipedia.org/wiki/Institute_of_Electrical_and_Electronics_Engineers" TargetMode="Externa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iplocation.net" TargetMode="Externa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4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5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6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7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8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19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en.wikipedia.org/wiki/Peer-to-peer" TargetMode="External"/></Relationships>

</file>

<file path=ppt/notesSlides/_rels/notesSlide20.xml.rels><?xml version="1.0" encoding="UTF-8" standalone="yes"?>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_rels/notesSlide21.xml.rels><?xml version="1.0" encoding="UTF-8" standalone="yes"?>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22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3.xml.rels><?xml version="1.0" encoding="UTF-8" standalone="yes"?>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www.freesoft.org/CIE/Course/Section4/8.htm" TargetMode="Externa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ietf.org/rfc/rfc768.txt" TargetMode="Externa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hape 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https://hu.wikipedia.org/wiki/Protokoll_(informatika)</a:t>
            </a:r>
          </a:p>
          <a:p>
            <a:pPr>
              <a:defRPr sz="1200"/>
            </a:pPr>
            <a:r>
              <a:t>Két nagy szervezet létezik amely szabványosítja a protokollokat, az RFC és az IEEE</a:t>
            </a:r>
          </a:p>
          <a:p>
            <a:pPr>
              <a:defRPr sz="1200"/>
            </a:pPr>
            <a:r>
              <a:t>Az RFC nem igazán szervezet, több szervezet írja az rfc-ket, az RFC már maga az írott anyag, ami alapján készülnek a protokol-okat használó szoftverek </a:t>
            </a:r>
            <a:r>
              <a:rPr u="sng">
                <a:hlinkClick r:id="rId4" invalidUrl="" action="" tgtFrame="" tooltip="" history="1" highlightClick="0" endSnd="0"/>
              </a:rPr>
              <a:t>https://en.wikipedia.org/wiki/Request_for_Comments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az IEEE egy szervezet ami az IEEE standards-eket írja (pl a 802.11 a wifi, a 802.3 az ethernet)</a:t>
            </a:r>
          </a:p>
          <a:p>
            <a:pPr>
              <a:defRPr sz="1200"/>
            </a:pPr>
            <a:r>
              <a:rPr u="sng">
                <a:hlinkClick r:id="rId5" invalidUrl="" action="" tgtFrame="" tooltip="" history="1" highlightClick="0" endSnd="0"/>
              </a:rPr>
              <a:t>https://en.wikipedia.org/wiki/Institute_of_Electrical_and_Electronics_Engineers</a:t>
            </a:r>
          </a:p>
          <a:p>
            <a:pPr>
              <a:defRPr sz="1200"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3" name="Shape 4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A UDP egy sokkal egyszerűbb protokoll. Ebben az esetben nincsenek SYN, ACK-ok és seq number, se 3-way handshake. Van egy adat hossz, és egy checksum ami az adatot validálja.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UDP kapcsolat nélküli protokoll, nem épül fel és nem bomlik le, csak átküldi az adatot és bízik benne hogy épségben odaér. </a:t>
            </a:r>
          </a:p>
          <a:p>
            <a:pPr>
              <a:defRPr sz="1200"/>
            </a:pPr>
            <a:r>
              <a:t>Emiatt, gyorsabb és nem terheli annyira a hálózatot, viszont sokkal kevésbé biztonságos, mert az adat nem biztos hogy épségben átmegy a túlsó félnek, lehetséges hogy csak részben megy át, de ez nem minden esetben szükséges (pl youtube stream esetén ha egy pixel elveszik, kit zavar… )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Nem mi állítjuk be hogy mit használunk hanem az alkalmazásba van beállítva a protokoll és aszerint működik a szoftver. A DHCP és DNS például UDP-t használ. A HTTP például TCP-t haszál.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DNS tud tcp-t is használni azért:</a:t>
            </a:r>
          </a:p>
          <a:p>
            <a:pPr>
              <a:defRPr sz="1200"/>
            </a:pPr>
            <a:r>
              <a:t>DNS goes over TCP when the size of the request or the response is greater than a single packet such as with responses that have many records or many IPv6 responses or most DNSSEC responses.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4" name="Shape 4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Egy számítógépen a nyitott portokat, a netstat parancs-al lehet megnézni. Ez mutatja azt hogy a számítogép jelenleg milyen portokon kommunikál milyen IP címekkel, és azoknak a kommunikációknak milyen állapota van.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netstat parancs utolsó oszopopában van egy STATE oszlop, ez mutatja az adott kapcsolat állapotát.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- Established: 3 way handshake után vagyunk, felépült a kapcsolat</a:t>
            </a:r>
          </a:p>
          <a:p>
            <a:pPr>
              <a:defRPr sz="1200"/>
            </a:pPr>
            <a:r>
              <a:t>- Listening: SYN-re vár, (3 way handshake még nemvolt)</a:t>
            </a:r>
          </a:p>
          <a:p>
            <a:pPr>
              <a:defRPr sz="1200"/>
            </a:pPr>
            <a:r>
              <a:t>- Time_Wait: Nem küld adatot, de még nem volt 4-way disconncet</a:t>
            </a:r>
          </a:p>
          <a:p>
            <a:pPr>
              <a:defRPr sz="1200"/>
            </a:pPr>
            <a:r>
              <a:t>- Close_wait: éppen egy 4-way disconnect zajlik, valaki már elkezdte bontani a kapcsolatot de még nem fejeződött be.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Kapcsolj be egy youtube videót stream-re és nézd meg hogyan változik a netstat output-ja.  A lista ki fog bővülni….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Hogy lehet kideríteni az IP címből hogy melyik kapcsolatról lehet szó?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Például nslookuppal egy reverse névfeloldást ki lehet próbálni pl (IPcímből találjuk ki  a domain nevet)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Guglizni is lehet a port számokat abból megtuthatjuk milyen protokoll megy rajtuk.</a:t>
            </a:r>
          </a:p>
          <a:p>
            <a:pPr>
              <a:defRPr sz="1200"/>
            </a:pPr>
            <a:r>
              <a:t>Esetleg iplocation finder is van (ip  cím alapján Geo location-t mond meg, azaz hogy helyileg hol található az adott IP cím: </a:t>
            </a:r>
            <a:r>
              <a:rPr u="sng">
                <a:hlinkClick r:id="rId3" invalidUrl="" action="" tgtFrame="" tooltip="" history="1" highlightClick="0" endSnd="0"/>
              </a:rPr>
              <a:t>https://www.iplocation.net</a:t>
            </a:r>
            <a:r>
              <a:t> )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HA UDP-t nézünk annak nincs STATE-je soha, mert az stateless.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6" name="Shape 4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A publikus IP címek az idők során elkezdtek fogyni, rájöttek az emberek hogy ez így nem lesz jó, előbb utóbb nem fog minden eszköznek ip cím jutni, valami megoldást kellett találni a problémára…</a:t>
            </a:r>
          </a:p>
          <a:p>
            <a:pPr>
              <a:defRPr sz="1200"/>
            </a:pPr>
            <a:r>
              <a:t>Minden egyes eszköznek (házban telefon, laptop, TV, kávéfőző, stb…) nem lenet publikus IP címe a világban, mert nincs annyi publikus ip cím hogy mindennek jusson…</a:t>
            </a:r>
          </a:p>
          <a:p>
            <a:pPr>
              <a:defRPr sz="1200"/>
            </a:pPr>
            <a:r>
              <a:t>A problémát a NAT-al odlották meg.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Azaz ha jön egy csomag a router felé bentről és a router tudja hogy azt kívűlre kell küldeni, kicseréli benne a source IP-t a WAN oldalán lévő “külső”, v más néven Publikus IP címére, és úgy küldi tovább.</a:t>
            </a:r>
          </a:p>
          <a:p>
            <a:pPr>
              <a:defRPr sz="1200"/>
            </a:pPr>
            <a:r>
              <a:t>Egy privát ip cím nem is kerülhetne ki soha az internetre (normális esetben)</a:t>
            </a:r>
          </a:p>
          <a:p>
            <a:pPr>
              <a:defRPr sz="1200"/>
            </a:pPr>
            <a:r>
              <a:t>Amikor visszajön a csomag kintről akkor visszacseréli a cél ip-t arra ahonnan eredetileg ez érkezett.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Ez csak úgy működik ha belűlröl kezdeményezik a kérést. Ha kívűlröl jön a kérés kezdeményezés azt alap esetben a router automatikusan eldobja, Abban az esetben engedi be ha van rajta nyitott port konfigurálva, de az már a port forward funkció, amikor egy kívülről érkező kezdeményezésre reagál a  router, és azt továbbítja egy belső gépnek, vagy saját magának (ha a port csak simán nyitva van a routeren)…</a:t>
            </a:r>
          </a:p>
          <a:p>
            <a:pPr>
              <a:defRPr sz="1200"/>
            </a:pPr>
          </a:p>
          <a:p>
            <a:pPr>
              <a:defRPr sz="1200"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91" name="Shape 5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Az előző példa tökéletesen jól működik mind addíg amíg csak 1 pc van  a router mögött. De ha már kettő vagy annál több akkor tovább bonyolódik a helyzet, ugyanis egy kifelé menő csomag esetén a forrás portokat véletlenszerűen választja a küldő eszköz (PC).  Előfordulhat vinszont olyan, mivel véletlenszerűen generálja a forrásportokat a PC, hogy 2 pc ugyanazt a portszámot generálja (két gép véletlenszámgenerátorja generálhatja véletlenül ugyanazt a számot is…)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példán PC1 és PC2 kifelé próbál küldeni csomagot, de mindkettő ugyanazt a src port-ot használja. Ez még nem lenne probléma de ha ez a csomag kifelé megy, és a router kicseréli benne a forrás IP címeket a sajátjára (példában: 178.68.15.54) akkor onnantól kezdve ez a két csomag teljesen megegyezik (ip és port címek alapján), holott ezt két külön kép kezdeményezte. Tehát ha ez a csomag így kimegy, akkor az erre érkező válasz (ahol a forrás és cél ip és port számok már fel vannak cserélve) nem különböztethető meg a router számára.</a:t>
            </a:r>
          </a:p>
          <a:p>
            <a:pPr>
              <a:defRPr sz="1200"/>
            </a:pPr>
            <a:r>
              <a:t>Hogy ezt a problémát megoldja  a router, az egyik csomagnál kénytelen átírni a forrás portot, és egy másikra helyettesíteni. Ilyenkor a router megjegyzi a műveletet amit csinált, és ha ez a két csomag így kimegy, és a válasz érkezik rá, akkor tudni fogja a portászm alapján hogy ezen vissza kell cserélni a portot, és úgy továbbküldeni a PC2 felé….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Port address translation (PAT) is a function that allows multiple users within a private network to make use of a minimal number of IP addresses. Its basic function is to share a single IP public address between multiple clients who need to use the Internet publicly.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Port address translation-t szokták Dynamic NAT with overload-nak is hívni.</a:t>
            </a:r>
          </a:p>
          <a:p>
            <a:pPr>
              <a:defRPr sz="1200"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2" name="Shape 6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A router-ek egy másik funkciója a port továbbítás. Ezzel megoldható az ,hogy egy kívűlröl érkező kérés közvetlenül a hálózaton belül egy klienst szólítson meg. </a:t>
            </a:r>
          </a:p>
          <a:p>
            <a:pPr>
              <a:defRPr sz="1200"/>
            </a:pPr>
            <a:r>
              <a:t>Ha jön egy kérés kívűlről és a router látja hogy a dest (cél). port a 80-as akkor ha van neki beállítva erre a portra továbbítás, megnézi melyik IP-re kell küldenie és egyszerűen odaküldi.</a:t>
            </a:r>
          </a:p>
          <a:p>
            <a:pPr>
              <a:defRPr sz="1200"/>
            </a:pPr>
            <a:r>
              <a:t>Az IP címeket természetesen itt is kicseréli a csomagban, a belső gép cél ip címére. (ha ez egy kívűlről érkező kérés). Viszont ez a funkció alap esetben nincs egy routeren beállítva, tehát ezt kézzel kell beállítani a routeren.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75" name="Shape 6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A hálózatot most helyettesítjük egy ikonnal, R1 routerhez két hálózat csatlakozik. </a:t>
            </a:r>
          </a:p>
          <a:p>
            <a:pPr>
              <a:defRPr sz="1200"/>
            </a:pPr>
            <a:r>
              <a:t>két routert ha összekötünk akkor amelyik portjukön összekötjük őket, az azokra állított ip címek, ugyanabban a hálózatban kell hogy legyenek, így tud egymással a két router kommunikálni (pl R1 3-as portján és R2 1-es portján lévő ip címek azonos hálózatban vannak).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router feladata az IP cím alapján hogy eldöntse melyik portján kell továbbküldeni a csomagot. A port itt most csatlakozót jelent a router-en, nem tcp vagy udp portot, de nevezzük interface-nek is. (maga a csatlakozó neve a port, de az a router-nek egy interface-e is, ezért van a slide-on a kép. Switch-nél és Router esetében is port-nak nevezzük a csatlakozót ami az eszközön van.)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R1 routing táblája:</a:t>
            </a:r>
          </a:p>
          <a:p>
            <a:pPr>
              <a:defRPr sz="1200"/>
            </a:pPr>
            <a:r>
              <a:t>Ha bármi érkezik a 192.168.15.0ás hálózatból (/24es subnettel), a gateway ott 0.0.0.0 ami azt jelenti hogy ehhez a hálózathoz közvetlenül csatlakozva van a router, és ha ezzel a hálózattal akar kommunikálni egy másik hálózatból érkező csomag, (pl a 172.17.3.0/24-es hálózatból) akkor azt azon az interface-en fogja kiküldeni a router amelyiken a 192.168.15.1-es ip cím van beállítva.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táblázat utolsó a sorában a default route található. Ez azt jelenti, hogy ha bármilyen ip-n bármilyen maskon (ami az előzőkre nem illeszkedik) jön egy ip azt a 98.201.164.1-nek kell kiküldeni amire az IF3-as interface-en csatlakozik a router, (ennek ip címe: 90.201.164.215)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Ha hozzáadunk mégegy defaout route-ot az R1-es router routing táblájához, akkor a metric-ből fogja tudni hogy melyiket kell használni. Az IF4-es portján is egy default route-ot ér el, de azon a metric 11, ezért nem azt fogja használni, hanem az IF3-ast.</a:t>
            </a:r>
          </a:p>
          <a:p>
            <a:pPr>
              <a:defRPr sz="1200"/>
            </a:pPr>
            <a:r>
              <a:t>A mindíg a kevesebb értékű metric-et fogja használni. csak akkor tér át a másikra ha meghal az első. A metric érték egy számított érték, a routing protokollok különböző képpen számítják ki. (sebességet figyelik, kábel uptime—ját stb…) és mindíg az alapcsonyabb metric értékkel rendelkező route-ot fogja választani a router.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6" name="Shape 7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A router-ek alap esetben (nem otthoni hálózatban, hanem a szolgáltató router hálózatában) nem nyúlnak bele, nem módosítják a source és destination IP címeket (ha nem végeznek NAT funkciót!) Ilyenkor a frame header-ek eszköztől eszközig változnak, és ARP requestekkel deríti ki a router a következő cél mac address-t. A routerek mindíg a routing táblájukat vizsgálják meg és az alapján döntenek hogy melyik portjukon küldjék ki az üzenetet.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posta is lényegében így működik a borítékra írt feladó és címzett-et egyik posta sem írja át. Viszont ha látnak rajta egy országot akkor először elküldik annak az országnak. Az országban amikor megérkezik ott megnézik melyik megye akkor továbbmegy annak a megyének, utána megnézik melyik város, stb…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S: satic route (routing bejegyzés)</a:t>
            </a:r>
          </a:p>
          <a:p>
            <a:pPr>
              <a:defRPr sz="1200"/>
            </a:pPr>
            <a:r>
              <a:t>C: (directly) connected (közvetlenül kapcsolódó hálózat)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3" name="Shape 7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Windows-on a routing táblát a route print parancs írja ki. </a:t>
            </a:r>
          </a:p>
          <a:p>
            <a:pPr>
              <a:defRPr sz="1200"/>
            </a:pPr>
            <a:r>
              <a:t>Itt két dolog fontos a routing táblából, az egyik maga az a hálózat amelyikben a mi állomásunk van, a másik pedig a default route.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példában a gép IP címe:</a:t>
            </a:r>
          </a:p>
          <a:p>
            <a:pPr>
              <a:defRPr sz="1200"/>
            </a:pPr>
            <a:r>
              <a:t>IPv4 Address. . . . . . . . . . . : 10.211.55.20(Preferred)</a:t>
            </a:r>
          </a:p>
          <a:p>
            <a:pPr>
              <a:defRPr sz="1200"/>
            </a:pPr>
            <a:r>
              <a:t>Subnet Mask . . . . . . . . . . .: 255.255.255.0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Tehát ez a gép a 10.211.55.0/24-es hálózatban van.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default route-nak mindíg 0.0.0.0 a címe és a netmask-ja is. </a:t>
            </a:r>
          </a:p>
          <a:p>
            <a:pPr>
              <a:defRPr sz="1200"/>
            </a:pPr>
            <a:r>
              <a:t>Amikor megpingelünk egy külső IP címet, a routing táblában megkeresi a szoftver a megfelelő route-ot a cél ip címhez. </a:t>
            </a:r>
          </a:p>
          <a:p>
            <a:pPr>
              <a:defRPr sz="1200"/>
            </a:pPr>
            <a:r>
              <a:t>ha a cél ip cím benne van a 10.21.55.0 networkbe akkor azzal a sorral kezdődőt választja, ha nincs akkor egy olyat amibe benne van az az IP cím. </a:t>
            </a:r>
          </a:p>
          <a:p>
            <a:pPr>
              <a:defRPr sz="1200"/>
            </a:pPr>
            <a:r>
              <a:t>A default route mindent lefed kivéve a 10.211.55.0 networköt, mert ahoz külön routing bejegyzés van.</a:t>
            </a:r>
          </a:p>
          <a:p>
            <a:pPr>
              <a:defRPr sz="1200"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86" name="Shape 7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r>
              <a:t>Linux esetén az ip route parancs írja ki a routing táblát, az “ip a” pedig a különböző interface-eken lévő ip címeket, mac addresseket, mtu értékeket és minden egyebet amit látunk…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5" name="Shape 8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######## Forgalom irányító (routing) protokollok #######</a:t>
            </a:r>
          </a:p>
          <a:p>
            <a:pPr>
              <a:defRPr sz="1200"/>
            </a:pPr>
            <a:r>
              <a:t>1. Static routing: manuálisan (kézzel egy rendszergazda végzi) egy táblázatba fel vannak írva a routerbe az útvonalak és az alapján dönt a router amit beállítottunk neki.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2. Dynamic Routing: a routerek alkalmazkodnak, kommunikálnak egymással, módosítják/hozzák létre a saját bejegyzéseiket</a:t>
            </a:r>
          </a:p>
          <a:p>
            <a:pPr>
              <a:defRPr sz="1200"/>
            </a:pPr>
            <a:r>
              <a:t>- distance vector protocoll: a közvetlenül hozzá kapcsolt szomszédjaival beszélget csak, csak az ugrások számát nézik (HOP)</a:t>
            </a:r>
          </a:p>
          <a:p>
            <a:pPr>
              <a:defRPr sz="1200"/>
            </a:pPr>
            <a:r>
              <a:t>(nincs teljes képe: tudja h kb merre kell menni )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- Link state: nagyobb képe van, nem csak a közvetlenül hozzá kapcsolt eszközökkel kommunikál hanem az egész networkről van egy képe.</a:t>
            </a:r>
          </a:p>
          <a:p>
            <a:pPr>
              <a:defRPr sz="1200"/>
            </a:pPr>
            <a:r>
              <a:t>(minden egyes útvonalat lát, teljes útvonaltervet tud készíteni)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A protokollokat két nagy osztályba sorolhatjuk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Client-server: nagyjábol minden ami a neten történik az client-server (email, gaming, browsing, facebook, stb….)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PeerToPeer: pl bittorrent, bitcoin, nincs egy központi szerver, hanem mindenki egyenrangú fél a protokollban</a:t>
            </a:r>
          </a:p>
          <a:p>
            <a:pPr>
              <a:defRPr sz="1200"/>
            </a:pPr>
            <a:r>
              <a:rPr u="sng">
                <a:hlinkClick r:id="rId3" invalidUrl="" action="" tgtFrame="" tooltip="" history="1" highlightClick="0" endSnd="0"/>
              </a:rPr>
              <a:t>https://en.wikipedia.org/wiki/Peer-to-peer</a:t>
            </a:r>
          </a:p>
          <a:p>
            <a:pPr>
              <a:defRPr sz="1200"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Shape 8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48" name="Shape 8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Rip protokoll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Az ugrások száma alapján dönt</a:t>
            </a:r>
          </a:p>
          <a:p>
            <a:pPr>
              <a:defRPr sz="1200"/>
            </a:pPr>
          </a:p>
          <a:p>
            <a:pPr marL="148166" indent="-148166">
              <a:buSzPct val="75000"/>
              <a:buChar char="-"/>
              <a:defRPr sz="1200"/>
            </a:pPr>
            <a:r>
              <a:t>Interior gateway protocol: routerek (gateway-ek) közötti protokol Egy autonóm rendszeren belüli protokol</a:t>
            </a:r>
          </a:p>
          <a:p>
            <a:pPr marL="148166" indent="-148166">
              <a:buSzPct val="75000"/>
              <a:buChar char="-"/>
              <a:defRPr sz="1200"/>
            </a:pPr>
            <a:r>
              <a:t>Distance Vector protocol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Ha ezeket a routereket így üsszedugjuk</a:t>
            </a:r>
          </a:p>
          <a:p>
            <a:pPr>
              <a:defRPr sz="1200"/>
            </a:pPr>
            <a:r>
              <a:t>Induláskor mindegyik a közvetlenül hozzá kapcsolt hálózattal tud kommunikálni</a:t>
            </a:r>
          </a:p>
          <a:p>
            <a:pPr>
              <a:defRPr sz="1200"/>
            </a:pPr>
            <a:r>
              <a:t>Egy bizonyos idő után elkezdik egymásnak megmutatni a routing táblájukat és megtanulják hogy a hozzújuk közel álló hálózatok hogyan érhetőek el</a:t>
            </a:r>
          </a:p>
          <a:p>
            <a:pPr>
              <a:defRPr sz="1200"/>
            </a:pPr>
            <a:r>
              <a:rPr b="1"/>
              <a:t>X</a:t>
            </a:r>
            <a:r>
              <a:t> egy idő után két utat is talál B-hez és azt fogja csak megőrizni amelyik kevesebb ugrással jár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RIP első verziója még a CIDR-t sem ismerte az újabb verziója már ismeri</a:t>
            </a:r>
          </a:p>
          <a:p>
            <a:pPr>
              <a:defRPr sz="1200"/>
            </a:pPr>
            <a:r>
              <a:t>RIP max 15 ugrást képes kezelni</a:t>
            </a:r>
          </a:p>
          <a:p>
            <a:pPr>
              <a:defRPr sz="1200"/>
            </a:pPr>
            <a:r>
              <a:t>Elavult protokoll, nem gyakori manapság.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76" name="Shape 8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OSPF routing protokoll</a:t>
            </a:r>
          </a:p>
          <a:p>
            <a:pPr marL="148166" indent="-148166">
              <a:buSzPct val="75000"/>
              <a:buChar char="-"/>
              <a:defRPr sz="1200"/>
            </a:pPr>
            <a:r>
              <a:t>Ez egy Interior gateway protocol: routerek (gateway-ek) közötti protokol Egy autonóm rendszeren belüli protokol.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Ahogy összekapcsoljuk az OSPF-el felkonfigurált routereket, elkezdenek küldeni egymásnak Link state-eket (lemérik a sebességeket az egyes kapcsolataikon) aztán elkezdenek beszélni arról egymásnak hogy milyen hálózatokhoz tudnak kapcsolódni</a:t>
            </a:r>
          </a:p>
          <a:p>
            <a:pPr>
              <a:defRPr sz="1200"/>
            </a:pPr>
            <a:r>
              <a:t>- Minden OSPF-ben van egy kijelölt router (főnök)</a:t>
            </a:r>
          </a:p>
          <a:p>
            <a:pPr>
              <a:defRPr sz="1200"/>
            </a:pPr>
            <a:r>
              <a:t>- Minden router egy Körzeti azonosítóval van ellátva (AREA ID), az aznos area id-jű routerek beszélgetnek egymással.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Miután ezek (designated router, és az area ID-k) be vannak állítva, a routerek elkezdik küldeni egymásnak a Link State-eket. Nem a teljes routing táblájukat küldik át hanem csak annyit hogy melyik hálózathoz vannak kapcsolódva.  (sokkal gyorsabban tanulnak) Ez nagy előnye a RIP-el szemben</a:t>
            </a:r>
          </a:p>
          <a:p>
            <a:pPr>
              <a:defRPr sz="1200"/>
            </a:pPr>
            <a:r>
              <a:t>Teljesen CIDR kompatibilis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87" name="Shape 8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A BGP egy router hálózatok KÖZÖTTI routing protokoll. </a:t>
            </a:r>
          </a:p>
          <a:p>
            <a:pPr>
              <a:defRPr sz="1200"/>
            </a:pPr>
            <a:r>
              <a:t>Egy kicsit kezdjünk el távolabbról ránézni az IP hálózatokra…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Legkisebb szint: LAN-ok: a helyi hálózatok mindegyik a saját subnetjével, és minden különböző IP eszközével, levelező szerverek, webszerverek stb…</a:t>
            </a:r>
          </a:p>
          <a:p>
            <a:pPr>
              <a:defRPr sz="1200"/>
            </a:pPr>
            <a:r>
              <a:t>Magasabb szint: Router Network: egymással összekapcsolt routerek hálózata, az ISP (Internet Service Provider, pl T-home, vagy UPC) birtokában vannak LAN-tól LAN-ig szállítják az adatokat.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Jelöljük a LAN-okat körökkel, a router hálózatokat pedig vonalakkal.</a:t>
            </a:r>
          </a:p>
          <a:p>
            <a:pPr>
              <a:defRPr sz="1200"/>
            </a:pPr>
          </a:p>
          <a:p>
            <a:pPr>
              <a:defRPr sz="1200"/>
            </a:pPr>
          </a:p>
          <a:p>
            <a:pPr>
              <a:defRPr sz="1200"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44" name="Shape 9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Eddig már láttunk néhány lan, és egy-egy router hálózatot.</a:t>
            </a:r>
          </a:p>
          <a:p>
            <a:pPr>
              <a:defRPr sz="1200"/>
            </a:pPr>
            <a:r>
              <a:t>De valójában több millió van LAN hálózatból, és több tízezer, router hálózatból áll az internet.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Ezek a hálózatok viszont nincsenek összekapcsolva. </a:t>
            </a:r>
          </a:p>
          <a:p>
            <a:pPr>
              <a:defRPr sz="1200"/>
            </a:pPr>
            <a:r>
              <a:t>Az Autonóm rendszerek összekapcsolásáért, egy másik protokoll felel Ez a BGP.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routing protokollok mint pl az OSPF nincsenek úgy tervezve hogy több tízmillió routing bejegyzést kezeljenek.</a:t>
            </a:r>
          </a:p>
          <a:p>
            <a:pPr>
              <a:defRPr sz="1200"/>
            </a:pPr>
            <a:r>
              <a:t>És valahogy el kell juttatni az egyik nagy routerhálózatból a másikba az adatot. </a:t>
            </a:r>
          </a:p>
          <a:p>
            <a:pPr>
              <a:defRPr sz="1200"/>
            </a:pPr>
            <a:r>
              <a:t>A BGP felosztja az egész hálózatot kb 50ezer Autonóm Rendszerre (AS) a világban. </a:t>
            </a:r>
          </a:p>
          <a:p>
            <a:pPr>
              <a:defRPr sz="1200"/>
            </a:pPr>
            <a:r>
              <a:t>Egy AS a benne lévő összes routert, hálózatot irányítja. </a:t>
            </a:r>
          </a:p>
          <a:p>
            <a:pPr>
              <a:defRPr sz="1200"/>
            </a:pPr>
            <a:r>
              <a:t>A BGP az AS-ek közötti kommunikációért felel.</a:t>
            </a:r>
          </a:p>
          <a:p>
            <a:pPr>
              <a:defRPr sz="1200"/>
            </a:pPr>
            <a:r>
              <a:t>Ha egy router az internet másik végébe küld adatot akkor csak a BGP routere címét kell hogy tudja</a:t>
            </a:r>
          </a:p>
          <a:p>
            <a:pPr>
              <a:defRPr sz="1200"/>
            </a:pPr>
            <a:r>
              <a:t>A BGP routernek csak az AS azonosítóját kell tudnia annak az AS-nek ahova az üzenetet küldenie kell.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A tcp header teljes képe így néz ki, a részletekért olvass bele pl ebbe: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rPr u="sng">
                <a:hlinkClick r:id="rId3" invalidUrl="" action="" tgtFrame="" tooltip="" history="1" highlightClick="0" endSnd="0"/>
              </a:rPr>
              <a:t>http://www.freesoft.org/CIE/Course/Section4/8.htm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Ezt ilyen mélységekig nektek nem kell tudni, de annyi világosan látszódik a TCP és az UDP headerben hogy a TCP egy jóval bonyolultabb protokoll mint az UDP. </a:t>
            </a:r>
          </a:p>
          <a:p>
            <a:pPr>
              <a:defRPr sz="1200"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hape 1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Az UDP protokol RFC-je:</a:t>
            </a:r>
          </a:p>
          <a:p>
            <a:pPr>
              <a:defRPr sz="1200"/>
            </a:pPr>
            <a:r>
              <a:rPr u="sng">
                <a:hlinkClick r:id="rId3" invalidUrl="" action="" tgtFrame="" tooltip="" history="1" highlightClick="0" endSnd="0"/>
              </a:rPr>
              <a:t>https://www.ietf.org/rfc/rfc768.txt</a:t>
            </a:r>
          </a:p>
          <a:p>
            <a:pPr>
              <a:defRPr sz="1200"/>
            </a:pPr>
            <a:r>
              <a:t>Az UDP egy sokkal egyszerűbb protokoll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Minden esetben egy hálózati kommunikációban van egy kliens és egy szerver. (még a peer-to-peer protokollok esetén is, de ott bárki lehet kliens is és szerver is)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kliens kér valamit a szervertől, és a szerver válaszol rá. Ez minden kommunikáció alapja, de ez TCP esetén hibamentes kell hogy legyen. </a:t>
            </a:r>
          </a:p>
          <a:p>
            <a:pPr>
              <a:defRPr sz="1200"/>
            </a:pPr>
            <a:r>
              <a:t>TCP esetén a 3 way handshake-nek minden esetben meg kell történnie ahhoz hogy egy TCP kapcsolat felépüljön, és lehessen adatot küldeni-fogadni a két fél között. </a:t>
            </a:r>
          </a:p>
          <a:p>
            <a:pPr>
              <a:defRPr sz="1200"/>
            </a:pPr>
          </a:p>
          <a:p>
            <a:pPr>
              <a:defRPr sz="1200"/>
            </a:pPr>
          </a:p>
          <a:p>
            <a:pPr>
              <a:defRPr sz="1200"/>
            </a:pPr>
            <a:r>
              <a:t>A TCP segmens mindíg így néz ki, ez egy kapcsolat orientált protokoll. Bonyolultabb és lassabb mint az UDP, de biztosak lehetünk benne hogy az adatok megérkeznek a klienshez. </a:t>
            </a:r>
          </a:p>
          <a:p>
            <a:pPr>
              <a:defRPr sz="1200"/>
            </a:pPr>
            <a:r>
              <a:t>A TCP kapcsolatok mindíg egy 3-way handshake (hármas kézfogás) lépéssorozattal épülnek fel. Ez hozza létre a kapcsolatot. </a:t>
            </a:r>
          </a:p>
          <a:p>
            <a:pPr>
              <a:defRPr sz="1200"/>
            </a:pPr>
            <a:r>
              <a:t>A Seq number minden esetben növelődik (számozzuk a csomagokat)</a:t>
            </a:r>
          </a:p>
          <a:p>
            <a:pPr>
              <a:defRPr sz="1200"/>
            </a:pPr>
          </a:p>
          <a:p>
            <a:pPr>
              <a:defRPr sz="1200"/>
            </a:pPr>
          </a:p>
          <a:p>
            <a:pPr>
              <a:defRPr sz="1200"/>
            </a:pPr>
          </a:p>
          <a:p>
            <a:pPr>
              <a:defRPr sz="1200"/>
            </a:pPr>
          </a:p>
          <a:p>
            <a:pPr>
              <a:defRPr sz="1200"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Shape 2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Ha a TCP kapcsolat normálisan ér véget, akkor a 4-way disconnect zajlik le a két fél között.</a:t>
            </a:r>
          </a:p>
          <a:p>
            <a:pPr>
              <a:defRPr sz="1200"/>
            </a:pPr>
            <a:r>
              <a:t>A 4-way disconnect nem mindíg történik meg, lehet hogy csak timeout-ol a server vagy a client egy fix időn belül. (megszakítja a kapcsolatot egy RST-vel)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Ez a fajta kommunikáció befejezés nem egy “grafecful shutdown”, nem elegáns megoldás, legtöbbször hálózati hiba okozza.</a:t>
            </a:r>
          </a:p>
          <a:p>
            <a:pPr>
              <a:defRPr sz="1200"/>
            </a:pPr>
            <a:r>
              <a:t>Illetve, ha a szoftver fejlesztők nem értenek a hálózathoz rendesen, akkor RST-vel bontanak egy tcp kapcsolatot ez egy rossz megoldás, de sajnos láthatunk a hálózati forgalomban ilyet, aminek ez az oka…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hape 3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TCP kapcsolat esetén a csomagok számozva vannak, és ellenőrizve van hogy épségben megérkeztek e, ha nagyobb file-t küld át egy gép a másiknak akkor a file-t feldarabolja a gép apró egységekre. </a:t>
            </a:r>
          </a:p>
          <a:p>
            <a:pPr>
              <a:defRPr sz="1200"/>
            </a:pPr>
            <a:r>
              <a:t>pl.: ha egy 10 Byte-os file-t akar átküldeni workstation 1 a Work station2-nek, akkor az alábbi módon teszi: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3 way handshake alatt egy window size-ban megegyeznek a felek. Ezt a méretet fogják használni arra hogy az adatot feldarabolják és ekkora részletekben küldjék. </a:t>
            </a:r>
          </a:p>
          <a:p>
            <a:pPr>
              <a:defRPr sz="1200"/>
            </a:pPr>
            <a:r>
              <a:t>Most az 5 -ös window size csak a példa miatt ennyi, a valóságban sokkal nagyobb méretekben dolgoznak, (wireshark-al lehet nézegetni h épp mekkora a window size..).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W1 elküldi az első 5 byte-ot W2-nek, W2 erre egy ACK6-al válaszol, ezzel jelzi W1-nek hogy megkapta az első 5 byte-ot, és készen áll arra hogy fogadja a 6odik byte-ot.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W1 ekkor kiveszi a bufferjéből az első 5 byte-ot és elküldi 6-10ig a csomagokat. Amíg ezt az átküldött adatrészt W2 nem ACK-olja, addig W1 bent tartja a bufferjében.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Ha az adatátvitel során a  pl a 7es segmens elveszik, akkor W2 Anélkül teszi be a bufferjébe a megérkezett szegmenseket.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Ekkor kétféle képpen lehet az elveszett csomagot átküldeni, korrigálni a szituációt, Standard, vagy Selective acknowledgement-el. </a:t>
            </a:r>
          </a:p>
          <a:p>
            <a:pPr>
              <a:defRPr sz="1200"/>
            </a:pPr>
          </a:p>
          <a:p>
            <a:pPr>
              <a:defRPr sz="1200"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Ha nem egyeztek meg a felelek hogy selective ack-ot használnak, akkor standard ack-ot fognak használni. A standard ack sokkal kevésbé hatékony mint a selective ack.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Standard ACK esetén WS 2 Egy ACK 7-et küld vissza  W1-nek. Amivel azt jelzi hogy 7-ig megvan minden.</a:t>
            </a:r>
          </a:p>
          <a:p>
            <a:pPr>
              <a:defRPr sz="1200"/>
            </a:pPr>
            <a:r>
              <a:t>Ekkor W1 kiveszi a 6os byte-ot a bufferjéből és 7-10ig újraküldi az adatot.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W2 ekkor beteszi a 7es byte-ot a bufferjébe, és visszaküld egy ack 11-et amivel jelzi hogy átjött minden, jöhet a következő adat (ha van). Ha nincs,akkor</a:t>
            </a:r>
          </a:p>
          <a:p>
            <a:pPr>
              <a:defRPr sz="1200"/>
            </a:pPr>
            <a:r>
              <a:t>W1 a 4-way disconnect-el lezárja a kapcsoaltot és a file átkerült W1-ről W2-re.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Ez ugye nem hatékony mert 8, 7, 9 már megvolt a W2-nek de W1 még is újra küldte, ilyen a Standard ACK.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4" name="Shape 37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/>
            </a:pPr>
            <a:r>
              <a:t>A Selective ACK már minden modern eszközbe be van építve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Selective ACK esetén W2,  ACK 11-t küld, de küld egy SACK 6-8at is, amivel jelzi a W1-nek hogy a 6 és a 8 közötti rész hiányzik neki.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W1 ekkor kiszedi a bufferjéből az átküldött byte-okat és csak a 7est hagyja bent, amit át is küld W2-nek.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W2 Ekkor ismét egy ACK 11-el válaszol de már SACK nélkül (ez egy DUP ACK, azaz duplikált ack az ack 11 esetében, mert már egyszer küldött ack11-et,  de ez szükséges ilyenkor, csak DUP ack-ként fogja a wireshark mutatni…)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Ezután egy 4 way disconnect-el elköszön egymástól a két fél. </a:t>
            </a:r>
          </a:p>
          <a:p>
            <a:pPr>
              <a:defRPr sz="1200"/>
            </a:pPr>
          </a:p>
          <a:p>
            <a:pPr>
              <a:defRPr sz="1200"/>
            </a:pPr>
            <a:r>
              <a:t>A Sequence Number: az átküldött byte-ok száma. Ezzel is azonosítják a felek hogy mennyi byte jött át. </a:t>
            </a:r>
          </a:p>
          <a:p>
            <a:pPr>
              <a:defRPr sz="1200"/>
            </a:pPr>
          </a:p>
          <a:p>
            <a:pPr>
              <a:defRPr sz="1200"/>
            </a:pPr>
          </a:p>
          <a:p>
            <a:pPr>
              <a:defRPr sz="1200"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16.png"/><Relationship Id="rId9" Type="http://schemas.openxmlformats.org/officeDocument/2006/relationships/image" Target="../media/image21.png"/><Relationship Id="rId10" Type="http://schemas.openxmlformats.org/officeDocument/2006/relationships/image" Target="../media/image7.png"/><Relationship Id="rId11" Type="http://schemas.openxmlformats.org/officeDocument/2006/relationships/image" Target="../media/image2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1.tif"/><Relationship Id="rId7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Relationship Id="rId5" Type="http://schemas.openxmlformats.org/officeDocument/2006/relationships/image" Target="../media/image25.png"/><Relationship Id="rId6" Type="http://schemas.openxmlformats.org/officeDocument/2006/relationships/image" Target="../media/image14.png"/><Relationship Id="rId7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22.png"/><Relationship Id="rId6" Type="http://schemas.openxmlformats.org/officeDocument/2006/relationships/image" Target="../media/image1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Hálózatok 4.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Hálózatok 4.</a:t>
            </a:r>
          </a:p>
        </p:txBody>
      </p:sp>
      <p:sp>
        <p:nvSpPr>
          <p:cNvPr id="129" name="Lengyel Zsol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Lengyel Zsolt</a:t>
            </a:r>
          </a:p>
        </p:txBody>
      </p:sp>
      <p:sp>
        <p:nvSpPr>
          <p:cNvPr id="130" name="TCP, UDP, ICMP, IGMP Protocol"/>
          <p:cNvSpPr txBox="1"/>
          <p:nvPr/>
        </p:nvSpPr>
        <p:spPr>
          <a:xfrm>
            <a:off x="3159125" y="6248400"/>
            <a:ext cx="668655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TCP, UDP, ICMP, IGMP Protocol </a:t>
            </a:r>
          </a:p>
        </p:txBody>
      </p:sp>
      <p:sp>
        <p:nvSpPr>
          <p:cNvPr id="131" name="ARP, DHCP, DNS, VPN Protocol"/>
          <p:cNvSpPr txBox="1"/>
          <p:nvPr/>
        </p:nvSpPr>
        <p:spPr>
          <a:xfrm>
            <a:off x="3167811" y="7107421"/>
            <a:ext cx="666917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ARP, DHCP, DNS, VPN Protocol </a:t>
            </a:r>
          </a:p>
        </p:txBody>
      </p:sp>
      <p:sp>
        <p:nvSpPr>
          <p:cNvPr id="132" name="Routing, Routing protocols (RIP, OSPF, BGP)"/>
          <p:cNvSpPr txBox="1"/>
          <p:nvPr/>
        </p:nvSpPr>
        <p:spPr>
          <a:xfrm>
            <a:off x="1934768" y="7966442"/>
            <a:ext cx="91860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Routing, Routing protocols (RIP, OSPF, BGP)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liding Windows"/>
          <p:cNvSpPr txBox="1"/>
          <p:nvPr>
            <p:ph type="title"/>
          </p:nvPr>
        </p:nvSpPr>
        <p:spPr>
          <a:xfrm>
            <a:off x="952500" y="-334305"/>
            <a:ext cx="11099800" cy="2159001"/>
          </a:xfrm>
          <a:prstGeom prst="rect">
            <a:avLst/>
          </a:prstGeom>
        </p:spPr>
        <p:txBody>
          <a:bodyPr/>
          <a:lstStyle/>
          <a:p>
            <a:pPr/>
            <a:r>
              <a:t>Sliding Windows</a:t>
            </a:r>
          </a:p>
        </p:txBody>
      </p:sp>
      <p:graphicFrame>
        <p:nvGraphicFramePr>
          <p:cNvPr id="342" name="Table"/>
          <p:cNvGraphicFramePr/>
          <p:nvPr/>
        </p:nvGraphicFramePr>
        <p:xfrm>
          <a:off x="541222" y="2256253"/>
          <a:ext cx="1760545" cy="48488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873921"/>
                <a:gridCol w="873921"/>
              </a:tblGrid>
              <a:tr h="537351"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Buffer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343" name="Table"/>
          <p:cNvGraphicFramePr/>
          <p:nvPr/>
        </p:nvGraphicFramePr>
        <p:xfrm>
          <a:off x="10591510" y="2256253"/>
          <a:ext cx="1760544" cy="48488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873921"/>
                <a:gridCol w="873921"/>
              </a:tblGrid>
              <a:tr h="537351"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Buffer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44" name="osa_desktop.png" descr="osa_deskto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344" y="7252916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osa_desktop.png" descr="osa_deskto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2631" y="7252916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Workstation 1"/>
          <p:cNvSpPr txBox="1"/>
          <p:nvPr/>
        </p:nvSpPr>
        <p:spPr>
          <a:xfrm>
            <a:off x="552560" y="8895046"/>
            <a:ext cx="172516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Workstation 1</a:t>
            </a:r>
          </a:p>
        </p:txBody>
      </p:sp>
      <p:sp>
        <p:nvSpPr>
          <p:cNvPr id="347" name="Workstation 2"/>
          <p:cNvSpPr txBox="1"/>
          <p:nvPr/>
        </p:nvSpPr>
        <p:spPr>
          <a:xfrm>
            <a:off x="10602847" y="8895046"/>
            <a:ext cx="172516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Workstation 2</a:t>
            </a:r>
          </a:p>
        </p:txBody>
      </p:sp>
      <p:sp>
        <p:nvSpPr>
          <p:cNvPr id="348" name="Selective Acknowledgement"/>
          <p:cNvSpPr txBox="1"/>
          <p:nvPr/>
        </p:nvSpPr>
        <p:spPr>
          <a:xfrm>
            <a:off x="3418858" y="1385579"/>
            <a:ext cx="590748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Selective Acknowledgement</a:t>
            </a:r>
          </a:p>
        </p:txBody>
      </p:sp>
      <p:sp>
        <p:nvSpPr>
          <p:cNvPr id="349" name="10 Byte File"/>
          <p:cNvSpPr/>
          <p:nvPr/>
        </p:nvSpPr>
        <p:spPr>
          <a:xfrm>
            <a:off x="329453" y="7523977"/>
            <a:ext cx="2171383" cy="5715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pPr/>
            <a:r>
              <a:t>10 Byte File</a:t>
            </a:r>
          </a:p>
        </p:txBody>
      </p:sp>
      <p:grpSp>
        <p:nvGrpSpPr>
          <p:cNvPr id="352" name="Group"/>
          <p:cNvGrpSpPr/>
          <p:nvPr/>
        </p:nvGrpSpPr>
        <p:grpSpPr>
          <a:xfrm>
            <a:off x="3179808" y="2726861"/>
            <a:ext cx="6123261" cy="1265003"/>
            <a:chOff x="0" y="0"/>
            <a:chExt cx="6123259" cy="1265002"/>
          </a:xfrm>
        </p:grpSpPr>
        <p:sp>
          <p:nvSpPr>
            <p:cNvPr id="350" name="Arrow"/>
            <p:cNvSpPr/>
            <p:nvPr/>
          </p:nvSpPr>
          <p:spPr>
            <a:xfrm rot="10800000">
              <a:off x="0" y="399929"/>
              <a:ext cx="6123260" cy="865073"/>
            </a:xfrm>
            <a:prstGeom prst="rightArrow">
              <a:avLst>
                <a:gd name="adj1" fmla="val 32000"/>
                <a:gd name="adj2" fmla="val 93957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1" name="Ack 11 - SACK 6-8"/>
            <p:cNvSpPr txBox="1"/>
            <p:nvPr/>
          </p:nvSpPr>
          <p:spPr>
            <a:xfrm>
              <a:off x="1086068" y="0"/>
              <a:ext cx="395112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Ack 11 - SACK 6-8</a:t>
              </a:r>
            </a:p>
          </p:txBody>
        </p:sp>
      </p:grpSp>
      <p:grpSp>
        <p:nvGrpSpPr>
          <p:cNvPr id="355" name="Group"/>
          <p:cNvGrpSpPr/>
          <p:nvPr/>
        </p:nvGrpSpPr>
        <p:grpSpPr>
          <a:xfrm>
            <a:off x="540232" y="3859641"/>
            <a:ext cx="1759531" cy="1608410"/>
            <a:chOff x="0" y="0"/>
            <a:chExt cx="1759529" cy="1608409"/>
          </a:xfrm>
        </p:grpSpPr>
        <p:sp>
          <p:nvSpPr>
            <p:cNvPr id="353" name="Rectangle"/>
            <p:cNvSpPr/>
            <p:nvPr/>
          </p:nvSpPr>
          <p:spPr>
            <a:xfrm>
              <a:off x="0" y="518985"/>
              <a:ext cx="1749824" cy="1089425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4" name="Rectangle"/>
            <p:cNvSpPr/>
            <p:nvPr/>
          </p:nvSpPr>
          <p:spPr>
            <a:xfrm>
              <a:off x="846529" y="0"/>
              <a:ext cx="913001" cy="524950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9" name="Group"/>
          <p:cNvGrpSpPr/>
          <p:nvPr/>
        </p:nvGrpSpPr>
        <p:grpSpPr>
          <a:xfrm>
            <a:off x="10576203" y="2741350"/>
            <a:ext cx="1778458" cy="2743852"/>
            <a:chOff x="0" y="0"/>
            <a:chExt cx="1778457" cy="2743850"/>
          </a:xfrm>
        </p:grpSpPr>
        <p:sp>
          <p:nvSpPr>
            <p:cNvPr id="356" name="Rectangle"/>
            <p:cNvSpPr/>
            <p:nvPr/>
          </p:nvSpPr>
          <p:spPr>
            <a:xfrm>
              <a:off x="9227" y="0"/>
              <a:ext cx="1769231" cy="1639918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7" name="Rectangle"/>
            <p:cNvSpPr/>
            <p:nvPr/>
          </p:nvSpPr>
          <p:spPr>
            <a:xfrm>
              <a:off x="886515" y="1632574"/>
              <a:ext cx="872193" cy="572381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8" name="Rectangle"/>
            <p:cNvSpPr/>
            <p:nvPr/>
          </p:nvSpPr>
          <p:spPr>
            <a:xfrm>
              <a:off x="0" y="2184419"/>
              <a:ext cx="1749824" cy="559432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62" name="Group"/>
          <p:cNvGrpSpPr/>
          <p:nvPr/>
        </p:nvGrpSpPr>
        <p:grpSpPr>
          <a:xfrm>
            <a:off x="3378658" y="4518683"/>
            <a:ext cx="6123260" cy="1323710"/>
            <a:chOff x="0" y="25400"/>
            <a:chExt cx="6123259" cy="1323709"/>
          </a:xfrm>
        </p:grpSpPr>
        <p:sp>
          <p:nvSpPr>
            <p:cNvPr id="360" name="Arrow"/>
            <p:cNvSpPr/>
            <p:nvPr/>
          </p:nvSpPr>
          <p:spPr>
            <a:xfrm>
              <a:off x="0" y="484036"/>
              <a:ext cx="6123260" cy="865074"/>
            </a:xfrm>
            <a:prstGeom prst="rightArrow">
              <a:avLst>
                <a:gd name="adj1" fmla="val 32000"/>
                <a:gd name="adj2" fmla="val 93957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graphicFrame>
          <p:nvGraphicFramePr>
            <p:cNvPr id="361" name="Table"/>
            <p:cNvGraphicFramePr/>
            <p:nvPr/>
          </p:nvGraphicFramePr>
          <p:xfrm>
            <a:off x="801959" y="25400"/>
            <a:ext cx="746083" cy="638743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{C7B018BB-80A7-4F77-B60F-C8B233D01FF8}</a:tableStyleId>
                </a:tblPr>
                <a:tblGrid>
                  <a:gridCol w="733381"/>
                </a:tblGrid>
                <a:tr h="626042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7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R w="12700">
                        <a:solidFill>
                          <a:srgbClr val="606060"/>
                        </a:solidFill>
                        <a:miter lim="400000"/>
                      </a:lnR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</a:tr>
              </a:tbl>
            </a:graphicData>
          </a:graphic>
        </p:graphicFrame>
      </p:grpSp>
      <p:sp>
        <p:nvSpPr>
          <p:cNvPr id="363" name="Rectangle"/>
          <p:cNvSpPr/>
          <p:nvPr/>
        </p:nvSpPr>
        <p:spPr>
          <a:xfrm>
            <a:off x="531888" y="4373761"/>
            <a:ext cx="871081" cy="601151"/>
          </a:xfrm>
          <a:prstGeom prst="rect">
            <a:avLst/>
          </a:prstGeom>
          <a:blipFill>
            <a:blip r:embed="rId4">
              <a:alphaModFix amt="2937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366" name="Group"/>
          <p:cNvGrpSpPr/>
          <p:nvPr/>
        </p:nvGrpSpPr>
        <p:grpSpPr>
          <a:xfrm>
            <a:off x="3179808" y="6343812"/>
            <a:ext cx="6123261" cy="1265003"/>
            <a:chOff x="0" y="0"/>
            <a:chExt cx="6123259" cy="1265002"/>
          </a:xfrm>
        </p:grpSpPr>
        <p:sp>
          <p:nvSpPr>
            <p:cNvPr id="364" name="Arrow"/>
            <p:cNvSpPr/>
            <p:nvPr/>
          </p:nvSpPr>
          <p:spPr>
            <a:xfrm rot="10800000">
              <a:off x="0" y="399929"/>
              <a:ext cx="6123260" cy="865073"/>
            </a:xfrm>
            <a:prstGeom prst="rightArrow">
              <a:avLst>
                <a:gd name="adj1" fmla="val 32000"/>
                <a:gd name="adj2" fmla="val 93957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5" name="Ack 11"/>
            <p:cNvSpPr txBox="1"/>
            <p:nvPr/>
          </p:nvSpPr>
          <p:spPr>
            <a:xfrm>
              <a:off x="2292847" y="0"/>
              <a:ext cx="153756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Ack 11</a:t>
              </a:r>
            </a:p>
          </p:txBody>
        </p:sp>
      </p:grpSp>
      <p:sp>
        <p:nvSpPr>
          <p:cNvPr id="367" name="Rectangle"/>
          <p:cNvSpPr/>
          <p:nvPr/>
        </p:nvSpPr>
        <p:spPr>
          <a:xfrm>
            <a:off x="10585160" y="4373761"/>
            <a:ext cx="871081" cy="580169"/>
          </a:xfrm>
          <a:prstGeom prst="rect">
            <a:avLst/>
          </a:prstGeom>
          <a:blipFill>
            <a:blip r:embed="rId4">
              <a:alphaModFix amt="2937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370" name="Group"/>
          <p:cNvGrpSpPr/>
          <p:nvPr/>
        </p:nvGrpSpPr>
        <p:grpSpPr>
          <a:xfrm>
            <a:off x="3211168" y="7919951"/>
            <a:ext cx="6458240" cy="1034637"/>
            <a:chOff x="0" y="0"/>
            <a:chExt cx="6458239" cy="1034635"/>
          </a:xfrm>
        </p:grpSpPr>
        <p:sp>
          <p:nvSpPr>
            <p:cNvPr id="368" name="FIN-ACK ACK FIN-ACK ACK"/>
            <p:cNvSpPr txBox="1"/>
            <p:nvPr/>
          </p:nvSpPr>
          <p:spPr>
            <a:xfrm>
              <a:off x="1016512" y="0"/>
              <a:ext cx="4352748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/>
              <a:r>
                <a:t>FIN-ACK ACK FIN-ACK ACK</a:t>
              </a:r>
            </a:p>
          </p:txBody>
        </p:sp>
        <p:sp>
          <p:nvSpPr>
            <p:cNvPr id="369" name="Double Arrow"/>
            <p:cNvSpPr/>
            <p:nvPr/>
          </p:nvSpPr>
          <p:spPr>
            <a:xfrm>
              <a:off x="0" y="161285"/>
              <a:ext cx="6458240" cy="873351"/>
            </a:xfrm>
            <a:prstGeom prst="leftRightArrow">
              <a:avLst>
                <a:gd name="adj1" fmla="val 32000"/>
                <a:gd name="adj2" fmla="val 63984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71" name="10 Byte File"/>
          <p:cNvSpPr/>
          <p:nvPr/>
        </p:nvSpPr>
        <p:spPr>
          <a:xfrm>
            <a:off x="10183114" y="7523977"/>
            <a:ext cx="2171384" cy="5715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pPr/>
            <a:r>
              <a:t>10 Byte File</a:t>
            </a:r>
          </a:p>
        </p:txBody>
      </p:sp>
      <p:sp>
        <p:nvSpPr>
          <p:cNvPr id="372" name="*(Sequence Number)"/>
          <p:cNvSpPr txBox="1"/>
          <p:nvPr/>
        </p:nvSpPr>
        <p:spPr>
          <a:xfrm>
            <a:off x="303405" y="1371914"/>
            <a:ext cx="2769159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*(Sequence Number)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199" fill="hold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9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99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99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99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99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xit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5" dur="199" fill="hold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99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99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99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99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1" grpId="9"/>
      <p:bldP build="whole" bldLvl="1" animBg="1" rev="0" advAuto="0" spid="372" grpId="10"/>
      <p:bldP build="whole" bldLvl="1" animBg="1" rev="0" advAuto="0" spid="366" grpId="6"/>
      <p:bldP build="whole" bldLvl="1" animBg="1" rev="0" advAuto="0" spid="367" grpId="5"/>
      <p:bldP build="whole" bldLvl="1" animBg="1" rev="0" advAuto="0" spid="355" grpId="2"/>
      <p:bldP build="whole" bldLvl="1" animBg="1" rev="0" advAuto="0" spid="363" grpId="3"/>
      <p:bldP build="whole" bldLvl="1" animBg="1" rev="0" advAuto="0" spid="370" grpId="8"/>
      <p:bldP build="whole" bldLvl="1" animBg="1" rev="0" advAuto="0" spid="352" grpId="1"/>
      <p:bldP build="whole" bldLvl="1" animBg="1" rev="0" advAuto="0" spid="362" grpId="4"/>
      <p:bldP build="whole" bldLvl="1" animBg="1" rev="0" advAuto="0" spid="363" grpId="7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HomeServer.png" descr="Home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30100" y="2255957"/>
            <a:ext cx="2355851" cy="235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osa_desktop.png" descr="osa_deskto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0439" y="3645411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Client"/>
          <p:cNvSpPr txBox="1"/>
          <p:nvPr/>
        </p:nvSpPr>
        <p:spPr>
          <a:xfrm>
            <a:off x="1966945" y="5565365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379" name="Server"/>
          <p:cNvSpPr txBox="1"/>
          <p:nvPr/>
        </p:nvSpPr>
        <p:spPr>
          <a:xfrm>
            <a:off x="8950749" y="4779428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Server</a:t>
            </a:r>
          </a:p>
        </p:txBody>
      </p:sp>
      <p:sp>
        <p:nvSpPr>
          <p:cNvPr id="380" name="Rectangle"/>
          <p:cNvSpPr/>
          <p:nvPr/>
        </p:nvSpPr>
        <p:spPr>
          <a:xfrm>
            <a:off x="8662844" y="7558626"/>
            <a:ext cx="3316868" cy="638123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81" name="Rectangle"/>
          <p:cNvSpPr/>
          <p:nvPr/>
        </p:nvSpPr>
        <p:spPr>
          <a:xfrm>
            <a:off x="5662622" y="7564879"/>
            <a:ext cx="1057074" cy="638317"/>
          </a:xfrm>
          <a:prstGeom prst="rect">
            <a:avLst/>
          </a:prstGeom>
          <a:ln w="88900">
            <a:solidFill>
              <a:schemeClr val="accent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2" name="Rectangle"/>
          <p:cNvSpPr/>
          <p:nvPr/>
        </p:nvSpPr>
        <p:spPr>
          <a:xfrm>
            <a:off x="4603424" y="7564879"/>
            <a:ext cx="1057074" cy="638317"/>
          </a:xfrm>
          <a:prstGeom prst="rect">
            <a:avLst/>
          </a:prstGeom>
          <a:ln w="88900">
            <a:solidFill>
              <a:schemeClr val="accent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3" name="Rectangle"/>
          <p:cNvSpPr/>
          <p:nvPr/>
        </p:nvSpPr>
        <p:spPr>
          <a:xfrm>
            <a:off x="6794774" y="7558529"/>
            <a:ext cx="861730" cy="638317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4" name="DST Port"/>
          <p:cNvSpPr txBox="1"/>
          <p:nvPr/>
        </p:nvSpPr>
        <p:spPr>
          <a:xfrm>
            <a:off x="4709005" y="7712587"/>
            <a:ext cx="869253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3">
                    <a:hueOff val="-546624"/>
                    <a:satOff val="7767"/>
                    <a:lumOff val="-14512"/>
                  </a:schemeClr>
                </a:solidFill>
              </a:defRPr>
            </a:lvl1pPr>
          </a:lstStyle>
          <a:p>
            <a:pPr/>
            <a:r>
              <a:t>DST Port</a:t>
            </a:r>
          </a:p>
        </p:txBody>
      </p:sp>
      <p:sp>
        <p:nvSpPr>
          <p:cNvPr id="385" name="SRC Port"/>
          <p:cNvSpPr txBox="1"/>
          <p:nvPr/>
        </p:nvSpPr>
        <p:spPr>
          <a:xfrm>
            <a:off x="5745960" y="7728414"/>
            <a:ext cx="890398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3">
                    <a:hueOff val="-546624"/>
                    <a:satOff val="7767"/>
                    <a:lumOff val="-14512"/>
                  </a:schemeClr>
                </a:solidFill>
              </a:defRPr>
            </a:lvl1pPr>
          </a:lstStyle>
          <a:p>
            <a:pPr/>
            <a:r>
              <a:t>SRC Port</a:t>
            </a:r>
          </a:p>
        </p:txBody>
      </p:sp>
      <p:sp>
        <p:nvSpPr>
          <p:cNvPr id="386" name="Rectangle"/>
          <p:cNvSpPr/>
          <p:nvPr/>
        </p:nvSpPr>
        <p:spPr>
          <a:xfrm>
            <a:off x="7734574" y="7558529"/>
            <a:ext cx="861730" cy="638317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387" name="Checksum"/>
          <p:cNvSpPr txBox="1"/>
          <p:nvPr/>
        </p:nvSpPr>
        <p:spPr>
          <a:xfrm>
            <a:off x="6805963" y="7753814"/>
            <a:ext cx="84262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chemeClr val="accent6">
                    <a:lumOff val="-8741"/>
                  </a:schemeClr>
                </a:solidFill>
              </a:defRPr>
            </a:lvl1pPr>
          </a:lstStyle>
          <a:p>
            <a:pPr/>
            <a:r>
              <a:t>Checksum</a:t>
            </a:r>
          </a:p>
        </p:txBody>
      </p:sp>
      <p:sp>
        <p:nvSpPr>
          <p:cNvPr id="388" name="Length"/>
          <p:cNvSpPr txBox="1"/>
          <p:nvPr/>
        </p:nvSpPr>
        <p:spPr>
          <a:xfrm>
            <a:off x="7811775" y="7712587"/>
            <a:ext cx="707328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</a:defRPr>
            </a:lvl1pPr>
          </a:lstStyle>
          <a:p>
            <a:pPr/>
            <a:r>
              <a:t>Length</a:t>
            </a:r>
          </a:p>
        </p:txBody>
      </p:sp>
      <p:sp>
        <p:nvSpPr>
          <p:cNvPr id="389" name="DATA"/>
          <p:cNvSpPr txBox="1"/>
          <p:nvPr/>
        </p:nvSpPr>
        <p:spPr>
          <a:xfrm>
            <a:off x="10068326" y="7706140"/>
            <a:ext cx="57683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390" name="UDP"/>
          <p:cNvSpPr txBox="1"/>
          <p:nvPr/>
        </p:nvSpPr>
        <p:spPr>
          <a:xfrm>
            <a:off x="5675344" y="371065"/>
            <a:ext cx="16541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UDP</a:t>
            </a:r>
          </a:p>
        </p:txBody>
      </p:sp>
      <p:sp>
        <p:nvSpPr>
          <p:cNvPr id="391" name="Connectionless"/>
          <p:cNvSpPr/>
          <p:nvPr/>
        </p:nvSpPr>
        <p:spPr>
          <a:xfrm>
            <a:off x="5394909" y="1289049"/>
            <a:ext cx="2214982" cy="4699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Connectionless</a:t>
            </a:r>
          </a:p>
        </p:txBody>
      </p:sp>
      <p:sp>
        <p:nvSpPr>
          <p:cNvPr id="392" name="UDP Datagram"/>
          <p:cNvSpPr txBox="1"/>
          <p:nvPr/>
        </p:nvSpPr>
        <p:spPr>
          <a:xfrm>
            <a:off x="6558837" y="8542217"/>
            <a:ext cx="32132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UDP Datagram</a:t>
            </a:r>
          </a:p>
        </p:txBody>
      </p:sp>
      <p:sp>
        <p:nvSpPr>
          <p:cNvPr id="393" name="pl: DHCP"/>
          <p:cNvSpPr txBox="1"/>
          <p:nvPr/>
        </p:nvSpPr>
        <p:spPr>
          <a:xfrm>
            <a:off x="8508998" y="6242784"/>
            <a:ext cx="20189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pl: DHCP</a:t>
            </a:r>
          </a:p>
        </p:txBody>
      </p:sp>
      <p:sp>
        <p:nvSpPr>
          <p:cNvPr id="394" name="Listening: UDP Port 67, 68"/>
          <p:cNvSpPr txBox="1"/>
          <p:nvPr/>
        </p:nvSpPr>
        <p:spPr>
          <a:xfrm>
            <a:off x="7053395" y="5511106"/>
            <a:ext cx="550926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Listening: UDP Port 67, 68</a:t>
            </a:r>
          </a:p>
        </p:txBody>
      </p:sp>
      <p:sp>
        <p:nvSpPr>
          <p:cNvPr id="395" name="DATA"/>
          <p:cNvSpPr/>
          <p:nvPr/>
        </p:nvSpPr>
        <p:spPr>
          <a:xfrm>
            <a:off x="2962238" y="3354137"/>
            <a:ext cx="1919584" cy="8382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396" name="DATA"/>
          <p:cNvSpPr/>
          <p:nvPr/>
        </p:nvSpPr>
        <p:spPr>
          <a:xfrm>
            <a:off x="7608578" y="2410956"/>
            <a:ext cx="1574801" cy="8382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5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397" name="User Datagram Protocol"/>
          <p:cNvSpPr txBox="1"/>
          <p:nvPr/>
        </p:nvSpPr>
        <p:spPr>
          <a:xfrm>
            <a:off x="4346258" y="-53261"/>
            <a:ext cx="4236084" cy="55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</a:t>
            </a:r>
            <a:r>
              <a:t>ser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D</a:t>
            </a:r>
            <a:r>
              <a:t>atagram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t>rotocol</a:t>
            </a:r>
          </a:p>
        </p:txBody>
      </p:sp>
      <p:graphicFrame>
        <p:nvGraphicFramePr>
          <p:cNvPr id="398" name="Table"/>
          <p:cNvGraphicFramePr/>
          <p:nvPr/>
        </p:nvGraphicFramePr>
        <p:xfrm>
          <a:off x="262243" y="140618"/>
          <a:ext cx="1627180" cy="30334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1614479"/>
              </a:tblGrid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7. Application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6. Presentation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5. Session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4. Transport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3. Network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2. Data Link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1. Physical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99" name="Rectangle"/>
          <p:cNvSpPr/>
          <p:nvPr/>
        </p:nvSpPr>
        <p:spPr>
          <a:xfrm>
            <a:off x="247650" y="1408003"/>
            <a:ext cx="1612900" cy="444501"/>
          </a:xfrm>
          <a:prstGeom prst="rect">
            <a:avLst/>
          </a:prstGeom>
          <a:blipFill>
            <a:blip r:embed="rId6">
              <a:alphaModFix amt="1923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400" name="Table"/>
          <p:cNvGraphicFramePr/>
          <p:nvPr/>
        </p:nvGraphicFramePr>
        <p:xfrm>
          <a:off x="10882027" y="129408"/>
          <a:ext cx="1945108" cy="22938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1932406"/>
              </a:tblGrid>
              <a:tr h="964398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4. Application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51642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3.Transport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03138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2. Internet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2004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1. Network Interface (Link)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01" name="Rectangle"/>
          <p:cNvSpPr/>
          <p:nvPr/>
        </p:nvSpPr>
        <p:spPr>
          <a:xfrm>
            <a:off x="10864850" y="1090503"/>
            <a:ext cx="1930400" cy="330201"/>
          </a:xfrm>
          <a:prstGeom prst="rect">
            <a:avLst/>
          </a:prstGeom>
          <a:blipFill>
            <a:blip r:embed="rId6">
              <a:alphaModFix amt="1923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99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23242 -0.130208" origin="layout" pathEditMode="relative">
                                      <p:cBhvr>
                                        <p:cTn id="26" dur="1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0" dur="199" fill="hold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9"/>
                            </p:stCondLst>
                            <p:childTnLst>
                              <p:par>
                                <p:cTn id="33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99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path" nodeType="click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14453 0.111979" origin="layout" pathEditMode="relative">
                                      <p:cBhvr>
                                        <p:cTn id="39" dur="10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3" dur="199" fill="hold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5" grpId="6"/>
      <p:bldP build="whole" bldLvl="1" animBg="1" rev="0" advAuto="0" spid="396" grpId="9"/>
      <p:bldP build="whole" bldLvl="1" animBg="1" rev="0" advAuto="0" spid="392" grpId="1"/>
      <p:bldP build="whole" bldLvl="1" animBg="1" rev="0" advAuto="0" spid="396" grpId="7"/>
      <p:bldP build="whole" bldLvl="1" animBg="1" rev="0" advAuto="0" spid="393" grpId="3"/>
      <p:bldP build="whole" bldLvl="1" animBg="1" rev="0" advAuto="0" spid="395" grpId="4"/>
      <p:bldP build="whole" bldLvl="1" animBg="1" rev="0" advAuto="0" spid="39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netstat -an"/>
          <p:cNvSpPr txBox="1"/>
          <p:nvPr/>
        </p:nvSpPr>
        <p:spPr>
          <a:xfrm>
            <a:off x="1966649" y="7325614"/>
            <a:ext cx="31323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netstat -an</a:t>
            </a:r>
          </a:p>
        </p:txBody>
      </p:sp>
      <p:grpSp>
        <p:nvGrpSpPr>
          <p:cNvPr id="408" name="Group"/>
          <p:cNvGrpSpPr/>
          <p:nvPr/>
        </p:nvGrpSpPr>
        <p:grpSpPr>
          <a:xfrm>
            <a:off x="6719851" y="7287327"/>
            <a:ext cx="1103952" cy="724275"/>
            <a:chOff x="0" y="0"/>
            <a:chExt cx="1103951" cy="724274"/>
          </a:xfrm>
        </p:grpSpPr>
        <p:pic>
          <p:nvPicPr>
            <p:cNvPr id="40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0051" y="0"/>
              <a:ext cx="723901" cy="723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74"/>
              <a:ext cx="723900" cy="72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11" name="Group"/>
          <p:cNvGrpSpPr/>
          <p:nvPr/>
        </p:nvGrpSpPr>
        <p:grpSpPr>
          <a:xfrm>
            <a:off x="1005502" y="7312914"/>
            <a:ext cx="910809" cy="723901"/>
            <a:chOff x="0" y="0"/>
            <a:chExt cx="910807" cy="723900"/>
          </a:xfrm>
        </p:grpSpPr>
        <p:pic>
          <p:nvPicPr>
            <p:cNvPr id="409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6907" y="0"/>
              <a:ext cx="723901" cy="723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10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296790"/>
              <a:ext cx="406400" cy="4064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12" name="netstat -ltpun"/>
          <p:cNvSpPr txBox="1"/>
          <p:nvPr/>
        </p:nvSpPr>
        <p:spPr>
          <a:xfrm>
            <a:off x="7946214" y="7325614"/>
            <a:ext cx="395540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netstat -ltpun</a:t>
            </a:r>
          </a:p>
        </p:txBody>
      </p:sp>
      <p:pic>
        <p:nvPicPr>
          <p:cNvPr id="413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75061" y="1741840"/>
            <a:ext cx="8983245" cy="4551335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netstat -an | find “ESTABLISHED”"/>
          <p:cNvSpPr txBox="1"/>
          <p:nvPr/>
        </p:nvSpPr>
        <p:spPr>
          <a:xfrm>
            <a:off x="1036858" y="8542314"/>
            <a:ext cx="499189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netstat -an | find “ESTABLISHED”</a:t>
            </a:r>
          </a:p>
        </p:txBody>
      </p:sp>
      <p:sp>
        <p:nvSpPr>
          <p:cNvPr id="415" name="netstat -ltpun | grep “ESTABLISHED”"/>
          <p:cNvSpPr txBox="1"/>
          <p:nvPr/>
        </p:nvSpPr>
        <p:spPr>
          <a:xfrm>
            <a:off x="6710460" y="8542314"/>
            <a:ext cx="5449170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netstat -ltpun | grep “ESTABLISHED”</a:t>
            </a:r>
          </a:p>
        </p:txBody>
      </p:sp>
      <p:sp>
        <p:nvSpPr>
          <p:cNvPr id="416" name="netstat -an UDP"/>
          <p:cNvSpPr txBox="1"/>
          <p:nvPr/>
        </p:nvSpPr>
        <p:spPr>
          <a:xfrm>
            <a:off x="1807825" y="9073213"/>
            <a:ext cx="24006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netstat -an UDP</a:t>
            </a:r>
          </a:p>
        </p:txBody>
      </p:sp>
      <p:sp>
        <p:nvSpPr>
          <p:cNvPr id="417" name="UDP state:"/>
          <p:cNvSpPr txBox="1"/>
          <p:nvPr/>
        </p:nvSpPr>
        <p:spPr>
          <a:xfrm>
            <a:off x="9347360" y="5458923"/>
            <a:ext cx="254518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UDP state:</a:t>
            </a:r>
          </a:p>
        </p:txBody>
      </p:sp>
      <p:grpSp>
        <p:nvGrpSpPr>
          <p:cNvPr id="420" name="Group"/>
          <p:cNvGrpSpPr/>
          <p:nvPr/>
        </p:nvGrpSpPr>
        <p:grpSpPr>
          <a:xfrm>
            <a:off x="9301458" y="1663724"/>
            <a:ext cx="3355335" cy="3064346"/>
            <a:chOff x="0" y="0"/>
            <a:chExt cx="3355333" cy="3064345"/>
          </a:xfrm>
        </p:grpSpPr>
        <p:sp>
          <p:nvSpPr>
            <p:cNvPr id="418" name="Established…"/>
            <p:cNvSpPr txBox="1"/>
            <p:nvPr/>
          </p:nvSpPr>
          <p:spPr>
            <a:xfrm>
              <a:off x="725976" y="778345"/>
              <a:ext cx="2629358" cy="228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t>Established</a:t>
              </a:r>
            </a:p>
            <a:p>
              <a:pPr algn="l"/>
              <a:r>
                <a:t>Listening</a:t>
              </a:r>
            </a:p>
            <a:p>
              <a:pPr algn="l"/>
              <a:r>
                <a:t>Time_wait</a:t>
              </a:r>
            </a:p>
            <a:p>
              <a:pPr algn="l"/>
              <a:r>
                <a:t>Close_wait</a:t>
              </a:r>
            </a:p>
          </p:txBody>
        </p:sp>
        <p:sp>
          <p:nvSpPr>
            <p:cNvPr id="419" name="TCP state:"/>
            <p:cNvSpPr txBox="1"/>
            <p:nvPr/>
          </p:nvSpPr>
          <p:spPr>
            <a:xfrm>
              <a:off x="0" y="0"/>
              <a:ext cx="236726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TCP state:</a:t>
              </a:r>
            </a:p>
          </p:txBody>
        </p:sp>
      </p:grpSp>
      <p:sp>
        <p:nvSpPr>
          <p:cNvPr id="421" name="Stateless, nincs state"/>
          <p:cNvSpPr/>
          <p:nvPr/>
        </p:nvSpPr>
        <p:spPr>
          <a:xfrm>
            <a:off x="9481947" y="6144078"/>
            <a:ext cx="2994356" cy="4699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Stateless, nincs state</a:t>
            </a:r>
          </a:p>
        </p:txBody>
      </p:sp>
      <p:sp>
        <p:nvSpPr>
          <p:cNvPr id="422" name="Netstat"/>
          <p:cNvSpPr txBox="1"/>
          <p:nvPr/>
        </p:nvSpPr>
        <p:spPr>
          <a:xfrm>
            <a:off x="5258358" y="371065"/>
            <a:ext cx="2488084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Netstat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99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99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99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99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99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199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199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2" grpId="3"/>
      <p:bldP build="whole" bldLvl="1" animBg="1" rev="0" advAuto="0" spid="421" grpId="9"/>
      <p:bldP build="whole" bldLvl="1" animBg="1" rev="0" advAuto="0" spid="415" grpId="5"/>
      <p:bldP build="whole" bldLvl="1" animBg="1" rev="0" advAuto="0" spid="411" grpId="2"/>
      <p:bldP build="whole" bldLvl="1" animBg="1" rev="0" advAuto="0" spid="417" grpId="8"/>
      <p:bldP build="whole" bldLvl="1" animBg="1" rev="0" advAuto="0" spid="405" grpId="1"/>
      <p:bldP build="whole" bldLvl="1" animBg="1" rev="0" advAuto="0" spid="414" grpId="4"/>
      <p:bldP build="whole" bldLvl="1" animBg="1" rev="0" advAuto="0" spid="420" grpId="7"/>
      <p:bldP build="whole" bldLvl="1" animBg="1" rev="0" advAuto="0" spid="416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NAT"/>
          <p:cNvSpPr txBox="1"/>
          <p:nvPr>
            <p:ph type="title"/>
          </p:nvPr>
        </p:nvSpPr>
        <p:spPr>
          <a:xfrm>
            <a:off x="5607050" y="342900"/>
            <a:ext cx="2197100" cy="914400"/>
          </a:xfrm>
          <a:prstGeom prst="rect">
            <a:avLst/>
          </a:prstGeom>
        </p:spPr>
        <p:txBody>
          <a:bodyPr/>
          <a:lstStyle>
            <a:lvl1pPr defTabSz="391414">
              <a:defRPr sz="5360"/>
            </a:lvl1pPr>
          </a:lstStyle>
          <a:p>
            <a:pPr/>
            <a:r>
              <a:t>NAT</a:t>
            </a:r>
          </a:p>
        </p:txBody>
      </p:sp>
      <p:pic>
        <p:nvPicPr>
          <p:cNvPr id="427" name="network.png" descr="networ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4905" y="3493654"/>
            <a:ext cx="5331511" cy="3756136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Network Addess Translation"/>
          <p:cNvSpPr txBox="1"/>
          <p:nvPr/>
        </p:nvSpPr>
        <p:spPr>
          <a:xfrm>
            <a:off x="1892300" y="1460500"/>
            <a:ext cx="92202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sz="37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N</a:t>
            </a:r>
            <a:r>
              <a:t>etwork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</a:t>
            </a:r>
            <a:r>
              <a:t>ddess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t>ranslation</a:t>
            </a:r>
          </a:p>
        </p:txBody>
      </p:sp>
      <p:grpSp>
        <p:nvGrpSpPr>
          <p:cNvPr id="435" name="Group"/>
          <p:cNvGrpSpPr/>
          <p:nvPr/>
        </p:nvGrpSpPr>
        <p:grpSpPr>
          <a:xfrm>
            <a:off x="1855481" y="5598485"/>
            <a:ext cx="1002912" cy="393701"/>
            <a:chOff x="0" y="0"/>
            <a:chExt cx="1002911" cy="393699"/>
          </a:xfrm>
        </p:grpSpPr>
        <p:sp>
          <p:nvSpPr>
            <p:cNvPr id="429" name="Rectangle"/>
            <p:cNvSpPr/>
            <p:nvPr/>
          </p:nvSpPr>
          <p:spPr>
            <a:xfrm>
              <a:off x="0" y="0"/>
              <a:ext cx="101759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0" name="Rectangle"/>
            <p:cNvSpPr/>
            <p:nvPr/>
          </p:nvSpPr>
          <p:spPr>
            <a:xfrm>
              <a:off x="115204" y="0"/>
              <a:ext cx="101760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1" name="Rectangle"/>
            <p:cNvSpPr/>
            <p:nvPr/>
          </p:nvSpPr>
          <p:spPr>
            <a:xfrm>
              <a:off x="230408" y="0"/>
              <a:ext cx="101760" cy="3937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2" name="Rectangle"/>
            <p:cNvSpPr/>
            <p:nvPr/>
          </p:nvSpPr>
          <p:spPr>
            <a:xfrm>
              <a:off x="345612" y="0"/>
              <a:ext cx="101760" cy="3937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3" name="Rectangle"/>
            <p:cNvSpPr/>
            <p:nvPr/>
          </p:nvSpPr>
          <p:spPr>
            <a:xfrm>
              <a:off x="460816" y="0"/>
              <a:ext cx="441170" cy="393700"/>
            </a:xfrm>
            <a:prstGeom prst="rect">
              <a:avLst/>
            </a:prstGeom>
            <a:solidFill>
              <a:schemeClr val="accent5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4" name="Rectangle"/>
            <p:cNvSpPr/>
            <p:nvPr/>
          </p:nvSpPr>
          <p:spPr>
            <a:xfrm>
              <a:off x="901152" y="1890"/>
              <a:ext cx="101760" cy="38992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447" name="Group"/>
          <p:cNvGrpSpPr/>
          <p:nvPr/>
        </p:nvGrpSpPr>
        <p:grpSpPr>
          <a:xfrm>
            <a:off x="4620658" y="6900364"/>
            <a:ext cx="6729237" cy="670165"/>
            <a:chOff x="0" y="0"/>
            <a:chExt cx="6729235" cy="670164"/>
          </a:xfrm>
        </p:grpSpPr>
        <p:sp>
          <p:nvSpPr>
            <p:cNvPr id="436" name="Rectangle"/>
            <p:cNvSpPr/>
            <p:nvPr/>
          </p:nvSpPr>
          <p:spPr>
            <a:xfrm>
              <a:off x="3630454" y="0"/>
              <a:ext cx="2831357" cy="670165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37" name="Rectangle"/>
            <p:cNvSpPr/>
            <p:nvPr/>
          </p:nvSpPr>
          <p:spPr>
            <a:xfrm>
              <a:off x="266700" y="19147"/>
              <a:ext cx="254698" cy="638317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8" name="Rectangle"/>
            <p:cNvSpPr/>
            <p:nvPr/>
          </p:nvSpPr>
          <p:spPr>
            <a:xfrm>
              <a:off x="1752600" y="18559"/>
              <a:ext cx="1320781" cy="638318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39" name="SRC IP"/>
            <p:cNvSpPr txBox="1"/>
            <p:nvPr/>
          </p:nvSpPr>
          <p:spPr>
            <a:xfrm>
              <a:off x="1796911" y="68382"/>
              <a:ext cx="1240486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/>
              <a:r>
                <a:t>SRC IP</a:t>
              </a:r>
            </a:p>
          </p:txBody>
        </p:sp>
        <p:sp>
          <p:nvSpPr>
            <p:cNvPr id="440" name="Rectangle"/>
            <p:cNvSpPr/>
            <p:nvPr/>
          </p:nvSpPr>
          <p:spPr>
            <a:xfrm>
              <a:off x="525469" y="15483"/>
              <a:ext cx="1227837" cy="639198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1" name="DST IP"/>
            <p:cNvSpPr txBox="1"/>
            <p:nvPr/>
          </p:nvSpPr>
          <p:spPr>
            <a:xfrm>
              <a:off x="538881" y="68382"/>
              <a:ext cx="120101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/>
              <a:r>
                <a:t>DST IP</a:t>
              </a:r>
            </a:p>
          </p:txBody>
        </p:sp>
        <p:sp>
          <p:nvSpPr>
            <p:cNvPr id="442" name="Rectangle"/>
            <p:cNvSpPr/>
            <p:nvPr/>
          </p:nvSpPr>
          <p:spPr>
            <a:xfrm>
              <a:off x="3365500" y="12797"/>
              <a:ext cx="252236" cy="644667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3" name="Rectangle"/>
            <p:cNvSpPr/>
            <p:nvPr/>
          </p:nvSpPr>
          <p:spPr>
            <a:xfrm>
              <a:off x="3636157" y="15923"/>
              <a:ext cx="389203" cy="638318"/>
            </a:xfrm>
            <a:prstGeom prst="rect">
              <a:avLst/>
            </a:prstGeom>
            <a:solidFill>
              <a:schemeClr val="accent6"/>
            </a:solidFill>
            <a:ln w="25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4" name="Rectangle"/>
            <p:cNvSpPr/>
            <p:nvPr/>
          </p:nvSpPr>
          <p:spPr>
            <a:xfrm>
              <a:off x="0" y="19147"/>
              <a:ext cx="254698" cy="638317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5" name="Rectangle"/>
            <p:cNvSpPr/>
            <p:nvPr/>
          </p:nvSpPr>
          <p:spPr>
            <a:xfrm>
              <a:off x="6474538" y="19147"/>
              <a:ext cx="254698" cy="638317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46" name="Rectangle"/>
            <p:cNvSpPr/>
            <p:nvPr/>
          </p:nvSpPr>
          <p:spPr>
            <a:xfrm>
              <a:off x="3094413" y="15972"/>
              <a:ext cx="252237" cy="644667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448" name="192.168.1.12"/>
          <p:cNvSpPr txBox="1"/>
          <p:nvPr/>
        </p:nvSpPr>
        <p:spPr>
          <a:xfrm>
            <a:off x="2710576" y="5937249"/>
            <a:ext cx="152301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192.168.1.12</a:t>
            </a:r>
          </a:p>
        </p:txBody>
      </p:sp>
      <p:sp>
        <p:nvSpPr>
          <p:cNvPr id="449" name="178.68.15.54"/>
          <p:cNvSpPr txBox="1"/>
          <p:nvPr/>
        </p:nvSpPr>
        <p:spPr>
          <a:xfrm>
            <a:off x="6337950" y="5174872"/>
            <a:ext cx="152301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178.68.15.54</a:t>
            </a:r>
          </a:p>
        </p:txBody>
      </p:sp>
      <p:sp>
        <p:nvSpPr>
          <p:cNvPr id="450" name="8.8.8.8"/>
          <p:cNvSpPr txBox="1"/>
          <p:nvPr/>
        </p:nvSpPr>
        <p:spPr>
          <a:xfrm>
            <a:off x="5346648" y="6450270"/>
            <a:ext cx="85219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8.8.8.8</a:t>
            </a:r>
          </a:p>
        </p:txBody>
      </p:sp>
      <p:sp>
        <p:nvSpPr>
          <p:cNvPr id="451" name="192.168.1.12"/>
          <p:cNvSpPr txBox="1"/>
          <p:nvPr/>
        </p:nvSpPr>
        <p:spPr>
          <a:xfrm>
            <a:off x="6279276" y="6450270"/>
            <a:ext cx="152301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192.168.1.12</a:t>
            </a:r>
          </a:p>
        </p:txBody>
      </p:sp>
      <p:sp>
        <p:nvSpPr>
          <p:cNvPr id="452" name="178.68.15.54"/>
          <p:cNvSpPr txBox="1"/>
          <p:nvPr/>
        </p:nvSpPr>
        <p:spPr>
          <a:xfrm>
            <a:off x="6337950" y="5182167"/>
            <a:ext cx="152301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178.68.15.54</a:t>
            </a:r>
          </a:p>
        </p:txBody>
      </p:sp>
      <p:grpSp>
        <p:nvGrpSpPr>
          <p:cNvPr id="464" name="Group"/>
          <p:cNvGrpSpPr/>
          <p:nvPr/>
        </p:nvGrpSpPr>
        <p:grpSpPr>
          <a:xfrm>
            <a:off x="4620658" y="6865912"/>
            <a:ext cx="6729237" cy="670165"/>
            <a:chOff x="0" y="0"/>
            <a:chExt cx="6729235" cy="670164"/>
          </a:xfrm>
        </p:grpSpPr>
        <p:sp>
          <p:nvSpPr>
            <p:cNvPr id="453" name="Rectangle"/>
            <p:cNvSpPr/>
            <p:nvPr/>
          </p:nvSpPr>
          <p:spPr>
            <a:xfrm>
              <a:off x="3630454" y="0"/>
              <a:ext cx="2831357" cy="670165"/>
            </a:xfrm>
            <a:prstGeom prst="rect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4" name="Rectangle"/>
            <p:cNvSpPr/>
            <p:nvPr/>
          </p:nvSpPr>
          <p:spPr>
            <a:xfrm>
              <a:off x="266700" y="19147"/>
              <a:ext cx="254698" cy="638317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5" name="Rectangle"/>
            <p:cNvSpPr/>
            <p:nvPr/>
          </p:nvSpPr>
          <p:spPr>
            <a:xfrm>
              <a:off x="1752600" y="18559"/>
              <a:ext cx="1320781" cy="638318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6" name="SRC IP"/>
            <p:cNvSpPr txBox="1"/>
            <p:nvPr/>
          </p:nvSpPr>
          <p:spPr>
            <a:xfrm>
              <a:off x="1796911" y="68382"/>
              <a:ext cx="1240486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/>
              <a:r>
                <a:t>SRC IP</a:t>
              </a:r>
            </a:p>
          </p:txBody>
        </p:sp>
        <p:sp>
          <p:nvSpPr>
            <p:cNvPr id="457" name="Rectangle"/>
            <p:cNvSpPr/>
            <p:nvPr/>
          </p:nvSpPr>
          <p:spPr>
            <a:xfrm>
              <a:off x="525469" y="15483"/>
              <a:ext cx="1227837" cy="639198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58" name="DST IP"/>
            <p:cNvSpPr txBox="1"/>
            <p:nvPr/>
          </p:nvSpPr>
          <p:spPr>
            <a:xfrm>
              <a:off x="538881" y="68382"/>
              <a:ext cx="120101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/>
              <a:r>
                <a:t>DST IP</a:t>
              </a:r>
            </a:p>
          </p:txBody>
        </p:sp>
        <p:sp>
          <p:nvSpPr>
            <p:cNvPr id="459" name="Rectangle"/>
            <p:cNvSpPr/>
            <p:nvPr/>
          </p:nvSpPr>
          <p:spPr>
            <a:xfrm>
              <a:off x="3365500" y="12797"/>
              <a:ext cx="252236" cy="644667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0" name="Rectangle"/>
            <p:cNvSpPr/>
            <p:nvPr/>
          </p:nvSpPr>
          <p:spPr>
            <a:xfrm>
              <a:off x="3636157" y="15923"/>
              <a:ext cx="389203" cy="638318"/>
            </a:xfrm>
            <a:prstGeom prst="rect">
              <a:avLst/>
            </a:prstGeom>
            <a:solidFill>
              <a:schemeClr val="accent6"/>
            </a:solidFill>
            <a:ln w="25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1" name="Rectangle"/>
            <p:cNvSpPr/>
            <p:nvPr/>
          </p:nvSpPr>
          <p:spPr>
            <a:xfrm>
              <a:off x="0" y="19147"/>
              <a:ext cx="254698" cy="638317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2" name="Rectangle"/>
            <p:cNvSpPr/>
            <p:nvPr/>
          </p:nvSpPr>
          <p:spPr>
            <a:xfrm>
              <a:off x="6474538" y="19147"/>
              <a:ext cx="254698" cy="638317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3" name="Rectangle"/>
            <p:cNvSpPr/>
            <p:nvPr/>
          </p:nvSpPr>
          <p:spPr>
            <a:xfrm>
              <a:off x="3094413" y="15972"/>
              <a:ext cx="252237" cy="644667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465" name="178.68.15.54"/>
          <p:cNvSpPr txBox="1"/>
          <p:nvPr/>
        </p:nvSpPr>
        <p:spPr>
          <a:xfrm>
            <a:off x="4985841" y="6484723"/>
            <a:ext cx="152301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178.68.15.54</a:t>
            </a:r>
          </a:p>
        </p:txBody>
      </p:sp>
      <p:sp>
        <p:nvSpPr>
          <p:cNvPr id="466" name="8.8.8.8"/>
          <p:cNvSpPr txBox="1"/>
          <p:nvPr/>
        </p:nvSpPr>
        <p:spPr>
          <a:xfrm>
            <a:off x="6609857" y="6484723"/>
            <a:ext cx="85219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8.8.8.8</a:t>
            </a:r>
          </a:p>
        </p:txBody>
      </p:sp>
      <p:sp>
        <p:nvSpPr>
          <p:cNvPr id="467" name="192.168.1.12"/>
          <p:cNvSpPr txBox="1"/>
          <p:nvPr/>
        </p:nvSpPr>
        <p:spPr>
          <a:xfrm>
            <a:off x="4985841" y="6484723"/>
            <a:ext cx="1523011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192.168.1.12</a:t>
            </a:r>
          </a:p>
        </p:txBody>
      </p:sp>
      <p:grpSp>
        <p:nvGrpSpPr>
          <p:cNvPr id="474" name="Group"/>
          <p:cNvGrpSpPr/>
          <p:nvPr/>
        </p:nvGrpSpPr>
        <p:grpSpPr>
          <a:xfrm>
            <a:off x="5360680" y="4631282"/>
            <a:ext cx="1002913" cy="393701"/>
            <a:chOff x="0" y="0"/>
            <a:chExt cx="1002911" cy="393699"/>
          </a:xfrm>
        </p:grpSpPr>
        <p:sp>
          <p:nvSpPr>
            <p:cNvPr id="468" name="Rectangle"/>
            <p:cNvSpPr/>
            <p:nvPr/>
          </p:nvSpPr>
          <p:spPr>
            <a:xfrm>
              <a:off x="0" y="0"/>
              <a:ext cx="101759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69" name="Rectangle"/>
            <p:cNvSpPr/>
            <p:nvPr/>
          </p:nvSpPr>
          <p:spPr>
            <a:xfrm>
              <a:off x="115204" y="0"/>
              <a:ext cx="101760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0" name="Rectangle"/>
            <p:cNvSpPr/>
            <p:nvPr/>
          </p:nvSpPr>
          <p:spPr>
            <a:xfrm>
              <a:off x="230408" y="0"/>
              <a:ext cx="101760" cy="3937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1" name="Rectangle"/>
            <p:cNvSpPr/>
            <p:nvPr/>
          </p:nvSpPr>
          <p:spPr>
            <a:xfrm>
              <a:off x="345612" y="0"/>
              <a:ext cx="101760" cy="3937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2" name="Rectangle"/>
            <p:cNvSpPr/>
            <p:nvPr/>
          </p:nvSpPr>
          <p:spPr>
            <a:xfrm>
              <a:off x="460816" y="0"/>
              <a:ext cx="441170" cy="393700"/>
            </a:xfrm>
            <a:prstGeom prst="rect">
              <a:avLst/>
            </a:prstGeom>
            <a:solidFill>
              <a:schemeClr val="accent5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73" name="Rectangle"/>
            <p:cNvSpPr/>
            <p:nvPr/>
          </p:nvSpPr>
          <p:spPr>
            <a:xfrm>
              <a:off x="901152" y="1890"/>
              <a:ext cx="101760" cy="38992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87483 -0.070829" origin="layout" pathEditMode="relative">
                                      <p:cBhvr>
                                        <p:cTn id="11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87483 -0.070829 L 0.271646 -0.102079" origin="layout" pathEditMode="relative">
                                      <p:cBhvr>
                                        <p:cTn id="14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99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9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99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98"/>
                            </p:stCondLst>
                            <p:childTnLst>
                              <p:par>
                                <p:cTn id="25" presetClass="entr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99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1" dur="1000" fill="hold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path" nodeType="with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7441 0.131510" origin="layout" pathEditMode="relative">
                                      <p:cBhvr>
                                        <p:cTn id="35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8" dur="400" fill="hold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Class="exit" nodeType="afterEffect" presetSubtype="2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Class="exit" nodeType="afterEffect" presetSubtype="2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Class="entr" nodeType="afterEffect" presetSubtype="2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Class="entr" nodeType="afterEffect" presetSubtype="2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clickEffect" presetSubtype="1" presetID="2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99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99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9"/>
                            </p:stCondLst>
                            <p:childTnLst>
                              <p:par>
                                <p:cTn id="79" presetClass="entr" nodeType="afterEffect" presetSubtype="1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99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99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xit" nodeType="click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86" dur="300" fill="hold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"/>
                            </p:stCondLst>
                            <p:childTnLst>
                              <p:par>
                                <p:cTn id="89" presetClass="exit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0" dur="199" fill="hold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99"/>
                            </p:stCondLst>
                            <p:childTnLst>
                              <p:par>
                                <p:cTn id="93" presetClass="exit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4" dur="199" fill="hold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8"/>
                            </p:stCondLst>
                            <p:childTnLst>
                              <p:par>
                                <p:cTn id="97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9" dur="2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path" nodeType="afterEffect" presetSubtype="0" presetID="-1" grpId="2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1356 0.017748" origin="layout" pathEditMode="relative">
                                      <p:cBhvr>
                                        <p:cTn id="102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path" nodeType="afterEffect" presetSubtype="0" presetID="-1" grpId="2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181356 0.017748 L -0.273845 0.098647" origin="layout" pathEditMode="relative">
                                      <p:cBhvr>
                                        <p:cTn id="105" dur="10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1" grpId="6"/>
      <p:bldP build="whole" bldLvl="1" animBg="1" rev="0" advAuto="0" spid="465" grpId="14"/>
      <p:bldP build="whole" bldLvl="1" animBg="1" rev="0" advAuto="0" spid="451" grpId="9"/>
      <p:bldP build="whole" bldLvl="1" animBg="1" rev="0" advAuto="0" spid="447" grpId="11"/>
      <p:bldP build="whole" bldLvl="1" animBg="1" rev="0" advAuto="0" spid="450" grpId="12"/>
      <p:bldP build="whole" bldLvl="1" animBg="1" rev="0" advAuto="0" spid="466" grpId="15"/>
      <p:bldP build="whole" bldLvl="1" animBg="1" rev="0" advAuto="0" spid="464" grpId="13"/>
      <p:bldP build="whole" bldLvl="1" animBg="1" rev="0" advAuto="0" spid="465" grpId="16"/>
      <p:bldP build="whole" bldLvl="1" animBg="1" rev="0" advAuto="0" spid="467" grpId="17"/>
      <p:bldP build="whole" bldLvl="1" animBg="1" rev="0" advAuto="0" spid="466" grpId="19"/>
      <p:bldP build="whole" bldLvl="1" animBg="1" rev="0" advAuto="0" spid="467" grpId="20"/>
      <p:bldP build="whole" bldLvl="1" animBg="1" rev="0" advAuto="0" spid="464" grpId="18"/>
      <p:bldP build="whole" bldLvl="1" animBg="1" rev="0" advAuto="0" spid="474" grpId="21"/>
      <p:bldP build="whole" bldLvl="1" animBg="1" rev="0" advAuto="0" spid="452" grpId="10"/>
      <p:bldP build="whole" bldLvl="1" animBg="1" rev="0" advAuto="0" spid="435" grpId="1"/>
      <p:bldP build="whole" bldLvl="1" animBg="1" rev="0" advAuto="0" spid="450" grpId="5"/>
      <p:bldP build="whole" bldLvl="1" animBg="1" rev="0" advAuto="0" spid="435" grpId="7"/>
      <p:bldP build="whole" bldLvl="1" animBg="1" rev="0" advAuto="0" spid="447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ort Addess Translation (Dynamic NAT with overload)"/>
          <p:cNvSpPr txBox="1"/>
          <p:nvPr/>
        </p:nvSpPr>
        <p:spPr>
          <a:xfrm>
            <a:off x="1504893" y="1358443"/>
            <a:ext cx="10859408" cy="1132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554990">
              <a:defRPr sz="3514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t>ort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</a:t>
            </a:r>
            <a:r>
              <a:t>ddess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t>ranslation (Dynamic NAT with overload)</a:t>
            </a:r>
          </a:p>
        </p:txBody>
      </p:sp>
      <p:sp>
        <p:nvSpPr>
          <p:cNvPr id="479" name="PAT"/>
          <p:cNvSpPr txBox="1"/>
          <p:nvPr/>
        </p:nvSpPr>
        <p:spPr>
          <a:xfrm>
            <a:off x="5454650" y="317500"/>
            <a:ext cx="2197100" cy="91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91414">
              <a:defRPr sz="5360"/>
            </a:lvl1pPr>
          </a:lstStyle>
          <a:p>
            <a:pPr/>
            <a:r>
              <a:t>PAT</a:t>
            </a:r>
          </a:p>
        </p:txBody>
      </p:sp>
      <p:pic>
        <p:nvPicPr>
          <p:cNvPr id="480" name="network.png" descr="networ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4905" y="2858654"/>
            <a:ext cx="5331511" cy="3756136"/>
          </a:xfrm>
          <a:prstGeom prst="rect">
            <a:avLst/>
          </a:prstGeom>
          <a:ln w="12700">
            <a:miter lim="400000"/>
          </a:ln>
        </p:spPr>
      </p:pic>
      <p:sp>
        <p:nvSpPr>
          <p:cNvPr id="481" name="192.168.1.12"/>
          <p:cNvSpPr txBox="1"/>
          <p:nvPr/>
        </p:nvSpPr>
        <p:spPr>
          <a:xfrm>
            <a:off x="3579207" y="6714430"/>
            <a:ext cx="152301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192.168.1.12</a:t>
            </a:r>
          </a:p>
        </p:txBody>
      </p:sp>
      <p:sp>
        <p:nvSpPr>
          <p:cNvPr id="482" name="178.68.15.54"/>
          <p:cNvSpPr txBox="1"/>
          <p:nvPr/>
        </p:nvSpPr>
        <p:spPr>
          <a:xfrm>
            <a:off x="6337950" y="4539872"/>
            <a:ext cx="152301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178.68.15.54</a:t>
            </a:r>
          </a:p>
        </p:txBody>
      </p:sp>
      <p:sp>
        <p:nvSpPr>
          <p:cNvPr id="483" name="8.8.8.8"/>
          <p:cNvSpPr txBox="1"/>
          <p:nvPr/>
        </p:nvSpPr>
        <p:spPr>
          <a:xfrm>
            <a:off x="2507486" y="6714430"/>
            <a:ext cx="85219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8.8.8.8</a:t>
            </a:r>
          </a:p>
        </p:txBody>
      </p:sp>
      <p:sp>
        <p:nvSpPr>
          <p:cNvPr id="484" name="53687"/>
          <p:cNvSpPr txBox="1"/>
          <p:nvPr/>
        </p:nvSpPr>
        <p:spPr>
          <a:xfrm>
            <a:off x="5443344" y="6714430"/>
            <a:ext cx="78511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53687</a:t>
            </a:r>
          </a:p>
        </p:txBody>
      </p:sp>
      <p:sp>
        <p:nvSpPr>
          <p:cNvPr id="485" name="PC1:   192.168.1.12"/>
          <p:cNvSpPr txBox="1"/>
          <p:nvPr/>
        </p:nvSpPr>
        <p:spPr>
          <a:xfrm>
            <a:off x="1222470" y="6094567"/>
            <a:ext cx="2274014" cy="393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PC1:</a:t>
            </a:r>
            <a:r>
              <a:t>   192.168.1.12</a:t>
            </a:r>
          </a:p>
        </p:txBody>
      </p:sp>
      <p:grpSp>
        <p:nvGrpSpPr>
          <p:cNvPr id="489" name="Group"/>
          <p:cNvGrpSpPr/>
          <p:nvPr/>
        </p:nvGrpSpPr>
        <p:grpSpPr>
          <a:xfrm>
            <a:off x="9991311" y="2329472"/>
            <a:ext cx="2772233" cy="2682209"/>
            <a:chOff x="0" y="0"/>
            <a:chExt cx="2772232" cy="2682208"/>
          </a:xfrm>
        </p:grpSpPr>
        <p:pic>
          <p:nvPicPr>
            <p:cNvPr id="486" name="HomeServer.png" descr="HomeServer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88111" y="0"/>
              <a:ext cx="1523010" cy="152301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7" name="Server"/>
            <p:cNvSpPr txBox="1"/>
            <p:nvPr/>
          </p:nvSpPr>
          <p:spPr>
            <a:xfrm>
              <a:off x="668540" y="1353308"/>
              <a:ext cx="143515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Server</a:t>
              </a:r>
            </a:p>
          </p:txBody>
        </p:sp>
        <p:sp>
          <p:nvSpPr>
            <p:cNvPr id="488" name="Listening: TCP Port 80"/>
            <p:cNvSpPr txBox="1"/>
            <p:nvPr/>
          </p:nvSpPr>
          <p:spPr>
            <a:xfrm>
              <a:off x="0" y="2263108"/>
              <a:ext cx="2772233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100"/>
              </a:lvl1pPr>
            </a:lstStyle>
            <a:p>
              <a:pPr/>
              <a:r>
                <a:t>Listening: TCP Port 80</a:t>
              </a:r>
            </a:p>
          </p:txBody>
        </p:sp>
      </p:grpSp>
      <p:grpSp>
        <p:nvGrpSpPr>
          <p:cNvPr id="503" name="Group"/>
          <p:cNvGrpSpPr/>
          <p:nvPr/>
        </p:nvGrpSpPr>
        <p:grpSpPr>
          <a:xfrm>
            <a:off x="1674741" y="7182539"/>
            <a:ext cx="10241435" cy="740425"/>
            <a:chOff x="0" y="0"/>
            <a:chExt cx="10241433" cy="740424"/>
          </a:xfrm>
        </p:grpSpPr>
        <p:sp>
          <p:nvSpPr>
            <p:cNvPr id="490" name="Rectangle"/>
            <p:cNvSpPr/>
            <p:nvPr/>
          </p:nvSpPr>
          <p:spPr>
            <a:xfrm>
              <a:off x="6817773" y="0"/>
              <a:ext cx="3128199" cy="740425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1" name="Rectangle"/>
            <p:cNvSpPr/>
            <p:nvPr/>
          </p:nvSpPr>
          <p:spPr>
            <a:xfrm>
              <a:off x="294661" y="14031"/>
              <a:ext cx="281401" cy="712362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2" name="Rectangle"/>
            <p:cNvSpPr/>
            <p:nvPr/>
          </p:nvSpPr>
          <p:spPr>
            <a:xfrm>
              <a:off x="1936344" y="20505"/>
              <a:ext cx="1459253" cy="705239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3" name="SRC IP"/>
            <p:cNvSpPr txBox="1"/>
            <p:nvPr/>
          </p:nvSpPr>
          <p:spPr>
            <a:xfrm>
              <a:off x="1985300" y="75551"/>
              <a:ext cx="1370540" cy="589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8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/>
              <a:r>
                <a:t>SRC IP</a:t>
              </a:r>
            </a:p>
          </p:txBody>
        </p:sp>
        <p:sp>
          <p:nvSpPr>
            <p:cNvPr id="494" name="Rectangle"/>
            <p:cNvSpPr/>
            <p:nvPr/>
          </p:nvSpPr>
          <p:spPr>
            <a:xfrm>
              <a:off x="580560" y="17106"/>
              <a:ext cx="1356564" cy="706211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5" name="DST IP"/>
            <p:cNvSpPr txBox="1"/>
            <p:nvPr/>
          </p:nvSpPr>
          <p:spPr>
            <a:xfrm>
              <a:off x="595377" y="75551"/>
              <a:ext cx="1326930" cy="589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8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/>
              <a:r>
                <a:t>DST IP</a:t>
              </a:r>
            </a:p>
          </p:txBody>
        </p:sp>
        <p:sp>
          <p:nvSpPr>
            <p:cNvPr id="496" name="Rectangle"/>
            <p:cNvSpPr/>
            <p:nvPr/>
          </p:nvSpPr>
          <p:spPr>
            <a:xfrm>
              <a:off x="4951145" y="26838"/>
              <a:ext cx="1459253" cy="712255"/>
            </a:xfrm>
            <a:prstGeom prst="rect">
              <a:avLst/>
            </a:prstGeom>
            <a:noFill/>
            <a:ln w="635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7" name="Rectangle"/>
            <p:cNvSpPr/>
            <p:nvPr/>
          </p:nvSpPr>
          <p:spPr>
            <a:xfrm>
              <a:off x="6443075" y="7806"/>
              <a:ext cx="430007" cy="724812"/>
            </a:xfrm>
            <a:prstGeom prst="rect">
              <a:avLst/>
            </a:prstGeom>
            <a:solidFill>
              <a:schemeClr val="accent6"/>
            </a:solidFill>
            <a:ln w="25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8" name="Rectangle"/>
            <p:cNvSpPr/>
            <p:nvPr/>
          </p:nvSpPr>
          <p:spPr>
            <a:xfrm>
              <a:off x="0" y="14031"/>
              <a:ext cx="281401" cy="712362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499" name="Rectangle"/>
            <p:cNvSpPr/>
            <p:nvPr/>
          </p:nvSpPr>
          <p:spPr>
            <a:xfrm>
              <a:off x="9960033" y="8454"/>
              <a:ext cx="281401" cy="723516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0" name="Rectangle"/>
            <p:cNvSpPr/>
            <p:nvPr/>
          </p:nvSpPr>
          <p:spPr>
            <a:xfrm>
              <a:off x="3431533" y="17646"/>
              <a:ext cx="1459253" cy="712254"/>
            </a:xfrm>
            <a:prstGeom prst="rect">
              <a:avLst/>
            </a:prstGeom>
            <a:noFill/>
            <a:ln w="635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1" name="SRC port"/>
            <p:cNvSpPr txBox="1"/>
            <p:nvPr/>
          </p:nvSpPr>
          <p:spPr>
            <a:xfrm>
              <a:off x="3458500" y="75551"/>
              <a:ext cx="1370540" cy="589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300">
                  <a:solidFill>
                    <a:schemeClr val="accent3">
                      <a:hueOff val="-546624"/>
                      <a:satOff val="7767"/>
                      <a:lumOff val="-14512"/>
                    </a:schemeClr>
                  </a:solidFill>
                </a:defRPr>
              </a:lvl1pPr>
            </a:lstStyle>
            <a:p>
              <a:pPr/>
              <a:r>
                <a:t>SRC port</a:t>
              </a:r>
            </a:p>
          </p:txBody>
        </p:sp>
        <p:sp>
          <p:nvSpPr>
            <p:cNvPr id="502" name="DST port"/>
            <p:cNvSpPr txBox="1"/>
            <p:nvPr/>
          </p:nvSpPr>
          <p:spPr>
            <a:xfrm>
              <a:off x="4982501" y="75551"/>
              <a:ext cx="1370539" cy="589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300">
                  <a:solidFill>
                    <a:schemeClr val="accent3">
                      <a:hueOff val="-546624"/>
                      <a:satOff val="7767"/>
                      <a:lumOff val="-14512"/>
                    </a:schemeClr>
                  </a:solidFill>
                </a:defRPr>
              </a:lvl1pPr>
            </a:lstStyle>
            <a:p>
              <a:pPr/>
              <a:r>
                <a:t>DST port</a:t>
              </a:r>
            </a:p>
          </p:txBody>
        </p:sp>
      </p:grpSp>
      <p:sp>
        <p:nvSpPr>
          <p:cNvPr id="504" name="80"/>
          <p:cNvSpPr txBox="1"/>
          <p:nvPr/>
        </p:nvSpPr>
        <p:spPr>
          <a:xfrm>
            <a:off x="7121502" y="6689030"/>
            <a:ext cx="38262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80</a:t>
            </a:r>
          </a:p>
        </p:txBody>
      </p:sp>
      <p:sp>
        <p:nvSpPr>
          <p:cNvPr id="505" name="PC2: 192.168.1.13"/>
          <p:cNvSpPr txBox="1"/>
          <p:nvPr/>
        </p:nvSpPr>
        <p:spPr>
          <a:xfrm>
            <a:off x="720117" y="4268488"/>
            <a:ext cx="2139851" cy="393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PC2:</a:t>
            </a:r>
            <a:r>
              <a:t> 192.168.1.13</a:t>
            </a:r>
          </a:p>
        </p:txBody>
      </p:sp>
      <p:grpSp>
        <p:nvGrpSpPr>
          <p:cNvPr id="514" name="Group"/>
          <p:cNvGrpSpPr/>
          <p:nvPr/>
        </p:nvGrpSpPr>
        <p:grpSpPr>
          <a:xfrm>
            <a:off x="1479561" y="3109285"/>
            <a:ext cx="1231512" cy="404510"/>
            <a:chOff x="0" y="0"/>
            <a:chExt cx="1231511" cy="404509"/>
          </a:xfrm>
        </p:grpSpPr>
        <p:sp>
          <p:nvSpPr>
            <p:cNvPr id="506" name="Rectangle"/>
            <p:cNvSpPr/>
            <p:nvPr/>
          </p:nvSpPr>
          <p:spPr>
            <a:xfrm>
              <a:off x="0" y="0"/>
              <a:ext cx="101759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7" name="Rectangle"/>
            <p:cNvSpPr/>
            <p:nvPr/>
          </p:nvSpPr>
          <p:spPr>
            <a:xfrm>
              <a:off x="115204" y="0"/>
              <a:ext cx="101760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8" name="Rectangle"/>
            <p:cNvSpPr/>
            <p:nvPr/>
          </p:nvSpPr>
          <p:spPr>
            <a:xfrm>
              <a:off x="230408" y="0"/>
              <a:ext cx="101760" cy="3937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09" name="Rectangle"/>
            <p:cNvSpPr/>
            <p:nvPr/>
          </p:nvSpPr>
          <p:spPr>
            <a:xfrm>
              <a:off x="345612" y="0"/>
              <a:ext cx="101760" cy="3937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0" name="Rectangle"/>
            <p:cNvSpPr/>
            <p:nvPr/>
          </p:nvSpPr>
          <p:spPr>
            <a:xfrm>
              <a:off x="689416" y="0"/>
              <a:ext cx="441170" cy="393700"/>
            </a:xfrm>
            <a:prstGeom prst="rect">
              <a:avLst/>
            </a:prstGeom>
            <a:solidFill>
              <a:schemeClr val="accent5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1" name="Rectangle"/>
            <p:cNvSpPr/>
            <p:nvPr/>
          </p:nvSpPr>
          <p:spPr>
            <a:xfrm>
              <a:off x="1129752" y="0"/>
              <a:ext cx="101760" cy="40451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2" name="Rectangle"/>
            <p:cNvSpPr/>
            <p:nvPr/>
          </p:nvSpPr>
          <p:spPr>
            <a:xfrm>
              <a:off x="459008" y="0"/>
              <a:ext cx="101760" cy="393700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3" name="Rectangle"/>
            <p:cNvSpPr/>
            <p:nvPr/>
          </p:nvSpPr>
          <p:spPr>
            <a:xfrm>
              <a:off x="574212" y="0"/>
              <a:ext cx="101760" cy="393700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523" name="Group"/>
          <p:cNvGrpSpPr/>
          <p:nvPr/>
        </p:nvGrpSpPr>
        <p:grpSpPr>
          <a:xfrm>
            <a:off x="1743721" y="4911857"/>
            <a:ext cx="1231512" cy="404511"/>
            <a:chOff x="0" y="0"/>
            <a:chExt cx="1231511" cy="404509"/>
          </a:xfrm>
        </p:grpSpPr>
        <p:sp>
          <p:nvSpPr>
            <p:cNvPr id="515" name="Rectangle"/>
            <p:cNvSpPr/>
            <p:nvPr/>
          </p:nvSpPr>
          <p:spPr>
            <a:xfrm>
              <a:off x="0" y="0"/>
              <a:ext cx="101759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6" name="Rectangle"/>
            <p:cNvSpPr/>
            <p:nvPr/>
          </p:nvSpPr>
          <p:spPr>
            <a:xfrm>
              <a:off x="115204" y="0"/>
              <a:ext cx="101760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7" name="Rectangle"/>
            <p:cNvSpPr/>
            <p:nvPr/>
          </p:nvSpPr>
          <p:spPr>
            <a:xfrm>
              <a:off x="230408" y="0"/>
              <a:ext cx="101760" cy="3937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8" name="Rectangle"/>
            <p:cNvSpPr/>
            <p:nvPr/>
          </p:nvSpPr>
          <p:spPr>
            <a:xfrm>
              <a:off x="345612" y="0"/>
              <a:ext cx="101760" cy="3937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19" name="Rectangle"/>
            <p:cNvSpPr/>
            <p:nvPr/>
          </p:nvSpPr>
          <p:spPr>
            <a:xfrm>
              <a:off x="689416" y="0"/>
              <a:ext cx="441170" cy="393700"/>
            </a:xfrm>
            <a:prstGeom prst="rect">
              <a:avLst/>
            </a:prstGeom>
            <a:solidFill>
              <a:schemeClr val="accent5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0" name="Rectangle"/>
            <p:cNvSpPr/>
            <p:nvPr/>
          </p:nvSpPr>
          <p:spPr>
            <a:xfrm>
              <a:off x="1129752" y="0"/>
              <a:ext cx="101760" cy="40451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1" name="Rectangle"/>
            <p:cNvSpPr/>
            <p:nvPr/>
          </p:nvSpPr>
          <p:spPr>
            <a:xfrm>
              <a:off x="459008" y="0"/>
              <a:ext cx="101760" cy="393700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2" name="Rectangle"/>
            <p:cNvSpPr/>
            <p:nvPr/>
          </p:nvSpPr>
          <p:spPr>
            <a:xfrm>
              <a:off x="574212" y="0"/>
              <a:ext cx="101760" cy="393700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527" name="Group"/>
          <p:cNvGrpSpPr/>
          <p:nvPr/>
        </p:nvGrpSpPr>
        <p:grpSpPr>
          <a:xfrm>
            <a:off x="5663159" y="3960805"/>
            <a:ext cx="671579" cy="393701"/>
            <a:chOff x="0" y="0"/>
            <a:chExt cx="671577" cy="393699"/>
          </a:xfrm>
        </p:grpSpPr>
        <p:sp>
          <p:nvSpPr>
            <p:cNvPr id="524" name="Rectangle"/>
            <p:cNvSpPr/>
            <p:nvPr/>
          </p:nvSpPr>
          <p:spPr>
            <a:xfrm>
              <a:off x="230408" y="0"/>
              <a:ext cx="441170" cy="393700"/>
            </a:xfrm>
            <a:prstGeom prst="rect">
              <a:avLst/>
            </a:prstGeom>
            <a:solidFill>
              <a:schemeClr val="accent5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5" name="Rectangle"/>
            <p:cNvSpPr/>
            <p:nvPr/>
          </p:nvSpPr>
          <p:spPr>
            <a:xfrm>
              <a:off x="0" y="0"/>
              <a:ext cx="101759" cy="393700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26" name="Rectangle"/>
            <p:cNvSpPr/>
            <p:nvPr/>
          </p:nvSpPr>
          <p:spPr>
            <a:xfrm>
              <a:off x="115204" y="0"/>
              <a:ext cx="101760" cy="393700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528" name="192.168.1.13"/>
          <p:cNvSpPr txBox="1"/>
          <p:nvPr/>
        </p:nvSpPr>
        <p:spPr>
          <a:xfrm>
            <a:off x="3523327" y="8279753"/>
            <a:ext cx="152301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192.168.1.13</a:t>
            </a:r>
          </a:p>
        </p:txBody>
      </p:sp>
      <p:sp>
        <p:nvSpPr>
          <p:cNvPr id="529" name="8.8.8.8"/>
          <p:cNvSpPr txBox="1"/>
          <p:nvPr/>
        </p:nvSpPr>
        <p:spPr>
          <a:xfrm>
            <a:off x="2451606" y="8279753"/>
            <a:ext cx="852196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8.8.8.8</a:t>
            </a:r>
          </a:p>
        </p:txBody>
      </p:sp>
      <p:sp>
        <p:nvSpPr>
          <p:cNvPr id="530" name="53687"/>
          <p:cNvSpPr txBox="1"/>
          <p:nvPr/>
        </p:nvSpPr>
        <p:spPr>
          <a:xfrm>
            <a:off x="5387464" y="8279753"/>
            <a:ext cx="785115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53687</a:t>
            </a:r>
          </a:p>
        </p:txBody>
      </p:sp>
      <p:sp>
        <p:nvSpPr>
          <p:cNvPr id="531" name="80"/>
          <p:cNvSpPr txBox="1"/>
          <p:nvPr/>
        </p:nvSpPr>
        <p:spPr>
          <a:xfrm>
            <a:off x="7065621" y="8254353"/>
            <a:ext cx="382627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80</a:t>
            </a:r>
          </a:p>
        </p:txBody>
      </p:sp>
      <p:sp>
        <p:nvSpPr>
          <p:cNvPr id="532" name="PC1:"/>
          <p:cNvSpPr txBox="1"/>
          <p:nvPr/>
        </p:nvSpPr>
        <p:spPr>
          <a:xfrm>
            <a:off x="696706" y="7355901"/>
            <a:ext cx="664059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PC1:</a:t>
            </a:r>
          </a:p>
        </p:txBody>
      </p:sp>
      <p:grpSp>
        <p:nvGrpSpPr>
          <p:cNvPr id="547" name="Group"/>
          <p:cNvGrpSpPr/>
          <p:nvPr/>
        </p:nvGrpSpPr>
        <p:grpSpPr>
          <a:xfrm>
            <a:off x="684006" y="8747862"/>
            <a:ext cx="11176290" cy="740425"/>
            <a:chOff x="0" y="0"/>
            <a:chExt cx="11176289" cy="740424"/>
          </a:xfrm>
        </p:grpSpPr>
        <p:sp>
          <p:nvSpPr>
            <p:cNvPr id="533" name="Rectangle"/>
            <p:cNvSpPr/>
            <p:nvPr/>
          </p:nvSpPr>
          <p:spPr>
            <a:xfrm>
              <a:off x="7752629" y="0"/>
              <a:ext cx="3128198" cy="740425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534" name="Rectangle"/>
            <p:cNvSpPr/>
            <p:nvPr/>
          </p:nvSpPr>
          <p:spPr>
            <a:xfrm>
              <a:off x="1229517" y="14031"/>
              <a:ext cx="281401" cy="712362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5" name="Rectangle"/>
            <p:cNvSpPr/>
            <p:nvPr/>
          </p:nvSpPr>
          <p:spPr>
            <a:xfrm>
              <a:off x="2871200" y="20505"/>
              <a:ext cx="1459253" cy="705239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6" name="SRC IP"/>
            <p:cNvSpPr txBox="1"/>
            <p:nvPr/>
          </p:nvSpPr>
          <p:spPr>
            <a:xfrm>
              <a:off x="2920156" y="75551"/>
              <a:ext cx="1370540" cy="589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8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/>
              <a:r>
                <a:t>SRC IP</a:t>
              </a:r>
            </a:p>
          </p:txBody>
        </p:sp>
        <p:sp>
          <p:nvSpPr>
            <p:cNvPr id="537" name="Rectangle"/>
            <p:cNvSpPr/>
            <p:nvPr/>
          </p:nvSpPr>
          <p:spPr>
            <a:xfrm>
              <a:off x="1515416" y="17106"/>
              <a:ext cx="1356564" cy="706211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38" name="DST IP"/>
            <p:cNvSpPr txBox="1"/>
            <p:nvPr/>
          </p:nvSpPr>
          <p:spPr>
            <a:xfrm>
              <a:off x="1530233" y="75551"/>
              <a:ext cx="1326930" cy="589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8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/>
              <a:r>
                <a:t>DST IP</a:t>
              </a:r>
            </a:p>
          </p:txBody>
        </p:sp>
        <p:sp>
          <p:nvSpPr>
            <p:cNvPr id="539" name="Rectangle"/>
            <p:cNvSpPr/>
            <p:nvPr/>
          </p:nvSpPr>
          <p:spPr>
            <a:xfrm>
              <a:off x="5886000" y="26838"/>
              <a:ext cx="1459254" cy="712255"/>
            </a:xfrm>
            <a:prstGeom prst="rect">
              <a:avLst/>
            </a:prstGeom>
            <a:noFill/>
            <a:ln w="635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0" name="Rectangle"/>
            <p:cNvSpPr/>
            <p:nvPr/>
          </p:nvSpPr>
          <p:spPr>
            <a:xfrm>
              <a:off x="7377931" y="7806"/>
              <a:ext cx="430007" cy="724812"/>
            </a:xfrm>
            <a:prstGeom prst="rect">
              <a:avLst/>
            </a:prstGeom>
            <a:solidFill>
              <a:schemeClr val="accent6"/>
            </a:solidFill>
            <a:ln w="25400" cap="flat">
              <a:solidFill>
                <a:schemeClr val="accent6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1" name="Rectangle"/>
            <p:cNvSpPr/>
            <p:nvPr/>
          </p:nvSpPr>
          <p:spPr>
            <a:xfrm>
              <a:off x="934855" y="14031"/>
              <a:ext cx="281402" cy="712362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2" name="Rectangle"/>
            <p:cNvSpPr/>
            <p:nvPr/>
          </p:nvSpPr>
          <p:spPr>
            <a:xfrm>
              <a:off x="10894888" y="8454"/>
              <a:ext cx="281402" cy="723516"/>
            </a:xfrm>
            <a:prstGeom prst="rect">
              <a:avLst/>
            </a:prstGeom>
            <a:solidFill>
              <a:srgbClr val="A6AAA9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3" name="Rectangle"/>
            <p:cNvSpPr/>
            <p:nvPr/>
          </p:nvSpPr>
          <p:spPr>
            <a:xfrm>
              <a:off x="4366389" y="17646"/>
              <a:ext cx="1459253" cy="712254"/>
            </a:xfrm>
            <a:prstGeom prst="rect">
              <a:avLst/>
            </a:prstGeom>
            <a:noFill/>
            <a:ln w="635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44" name="SRC port"/>
            <p:cNvSpPr txBox="1"/>
            <p:nvPr/>
          </p:nvSpPr>
          <p:spPr>
            <a:xfrm>
              <a:off x="4393357" y="75551"/>
              <a:ext cx="1370539" cy="589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300">
                  <a:solidFill>
                    <a:schemeClr val="accent3">
                      <a:hueOff val="-546624"/>
                      <a:satOff val="7767"/>
                      <a:lumOff val="-14512"/>
                    </a:schemeClr>
                  </a:solidFill>
                </a:defRPr>
              </a:lvl1pPr>
            </a:lstStyle>
            <a:p>
              <a:pPr/>
              <a:r>
                <a:t>SRC port</a:t>
              </a:r>
            </a:p>
          </p:txBody>
        </p:sp>
        <p:sp>
          <p:nvSpPr>
            <p:cNvPr id="545" name="DST port"/>
            <p:cNvSpPr txBox="1"/>
            <p:nvPr/>
          </p:nvSpPr>
          <p:spPr>
            <a:xfrm>
              <a:off x="5917357" y="75551"/>
              <a:ext cx="1370539" cy="589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300">
                  <a:solidFill>
                    <a:schemeClr val="accent3">
                      <a:hueOff val="-546624"/>
                      <a:satOff val="7767"/>
                      <a:lumOff val="-14512"/>
                    </a:schemeClr>
                  </a:solidFill>
                </a:defRPr>
              </a:lvl1pPr>
            </a:lstStyle>
            <a:p>
              <a:pPr/>
              <a:r>
                <a:t>DST port</a:t>
              </a:r>
            </a:p>
          </p:txBody>
        </p:sp>
        <p:sp>
          <p:nvSpPr>
            <p:cNvPr id="546" name="PC2:"/>
            <p:cNvSpPr txBox="1"/>
            <p:nvPr/>
          </p:nvSpPr>
          <p:spPr>
            <a:xfrm>
              <a:off x="0" y="173361"/>
              <a:ext cx="664059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9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b="0"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PC2:</a:t>
              </a:r>
            </a:p>
          </p:txBody>
        </p:sp>
      </p:grpSp>
      <p:sp>
        <p:nvSpPr>
          <p:cNvPr id="548" name="IP: 8.8.8.8"/>
          <p:cNvSpPr txBox="1"/>
          <p:nvPr/>
        </p:nvSpPr>
        <p:spPr>
          <a:xfrm>
            <a:off x="10719802" y="4183015"/>
            <a:ext cx="131525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IP: 8.8.8.8</a:t>
            </a:r>
          </a:p>
        </p:txBody>
      </p:sp>
      <p:sp>
        <p:nvSpPr>
          <p:cNvPr id="549" name="178.68.15.54"/>
          <p:cNvSpPr txBox="1"/>
          <p:nvPr/>
        </p:nvSpPr>
        <p:spPr>
          <a:xfrm>
            <a:off x="3640008" y="6714430"/>
            <a:ext cx="152301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178.68.15.54</a:t>
            </a:r>
          </a:p>
        </p:txBody>
      </p:sp>
      <p:sp>
        <p:nvSpPr>
          <p:cNvPr id="550" name="178.68.15.54"/>
          <p:cNvSpPr txBox="1"/>
          <p:nvPr/>
        </p:nvSpPr>
        <p:spPr>
          <a:xfrm>
            <a:off x="3523327" y="8279753"/>
            <a:ext cx="152301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178.68.15.54</a:t>
            </a:r>
          </a:p>
        </p:txBody>
      </p:sp>
      <p:sp>
        <p:nvSpPr>
          <p:cNvPr id="551" name="35784"/>
          <p:cNvSpPr txBox="1"/>
          <p:nvPr/>
        </p:nvSpPr>
        <p:spPr>
          <a:xfrm>
            <a:off x="5387280" y="8279753"/>
            <a:ext cx="785299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35784</a:t>
            </a:r>
          </a:p>
        </p:txBody>
      </p:sp>
      <p:grpSp>
        <p:nvGrpSpPr>
          <p:cNvPr id="555" name="Group"/>
          <p:cNvGrpSpPr/>
          <p:nvPr/>
        </p:nvGrpSpPr>
        <p:grpSpPr>
          <a:xfrm>
            <a:off x="5675859" y="3351205"/>
            <a:ext cx="671579" cy="393701"/>
            <a:chOff x="0" y="0"/>
            <a:chExt cx="671577" cy="393699"/>
          </a:xfrm>
        </p:grpSpPr>
        <p:sp>
          <p:nvSpPr>
            <p:cNvPr id="552" name="Rectangle"/>
            <p:cNvSpPr/>
            <p:nvPr/>
          </p:nvSpPr>
          <p:spPr>
            <a:xfrm>
              <a:off x="230408" y="0"/>
              <a:ext cx="441170" cy="393700"/>
            </a:xfrm>
            <a:prstGeom prst="rect">
              <a:avLst/>
            </a:prstGeom>
            <a:solidFill>
              <a:schemeClr val="accent5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3" name="Rectangle"/>
            <p:cNvSpPr/>
            <p:nvPr/>
          </p:nvSpPr>
          <p:spPr>
            <a:xfrm>
              <a:off x="0" y="0"/>
              <a:ext cx="101759" cy="393700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4" name="Rectangle"/>
            <p:cNvSpPr/>
            <p:nvPr/>
          </p:nvSpPr>
          <p:spPr>
            <a:xfrm>
              <a:off x="115204" y="0"/>
              <a:ext cx="101760" cy="393700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564" name="Group"/>
          <p:cNvGrpSpPr/>
          <p:nvPr/>
        </p:nvGrpSpPr>
        <p:grpSpPr>
          <a:xfrm>
            <a:off x="5202366" y="3360095"/>
            <a:ext cx="1231512" cy="404510"/>
            <a:chOff x="0" y="0"/>
            <a:chExt cx="1231510" cy="404509"/>
          </a:xfrm>
        </p:grpSpPr>
        <p:sp>
          <p:nvSpPr>
            <p:cNvPr id="556" name="Rectangle"/>
            <p:cNvSpPr/>
            <p:nvPr/>
          </p:nvSpPr>
          <p:spPr>
            <a:xfrm>
              <a:off x="0" y="0"/>
              <a:ext cx="101759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7" name="Rectangle"/>
            <p:cNvSpPr/>
            <p:nvPr/>
          </p:nvSpPr>
          <p:spPr>
            <a:xfrm>
              <a:off x="115203" y="0"/>
              <a:ext cx="101760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8" name="Rectangle"/>
            <p:cNvSpPr/>
            <p:nvPr/>
          </p:nvSpPr>
          <p:spPr>
            <a:xfrm>
              <a:off x="230407" y="0"/>
              <a:ext cx="101760" cy="393700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59" name="Rectangle"/>
            <p:cNvSpPr/>
            <p:nvPr/>
          </p:nvSpPr>
          <p:spPr>
            <a:xfrm>
              <a:off x="345612" y="0"/>
              <a:ext cx="101760" cy="393700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0" name="Rectangle"/>
            <p:cNvSpPr/>
            <p:nvPr/>
          </p:nvSpPr>
          <p:spPr>
            <a:xfrm>
              <a:off x="689416" y="0"/>
              <a:ext cx="441170" cy="393700"/>
            </a:xfrm>
            <a:prstGeom prst="rect">
              <a:avLst/>
            </a:prstGeom>
            <a:solidFill>
              <a:schemeClr val="accent5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1" name="Rectangle"/>
            <p:cNvSpPr/>
            <p:nvPr/>
          </p:nvSpPr>
          <p:spPr>
            <a:xfrm>
              <a:off x="1129751" y="0"/>
              <a:ext cx="101760" cy="40451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2" name="Rectangle"/>
            <p:cNvSpPr/>
            <p:nvPr/>
          </p:nvSpPr>
          <p:spPr>
            <a:xfrm>
              <a:off x="459007" y="0"/>
              <a:ext cx="101760" cy="393700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3" name="Rectangle"/>
            <p:cNvSpPr/>
            <p:nvPr/>
          </p:nvSpPr>
          <p:spPr>
            <a:xfrm>
              <a:off x="574212" y="0"/>
              <a:ext cx="101760" cy="393700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573" name="Group"/>
          <p:cNvGrpSpPr/>
          <p:nvPr/>
        </p:nvGrpSpPr>
        <p:grpSpPr>
          <a:xfrm>
            <a:off x="5202366" y="3956995"/>
            <a:ext cx="1231512" cy="404510"/>
            <a:chOff x="0" y="0"/>
            <a:chExt cx="1231510" cy="404509"/>
          </a:xfrm>
        </p:grpSpPr>
        <p:sp>
          <p:nvSpPr>
            <p:cNvPr id="565" name="Rectangle"/>
            <p:cNvSpPr/>
            <p:nvPr/>
          </p:nvSpPr>
          <p:spPr>
            <a:xfrm>
              <a:off x="0" y="0"/>
              <a:ext cx="101759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6" name="Rectangle"/>
            <p:cNvSpPr/>
            <p:nvPr/>
          </p:nvSpPr>
          <p:spPr>
            <a:xfrm>
              <a:off x="115203" y="0"/>
              <a:ext cx="101760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7" name="Rectangle"/>
            <p:cNvSpPr/>
            <p:nvPr/>
          </p:nvSpPr>
          <p:spPr>
            <a:xfrm>
              <a:off x="230407" y="0"/>
              <a:ext cx="101760" cy="393700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8" name="Rectangle"/>
            <p:cNvSpPr/>
            <p:nvPr/>
          </p:nvSpPr>
          <p:spPr>
            <a:xfrm>
              <a:off x="345612" y="0"/>
              <a:ext cx="101760" cy="393700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69" name="Rectangle"/>
            <p:cNvSpPr/>
            <p:nvPr/>
          </p:nvSpPr>
          <p:spPr>
            <a:xfrm>
              <a:off x="689416" y="0"/>
              <a:ext cx="441170" cy="393700"/>
            </a:xfrm>
            <a:prstGeom prst="rect">
              <a:avLst/>
            </a:prstGeom>
            <a:solidFill>
              <a:schemeClr val="accent5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0" name="Rectangle"/>
            <p:cNvSpPr/>
            <p:nvPr/>
          </p:nvSpPr>
          <p:spPr>
            <a:xfrm>
              <a:off x="1129751" y="0"/>
              <a:ext cx="101760" cy="40451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1" name="Rectangle"/>
            <p:cNvSpPr/>
            <p:nvPr/>
          </p:nvSpPr>
          <p:spPr>
            <a:xfrm>
              <a:off x="459007" y="0"/>
              <a:ext cx="101760" cy="393700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2" name="Rectangle"/>
            <p:cNvSpPr/>
            <p:nvPr/>
          </p:nvSpPr>
          <p:spPr>
            <a:xfrm>
              <a:off x="574212" y="0"/>
              <a:ext cx="101760" cy="393700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582" name="Group"/>
          <p:cNvGrpSpPr/>
          <p:nvPr/>
        </p:nvGrpSpPr>
        <p:grpSpPr>
          <a:xfrm>
            <a:off x="5202366" y="3348685"/>
            <a:ext cx="1231512" cy="404510"/>
            <a:chOff x="0" y="0"/>
            <a:chExt cx="1231510" cy="404509"/>
          </a:xfrm>
        </p:grpSpPr>
        <p:sp>
          <p:nvSpPr>
            <p:cNvPr id="574" name="Rectangle"/>
            <p:cNvSpPr/>
            <p:nvPr/>
          </p:nvSpPr>
          <p:spPr>
            <a:xfrm>
              <a:off x="0" y="0"/>
              <a:ext cx="101759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5" name="Rectangle"/>
            <p:cNvSpPr/>
            <p:nvPr/>
          </p:nvSpPr>
          <p:spPr>
            <a:xfrm>
              <a:off x="115203" y="0"/>
              <a:ext cx="101760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6" name="Rectangle"/>
            <p:cNvSpPr/>
            <p:nvPr/>
          </p:nvSpPr>
          <p:spPr>
            <a:xfrm>
              <a:off x="230407" y="0"/>
              <a:ext cx="101760" cy="393700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7" name="Rectangle"/>
            <p:cNvSpPr/>
            <p:nvPr/>
          </p:nvSpPr>
          <p:spPr>
            <a:xfrm>
              <a:off x="345612" y="0"/>
              <a:ext cx="101760" cy="393700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8" name="Rectangle"/>
            <p:cNvSpPr/>
            <p:nvPr/>
          </p:nvSpPr>
          <p:spPr>
            <a:xfrm>
              <a:off x="689416" y="0"/>
              <a:ext cx="441170" cy="393700"/>
            </a:xfrm>
            <a:prstGeom prst="rect">
              <a:avLst/>
            </a:prstGeom>
            <a:solidFill>
              <a:schemeClr val="accent5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79" name="Rectangle"/>
            <p:cNvSpPr/>
            <p:nvPr/>
          </p:nvSpPr>
          <p:spPr>
            <a:xfrm>
              <a:off x="1129751" y="0"/>
              <a:ext cx="101760" cy="40451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0" name="Rectangle"/>
            <p:cNvSpPr/>
            <p:nvPr/>
          </p:nvSpPr>
          <p:spPr>
            <a:xfrm>
              <a:off x="459007" y="0"/>
              <a:ext cx="101760" cy="393700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1" name="Rectangle"/>
            <p:cNvSpPr/>
            <p:nvPr/>
          </p:nvSpPr>
          <p:spPr>
            <a:xfrm>
              <a:off x="574212" y="0"/>
              <a:ext cx="101760" cy="393700"/>
            </a:xfrm>
            <a:prstGeom prst="rect">
              <a:avLst/>
            </a:prstGeom>
            <a:solidFill>
              <a:schemeClr val="accent3">
                <a:satOff val="18648"/>
                <a:lumOff val="5971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589" name="Group"/>
          <p:cNvGrpSpPr/>
          <p:nvPr/>
        </p:nvGrpSpPr>
        <p:grpSpPr>
          <a:xfrm>
            <a:off x="5202366" y="3352526"/>
            <a:ext cx="1231512" cy="404510"/>
            <a:chOff x="0" y="0"/>
            <a:chExt cx="1231510" cy="404509"/>
          </a:xfrm>
        </p:grpSpPr>
        <p:sp>
          <p:nvSpPr>
            <p:cNvPr id="583" name="Rectangle"/>
            <p:cNvSpPr/>
            <p:nvPr/>
          </p:nvSpPr>
          <p:spPr>
            <a:xfrm>
              <a:off x="0" y="0"/>
              <a:ext cx="101759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4" name="Rectangle"/>
            <p:cNvSpPr/>
            <p:nvPr/>
          </p:nvSpPr>
          <p:spPr>
            <a:xfrm>
              <a:off x="115203" y="0"/>
              <a:ext cx="101760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5" name="Rectangle"/>
            <p:cNvSpPr/>
            <p:nvPr/>
          </p:nvSpPr>
          <p:spPr>
            <a:xfrm>
              <a:off x="230407" y="0"/>
              <a:ext cx="101760" cy="393700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6" name="Rectangle"/>
            <p:cNvSpPr/>
            <p:nvPr/>
          </p:nvSpPr>
          <p:spPr>
            <a:xfrm>
              <a:off x="345612" y="0"/>
              <a:ext cx="101760" cy="393700"/>
            </a:xfrm>
            <a:prstGeom prst="rect">
              <a:avLst/>
            </a:prstGeom>
            <a:solidFill>
              <a:schemeClr val="accent1">
                <a:satOff val="-3355"/>
                <a:lumOff val="26614"/>
              </a:schemeClr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7" name="Rectangle"/>
            <p:cNvSpPr/>
            <p:nvPr/>
          </p:nvSpPr>
          <p:spPr>
            <a:xfrm>
              <a:off x="689416" y="0"/>
              <a:ext cx="441170" cy="393700"/>
            </a:xfrm>
            <a:prstGeom prst="rect">
              <a:avLst/>
            </a:prstGeom>
            <a:solidFill>
              <a:schemeClr val="accent5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88" name="Rectangle"/>
            <p:cNvSpPr/>
            <p:nvPr/>
          </p:nvSpPr>
          <p:spPr>
            <a:xfrm>
              <a:off x="1129751" y="0"/>
              <a:ext cx="101760" cy="40451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02119 -0.052429" origin="layout" pathEditMode="relative">
                                      <p:cBhvr>
                                        <p:cTn id="11" dur="4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02119 -0.052429 L 0.267319 -0.098522" origin="layout" pathEditMode="relative">
                                      <p:cBhvr>
                                        <p:cTn id="14" dur="4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199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9"/>
                            </p:stCondLst>
                            <p:childTnLst>
                              <p:par>
                                <p:cTn id="21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3" dur="199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8" dur="199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3" dur="199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8" dur="199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199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199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9"/>
                            </p:stCondLst>
                            <p:childTnLst>
                              <p:par>
                                <p:cTn id="50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2" dur="199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path" nodeType="clickEffect" presetSubtype="0" presetID="-1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17744 0.100606" origin="layout" pathEditMode="relative">
                                      <p:cBhvr>
                                        <p:cTn id="56" dur="4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path" nodeType="afterEffect" presetSubtype="0" presetID="-1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117744 0.100606 L 0.287631 0.025904" origin="layout" pathEditMode="relative">
                                      <p:cBhvr>
                                        <p:cTn id="59" dur="4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4" dur="199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9" dur="199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4" dur="199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9" dur="199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4" dur="199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xit" nodeType="click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88" dur="200" fill="hold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"/>
                            </p:stCondLst>
                            <p:childTnLst>
                              <p:par>
                                <p:cTn id="91" presetClass="exit" nodeType="after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2" dur="199" fill="hold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xit" nodeType="click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7" dur="600" fill="hold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"/>
                            </p:stCondLst>
                            <p:childTnLst>
                              <p:par>
                                <p:cTn id="100" presetClass="exit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1" dur="600" fill="hold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"/>
                            </p:stCondLst>
                            <p:childTnLst>
                              <p:par>
                                <p:cTn id="104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6" dur="199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99"/>
                            </p:stCondLst>
                            <p:childTnLst>
                              <p:par>
                                <p:cTn id="108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0" dur="199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5" dur="199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9"/>
                            </p:stCondLst>
                            <p:childTnLst>
                              <p:par>
                                <p:cTn id="117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9" dur="199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xit" nodeType="click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23" dur="199" fill="hold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9"/>
                            </p:stCondLst>
                            <p:childTnLst>
                              <p:par>
                                <p:cTn id="126" presetClass="exit" nodeType="afterEffect" presetID="9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27" dur="199" fill="hold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8"/>
                            </p:stCondLst>
                            <p:childTnLst>
                              <p:par>
                                <p:cTn id="130" presetClass="entr" nodeType="afterEffect" presetID="9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2" dur="199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97"/>
                            </p:stCondLst>
                            <p:childTnLst>
                              <p:par>
                                <p:cTn id="134" presetClass="entr" nodeType="afterEffect" presetID="9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5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6" dur="199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Class="exit" nodeType="clickEffect" presetID="9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40" dur="199" fill="hold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Class="entr" nodeType="clickEffect" presetID="9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6" dur="199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Class="exit" nodeType="clickEffect" presetID="9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0" dur="499" fill="hold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99"/>
                            </p:stCondLst>
                            <p:childTnLst>
                              <p:par>
                                <p:cTn id="153" presetClass="entr" nodeType="afterEffect" presetID="9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5" dur="3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Class="entr" nodeType="clickEffect" presetID="9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0" dur="199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9"/>
                            </p:stCondLst>
                            <p:childTnLst>
                              <p:par>
                                <p:cTn id="162" presetClass="exit" nodeType="afterEffect" presetID="9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63" dur="199" fill="hold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4" grpId="29"/>
      <p:bldP build="whole" bldLvl="1" animBg="1" rev="0" advAuto="0" spid="505" grpId="11"/>
      <p:bldP build="whole" bldLvl="1" animBg="1" rev="0" advAuto="0" spid="514" grpId="10"/>
      <p:bldP build="whole" bldLvl="1" animBg="1" rev="0" advAuto="0" spid="551" grpId="32"/>
      <p:bldP build="whole" bldLvl="1" animBg="1" rev="0" advAuto="0" spid="481" grpId="19"/>
      <p:bldP build="whole" bldLvl="1" animBg="1" rev="0" advAuto="0" spid="483" grpId="6"/>
      <p:bldP build="whole" bldLvl="1" animBg="1" rev="0" advAuto="0" spid="529" grpId="15"/>
      <p:bldP build="whole" bldLvl="1" animBg="1" rev="0" advAuto="0" spid="504" grpId="8"/>
      <p:bldP build="whole" bldLvl="1" animBg="1" rev="0" advAuto="0" spid="564" grpId="33"/>
      <p:bldP build="whole" bldLvl="1" animBg="1" rev="0" advAuto="0" spid="484" grpId="9"/>
      <p:bldP build="whole" bldLvl="1" animBg="1" rev="0" advAuto="0" spid="527" grpId="24"/>
      <p:bldP build="whole" bldLvl="1" animBg="1" rev="0" advAuto="0" spid="573" grpId="30"/>
      <p:bldP build="whole" bldLvl="1" animBg="1" rev="0" advAuto="0" spid="523" grpId="1"/>
      <p:bldP build="whole" bldLvl="1" animBg="1" rev="0" advAuto="0" spid="514" grpId="21"/>
      <p:bldP build="whole" bldLvl="1" animBg="1" rev="0" advAuto="0" spid="527" grpId="28"/>
      <p:bldP build="whole" bldLvl="1" animBg="1" rev="0" advAuto="0" spid="530" grpId="17"/>
      <p:bldP build="whole" bldLvl="1" animBg="1" rev="0" advAuto="0" spid="582" grpId="35"/>
      <p:bldP build="whole" bldLvl="1" animBg="1" rev="0" advAuto="0" spid="503" grpId="4"/>
      <p:bldP build="whole" bldLvl="1" animBg="1" rev="0" advAuto="0" spid="549" grpId="25"/>
      <p:bldP build="whole" bldLvl="1" animBg="1" rev="0" advAuto="0" spid="531" grpId="18"/>
      <p:bldP build="whole" bldLvl="1" animBg="1" rev="0" advAuto="0" spid="555" grpId="23"/>
      <p:bldP build="whole" bldLvl="1" animBg="1" rev="0" advAuto="0" spid="550" grpId="26"/>
      <p:bldP build="whole" bldLvl="1" animBg="1" rev="0" advAuto="0" spid="547" grpId="14"/>
      <p:bldP build="whole" bldLvl="1" animBg="1" rev="0" advAuto="0" spid="555" grpId="27"/>
      <p:bldP build="whole" bldLvl="1" animBg="1" rev="0" advAuto="0" spid="532" grpId="5"/>
      <p:bldP build="whole" bldLvl="1" animBg="1" rev="0" advAuto="0" spid="528" grpId="16"/>
      <p:bldP build="whole" bldLvl="1" animBg="1" rev="0" advAuto="0" spid="530" grpId="31"/>
      <p:bldP build="whole" bldLvl="1" animBg="1" rev="0" advAuto="0" spid="481" grpId="7"/>
      <p:bldP build="whole" bldLvl="1" animBg="1" rev="0" advAuto="0" spid="528" grpId="20"/>
      <p:bldP build="whole" bldLvl="1" animBg="1" rev="0" advAuto="0" spid="523" grpId="22"/>
      <p:bldP build="whole" bldLvl="1" animBg="1" rev="0" advAuto="0" spid="589" grpId="34"/>
      <p:bldP build="whole" bldLvl="1" animBg="1" rev="0" advAuto="0" spid="589" grpId="3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ort Forwarding"/>
          <p:cNvSpPr txBox="1"/>
          <p:nvPr>
            <p:ph type="title"/>
          </p:nvPr>
        </p:nvSpPr>
        <p:spPr>
          <a:xfrm>
            <a:off x="2593460" y="419100"/>
            <a:ext cx="8153401" cy="1320800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pPr/>
            <a:r>
              <a:t>Port Forwarding</a:t>
            </a:r>
          </a:p>
        </p:txBody>
      </p:sp>
      <p:pic>
        <p:nvPicPr>
          <p:cNvPr id="594" name="network.png" descr="networ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44445" y="2401454"/>
            <a:ext cx="5331510" cy="3756136"/>
          </a:xfrm>
          <a:prstGeom prst="rect">
            <a:avLst/>
          </a:prstGeom>
          <a:ln w="12700">
            <a:miter lim="400000"/>
          </a:ln>
        </p:spPr>
      </p:pic>
      <p:sp>
        <p:nvSpPr>
          <p:cNvPr id="595" name="Arrow"/>
          <p:cNvSpPr/>
          <p:nvPr/>
        </p:nvSpPr>
        <p:spPr>
          <a:xfrm rot="10800000">
            <a:off x="7162800" y="2546350"/>
            <a:ext cx="1270000" cy="1270000"/>
          </a:xfrm>
          <a:prstGeom prst="rightArrow">
            <a:avLst>
              <a:gd name="adj1" fmla="val 36000"/>
              <a:gd name="adj2" fmla="val 31000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602" name="Group"/>
          <p:cNvGrpSpPr/>
          <p:nvPr/>
        </p:nvGrpSpPr>
        <p:grpSpPr>
          <a:xfrm>
            <a:off x="7735580" y="3539082"/>
            <a:ext cx="1002913" cy="393701"/>
            <a:chOff x="0" y="0"/>
            <a:chExt cx="1002911" cy="393699"/>
          </a:xfrm>
        </p:grpSpPr>
        <p:sp>
          <p:nvSpPr>
            <p:cNvPr id="596" name="Rectangle"/>
            <p:cNvSpPr/>
            <p:nvPr/>
          </p:nvSpPr>
          <p:spPr>
            <a:xfrm>
              <a:off x="0" y="0"/>
              <a:ext cx="101759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7" name="Rectangle"/>
            <p:cNvSpPr/>
            <p:nvPr/>
          </p:nvSpPr>
          <p:spPr>
            <a:xfrm>
              <a:off x="115204" y="0"/>
              <a:ext cx="101760" cy="39370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8" name="Rectangle"/>
            <p:cNvSpPr/>
            <p:nvPr/>
          </p:nvSpPr>
          <p:spPr>
            <a:xfrm>
              <a:off x="230408" y="0"/>
              <a:ext cx="101760" cy="3937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599" name="Rectangle"/>
            <p:cNvSpPr/>
            <p:nvPr/>
          </p:nvSpPr>
          <p:spPr>
            <a:xfrm>
              <a:off x="345612" y="0"/>
              <a:ext cx="101760" cy="39370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00" name="Rectangle"/>
            <p:cNvSpPr/>
            <p:nvPr/>
          </p:nvSpPr>
          <p:spPr>
            <a:xfrm>
              <a:off x="460816" y="0"/>
              <a:ext cx="441170" cy="393700"/>
            </a:xfrm>
            <a:prstGeom prst="rect">
              <a:avLst/>
            </a:prstGeom>
            <a:solidFill>
              <a:schemeClr val="accent5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01" name="Rectangle"/>
            <p:cNvSpPr/>
            <p:nvPr/>
          </p:nvSpPr>
          <p:spPr>
            <a:xfrm>
              <a:off x="901152" y="1890"/>
              <a:ext cx="101760" cy="389920"/>
            </a:xfrm>
            <a:prstGeom prst="rect">
              <a:avLst/>
            </a:prstGeom>
            <a:solidFill>
              <a:srgbClr val="DCDEE0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606" name="Group"/>
          <p:cNvGrpSpPr/>
          <p:nvPr/>
        </p:nvGrpSpPr>
        <p:grpSpPr>
          <a:xfrm>
            <a:off x="5784168" y="6657669"/>
            <a:ext cx="5851768" cy="647701"/>
            <a:chOff x="0" y="0"/>
            <a:chExt cx="5851767" cy="647700"/>
          </a:xfrm>
        </p:grpSpPr>
        <p:sp>
          <p:nvSpPr>
            <p:cNvPr id="603" name="Port 80"/>
            <p:cNvSpPr txBox="1"/>
            <p:nvPr/>
          </p:nvSpPr>
          <p:spPr>
            <a:xfrm>
              <a:off x="0" y="0"/>
              <a:ext cx="157094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Port 80</a:t>
              </a:r>
            </a:p>
          </p:txBody>
        </p:sp>
        <p:sp>
          <p:nvSpPr>
            <p:cNvPr id="604" name="Line"/>
            <p:cNvSpPr/>
            <p:nvPr/>
          </p:nvSpPr>
          <p:spPr>
            <a:xfrm>
              <a:off x="1652759" y="336550"/>
              <a:ext cx="520701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05" name="192.168.1.10:80"/>
            <p:cNvSpPr txBox="1"/>
            <p:nvPr/>
          </p:nvSpPr>
          <p:spPr>
            <a:xfrm>
              <a:off x="2432825" y="0"/>
              <a:ext cx="341894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192.168.1.10:80</a:t>
              </a:r>
            </a:p>
          </p:txBody>
        </p:sp>
      </p:grpSp>
      <p:sp>
        <p:nvSpPr>
          <p:cNvPr id="607" name="192.168.1.10"/>
          <p:cNvSpPr txBox="1"/>
          <p:nvPr/>
        </p:nvSpPr>
        <p:spPr>
          <a:xfrm>
            <a:off x="2069726" y="5518149"/>
            <a:ext cx="189372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192.168.1.10</a:t>
            </a:r>
          </a:p>
        </p:txBody>
      </p:sp>
      <p:sp>
        <p:nvSpPr>
          <p:cNvPr id="608" name="178.68.15.54"/>
          <p:cNvSpPr txBox="1"/>
          <p:nvPr/>
        </p:nvSpPr>
        <p:spPr>
          <a:xfrm>
            <a:off x="7480950" y="4082671"/>
            <a:ext cx="152301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178.68.15.54</a:t>
            </a:r>
          </a:p>
        </p:txBody>
      </p:sp>
      <p:sp>
        <p:nvSpPr>
          <p:cNvPr id="609" name="192.168.1.1"/>
          <p:cNvSpPr txBox="1"/>
          <p:nvPr/>
        </p:nvSpPr>
        <p:spPr>
          <a:xfrm>
            <a:off x="5654123" y="4521200"/>
            <a:ext cx="145592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192.168.1.1</a:t>
            </a:r>
          </a:p>
        </p:txBody>
      </p:sp>
      <p:sp>
        <p:nvSpPr>
          <p:cNvPr id="610" name="Pl.:"/>
          <p:cNvSpPr txBox="1"/>
          <p:nvPr/>
        </p:nvSpPr>
        <p:spPr>
          <a:xfrm>
            <a:off x="5715348" y="5915585"/>
            <a:ext cx="7493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Pl.: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" dur="199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199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path" nodeType="click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73467 0.009115" origin="layout" pathEditMode="relative">
                                      <p:cBhvr>
                                        <p:cTn id="22" dur="5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path" nodeType="after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-0.273467 0.009115 L -0.393614 0.098958" origin="layout" pathEditMode="relative">
                                      <p:cBhvr>
                                        <p:cTn id="25" dur="499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5" grpId="2"/>
      <p:bldP build="whole" bldLvl="1" animBg="1" rev="0" advAuto="0" spid="606" grpId="3"/>
      <p:bldP build="whole" bldLvl="1" animBg="1" rev="0" advAuto="0" spid="60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Oval"/>
          <p:cNvSpPr/>
          <p:nvPr/>
        </p:nvSpPr>
        <p:spPr>
          <a:xfrm rot="1243180">
            <a:off x="4677724" y="3378691"/>
            <a:ext cx="1179021" cy="2963170"/>
          </a:xfrm>
          <a:prstGeom prst="ellipse">
            <a:avLst/>
          </a:prstGeom>
          <a:solidFill>
            <a:schemeClr val="accent1">
              <a:alpha val="1977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15" name="Oval"/>
          <p:cNvSpPr/>
          <p:nvPr/>
        </p:nvSpPr>
        <p:spPr>
          <a:xfrm rot="5580489">
            <a:off x="6891451" y="2080025"/>
            <a:ext cx="627260" cy="2069278"/>
          </a:xfrm>
          <a:prstGeom prst="ellipse">
            <a:avLst/>
          </a:prstGeom>
          <a:solidFill>
            <a:schemeClr val="accent1">
              <a:alpha val="1977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16" name="Oval"/>
          <p:cNvSpPr/>
          <p:nvPr/>
        </p:nvSpPr>
        <p:spPr>
          <a:xfrm rot="6645784">
            <a:off x="6975171" y="2726282"/>
            <a:ext cx="627261" cy="2248351"/>
          </a:xfrm>
          <a:prstGeom prst="ellipse">
            <a:avLst/>
          </a:prstGeom>
          <a:solidFill>
            <a:schemeClr val="accent1">
              <a:alpha val="19779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620" name="Group"/>
          <p:cNvGrpSpPr/>
          <p:nvPr/>
        </p:nvGrpSpPr>
        <p:grpSpPr>
          <a:xfrm>
            <a:off x="6669282" y="5114643"/>
            <a:ext cx="6187229" cy="3528585"/>
            <a:chOff x="0" y="0"/>
            <a:chExt cx="6187228" cy="3528583"/>
          </a:xfrm>
        </p:grpSpPr>
        <p:pic>
          <p:nvPicPr>
            <p:cNvPr id="617" name="WSC2960S48TDLNEWa.jpg" descr="WSC2960S48TDLNEWa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381888" cy="29212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18" name="Port (Interface)"/>
            <p:cNvSpPr txBox="1"/>
            <p:nvPr/>
          </p:nvSpPr>
          <p:spPr>
            <a:xfrm>
              <a:off x="2990558" y="2880876"/>
              <a:ext cx="3196671" cy="6477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Port (</a:t>
              </a: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I</a:t>
              </a:r>
              <a:r>
                <a:t>nter</a:t>
              </a: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f</a:t>
              </a:r>
              <a:r>
                <a:t>ace)</a:t>
              </a:r>
            </a:p>
          </p:txBody>
        </p:sp>
        <p:sp>
          <p:nvSpPr>
            <p:cNvPr id="619" name="Line"/>
            <p:cNvSpPr/>
            <p:nvPr/>
          </p:nvSpPr>
          <p:spPr>
            <a:xfrm flipH="1" flipV="1">
              <a:off x="2795836" y="1537355"/>
              <a:ext cx="1637670" cy="1423708"/>
            </a:xfrm>
            <a:prstGeom prst="line">
              <a:avLst/>
            </a:prstGeom>
            <a:noFill/>
            <a:ln w="114300" cap="flat">
              <a:solidFill>
                <a:schemeClr val="accent5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623" name="Group"/>
          <p:cNvGrpSpPr/>
          <p:nvPr/>
        </p:nvGrpSpPr>
        <p:grpSpPr>
          <a:xfrm>
            <a:off x="8797188" y="1208451"/>
            <a:ext cx="2711614" cy="1762963"/>
            <a:chOff x="0" y="0"/>
            <a:chExt cx="2711612" cy="1762962"/>
          </a:xfrm>
        </p:grpSpPr>
        <p:sp>
          <p:nvSpPr>
            <p:cNvPr id="621" name="Line"/>
            <p:cNvSpPr/>
            <p:nvPr/>
          </p:nvSpPr>
          <p:spPr>
            <a:xfrm flipV="1">
              <a:off x="-1" y="912489"/>
              <a:ext cx="2033668" cy="850474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pic>
          <p:nvPicPr>
            <p:cNvPr id="622" name="Oxygen-Icons.org-Oxygen-Categories-applications-internet.png" descr="Oxygen-Icons.org-Oxygen-Categories-applications-interne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20956" y="0"/>
              <a:ext cx="1490657" cy="14906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26" name="Group"/>
          <p:cNvGrpSpPr/>
          <p:nvPr/>
        </p:nvGrpSpPr>
        <p:grpSpPr>
          <a:xfrm>
            <a:off x="8797188" y="3971353"/>
            <a:ext cx="3026845" cy="1490657"/>
            <a:chOff x="0" y="0"/>
            <a:chExt cx="3026843" cy="1490656"/>
          </a:xfrm>
        </p:grpSpPr>
        <p:sp>
          <p:nvSpPr>
            <p:cNvPr id="624" name="Line"/>
            <p:cNvSpPr/>
            <p:nvPr/>
          </p:nvSpPr>
          <p:spPr>
            <a:xfrm>
              <a:off x="-1" y="439889"/>
              <a:ext cx="2033668" cy="33156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pic>
          <p:nvPicPr>
            <p:cNvPr id="625" name="Oxygen-Icons.org-Oxygen-Categories-applications-internet.png" descr="Oxygen-Icons.org-Oxygen-Categories-applications-internet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36186" y="0"/>
              <a:ext cx="1490658" cy="14906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629" name="Group"/>
          <p:cNvGrpSpPr/>
          <p:nvPr/>
        </p:nvGrpSpPr>
        <p:grpSpPr>
          <a:xfrm>
            <a:off x="3435889" y="2093991"/>
            <a:ext cx="6651670" cy="4704420"/>
            <a:chOff x="0" y="0"/>
            <a:chExt cx="6651669" cy="4704419"/>
          </a:xfrm>
        </p:grpSpPr>
        <p:pic>
          <p:nvPicPr>
            <p:cNvPr id="627" name="router3.png" descr="router3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6651670" cy="470442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28" name="202.190.44.1"/>
            <p:cNvSpPr txBox="1"/>
            <p:nvPr/>
          </p:nvSpPr>
          <p:spPr>
            <a:xfrm>
              <a:off x="4539621" y="1412733"/>
              <a:ext cx="1300583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202.190.44.1</a:t>
              </a:r>
            </a:p>
          </p:txBody>
        </p:sp>
      </p:grpSp>
      <p:pic>
        <p:nvPicPr>
          <p:cNvPr id="630" name="rre4.png" descr="rre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14645" y="966711"/>
            <a:ext cx="6089058" cy="4306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9955.png" descr="995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324217" y="2027707"/>
            <a:ext cx="5537754" cy="3916599"/>
          </a:xfrm>
          <a:prstGeom prst="rect">
            <a:avLst/>
          </a:prstGeom>
          <a:ln w="12700">
            <a:miter lim="400000"/>
          </a:ln>
        </p:spPr>
      </p:pic>
      <p:sp>
        <p:nvSpPr>
          <p:cNvPr id="632" name="Oval"/>
          <p:cNvSpPr/>
          <p:nvPr/>
        </p:nvSpPr>
        <p:spPr>
          <a:xfrm>
            <a:off x="784577" y="723900"/>
            <a:ext cx="4754483" cy="3990392"/>
          </a:xfrm>
          <a:prstGeom prst="ellipse">
            <a:avLst/>
          </a:prstGeom>
          <a:solidFill>
            <a:schemeClr val="accent1">
              <a:alpha val="2461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33" name="Routing"/>
          <p:cNvSpPr txBox="1"/>
          <p:nvPr>
            <p:ph type="title"/>
          </p:nvPr>
        </p:nvSpPr>
        <p:spPr>
          <a:xfrm>
            <a:off x="4738040" y="474603"/>
            <a:ext cx="3528719" cy="1015060"/>
          </a:xfrm>
          <a:prstGeom prst="rect">
            <a:avLst/>
          </a:prstGeom>
        </p:spPr>
        <p:txBody>
          <a:bodyPr/>
          <a:lstStyle>
            <a:lvl1pPr defTabSz="438150">
              <a:defRPr sz="6000"/>
            </a:lvl1pPr>
          </a:lstStyle>
          <a:p>
            <a:pPr/>
            <a:r>
              <a:t>Routing</a:t>
            </a:r>
          </a:p>
        </p:txBody>
      </p:sp>
      <p:pic>
        <p:nvPicPr>
          <p:cNvPr id="634" name="network.png" descr="network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552927" y="1241899"/>
            <a:ext cx="5331511" cy="3756135"/>
          </a:xfrm>
          <a:prstGeom prst="rect">
            <a:avLst/>
          </a:prstGeom>
          <a:ln w="12700">
            <a:miter lim="400000"/>
          </a:ln>
        </p:spPr>
      </p:pic>
      <p:sp>
        <p:nvSpPr>
          <p:cNvPr id="635" name="172.17.3.0/24"/>
          <p:cNvSpPr txBox="1"/>
          <p:nvPr/>
        </p:nvSpPr>
        <p:spPr>
          <a:xfrm>
            <a:off x="3198037" y="5732521"/>
            <a:ext cx="291053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172.17.3.0/24</a:t>
            </a:r>
          </a:p>
        </p:txBody>
      </p:sp>
      <p:graphicFrame>
        <p:nvGraphicFramePr>
          <p:cNvPr id="636" name="Table"/>
          <p:cNvGraphicFramePr/>
          <p:nvPr/>
        </p:nvGraphicFramePr>
        <p:xfrm>
          <a:off x="327773" y="7409089"/>
          <a:ext cx="6907812" cy="18332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1723777"/>
                <a:gridCol w="1723777"/>
                <a:gridCol w="1723777"/>
                <a:gridCol w="1723777"/>
              </a:tblGrid>
              <a:tr h="455142">
                <a:tc>
                  <a:txBody>
                    <a:bodyPr/>
                    <a:lstStyle/>
                    <a:p>
                      <a:pPr defTabSz="914400"/>
                      <a:r>
                        <a:t>Address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Netmask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Gateway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Interface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55142">
                <a:tc>
                  <a:txBody>
                    <a:bodyPr/>
                    <a:lstStyle/>
                    <a:p>
                      <a:pPr defTabSz="914400"/>
                      <a:r>
                        <a:t>192.168.15.0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255.255.255.0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0.0.0.0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192.168.15.1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55142">
                <a:tc>
                  <a:txBody>
                    <a:bodyPr/>
                    <a:lstStyle/>
                    <a:p>
                      <a:pPr defTabSz="914400"/>
                      <a:r>
                        <a:t>172.17.3.0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255.525.255.0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0.0.0.0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172.17.3.1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55142">
                <a:tc>
                  <a:txBody>
                    <a:bodyPr/>
                    <a:lstStyle/>
                    <a:p>
                      <a:pPr defTabSz="914400"/>
                      <a:r>
                        <a:t>0.0.0.0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0.0.0.0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98.201.164.1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98.201.164.215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637" name="network4545454.png" descr="network4545454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41227" y="1226325"/>
            <a:ext cx="5354912" cy="3787283"/>
          </a:xfrm>
          <a:prstGeom prst="rect">
            <a:avLst/>
          </a:prstGeom>
          <a:ln w="12700">
            <a:miter lim="400000"/>
          </a:ln>
        </p:spPr>
      </p:pic>
      <p:sp>
        <p:nvSpPr>
          <p:cNvPr id="638" name="192.168.15.0/24"/>
          <p:cNvSpPr txBox="1"/>
          <p:nvPr/>
        </p:nvSpPr>
        <p:spPr>
          <a:xfrm>
            <a:off x="423589" y="4726046"/>
            <a:ext cx="34189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192.168.15.0/24</a:t>
            </a:r>
          </a:p>
        </p:txBody>
      </p:sp>
      <p:sp>
        <p:nvSpPr>
          <p:cNvPr id="639" name="192.168.15.1"/>
          <p:cNvSpPr txBox="1"/>
          <p:nvPr/>
        </p:nvSpPr>
        <p:spPr>
          <a:xfrm>
            <a:off x="3764800" y="2343018"/>
            <a:ext cx="152301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pPr/>
            <a:r>
              <a:t>192.168.15.1</a:t>
            </a:r>
          </a:p>
        </p:txBody>
      </p:sp>
      <p:graphicFrame>
        <p:nvGraphicFramePr>
          <p:cNvPr id="640" name="Table"/>
          <p:cNvGraphicFramePr/>
          <p:nvPr/>
        </p:nvGraphicFramePr>
        <p:xfrm>
          <a:off x="338121" y="7367234"/>
          <a:ext cx="6887116" cy="219616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1726990"/>
                <a:gridCol w="1710754"/>
                <a:gridCol w="1720371"/>
                <a:gridCol w="1716298"/>
              </a:tblGrid>
              <a:tr h="470898">
                <a:tc>
                  <a:txBody>
                    <a:bodyPr/>
                    <a:lstStyle/>
                    <a:p>
                      <a:pPr defTabSz="914400"/>
                      <a:r>
                        <a:t>Address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Netmask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Gateway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Interface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28140">
                <a:tc>
                  <a:txBody>
                    <a:bodyPr/>
                    <a:lstStyle/>
                    <a:p>
                      <a:pPr defTabSz="914400"/>
                      <a:r>
                        <a:t>192.168.15.0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255.255.255.0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0.0.0.0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192.168.15.1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28140">
                <a:tc>
                  <a:txBody>
                    <a:bodyPr/>
                    <a:lstStyle/>
                    <a:p>
                      <a:pPr defTabSz="914400"/>
                      <a:r>
                        <a:t>172.17.3.0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255.255.255.0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0.0.0.0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172.17.3.1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28140">
                <a:tc>
                  <a:txBody>
                    <a:bodyPr/>
                    <a:lstStyle/>
                    <a:p>
                      <a:pPr defTabSz="914400"/>
                      <a:r>
                        <a:t>0.0.0.0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0.0.0.0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98.201.164.1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98.201.164.215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28140">
                <a:tc>
                  <a:txBody>
                    <a:bodyPr/>
                    <a:lstStyle/>
                    <a:p>
                      <a:pPr defTabSz="914400"/>
                      <a:r>
                        <a:t>0.0.0.0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0.0.0.0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202.190.44.1
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202.190.44.11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41" name="R1"/>
          <p:cNvSpPr/>
          <p:nvPr/>
        </p:nvSpPr>
        <p:spPr>
          <a:xfrm>
            <a:off x="5559617" y="2573341"/>
            <a:ext cx="487072" cy="469901"/>
          </a:xfrm>
          <a:prstGeom prst="rect">
            <a:avLst/>
          </a:prstGeom>
          <a:blipFill>
            <a:blip r:embed="rId10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R1</a:t>
            </a:r>
          </a:p>
        </p:txBody>
      </p:sp>
      <p:sp>
        <p:nvSpPr>
          <p:cNvPr id="642" name="R1 routing táblája"/>
          <p:cNvSpPr/>
          <p:nvPr/>
        </p:nvSpPr>
        <p:spPr>
          <a:xfrm>
            <a:off x="3634346" y="6738997"/>
            <a:ext cx="2514296" cy="469901"/>
          </a:xfrm>
          <a:prstGeom prst="rect">
            <a:avLst/>
          </a:prstGeom>
          <a:blipFill>
            <a:blip r:embed="rId10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R1 routing táblája</a:t>
            </a:r>
          </a:p>
        </p:txBody>
      </p:sp>
      <p:grpSp>
        <p:nvGrpSpPr>
          <p:cNvPr id="645" name="Group"/>
          <p:cNvGrpSpPr/>
          <p:nvPr/>
        </p:nvGrpSpPr>
        <p:grpSpPr>
          <a:xfrm>
            <a:off x="7913592" y="3835990"/>
            <a:ext cx="1360246" cy="192960"/>
            <a:chOff x="3795" y="26317"/>
            <a:chExt cx="1360244" cy="192958"/>
          </a:xfrm>
        </p:grpSpPr>
        <p:sp>
          <p:nvSpPr>
            <p:cNvPr id="643" name="Line"/>
            <p:cNvSpPr/>
            <p:nvPr/>
          </p:nvSpPr>
          <p:spPr>
            <a:xfrm>
              <a:off x="3795" y="26317"/>
              <a:ext cx="215482" cy="19296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44" name="Line"/>
            <p:cNvSpPr/>
            <p:nvPr/>
          </p:nvSpPr>
          <p:spPr>
            <a:xfrm>
              <a:off x="12578" y="28688"/>
              <a:ext cx="135146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646" name="IF2"/>
          <p:cNvSpPr/>
          <p:nvPr/>
        </p:nvSpPr>
        <p:spPr>
          <a:xfrm>
            <a:off x="5430519" y="3344391"/>
            <a:ext cx="467361" cy="406401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/>
            <a:r>
              <a:t>IF2</a:t>
            </a:r>
          </a:p>
        </p:txBody>
      </p:sp>
      <p:sp>
        <p:nvSpPr>
          <p:cNvPr id="647" name="IF4"/>
          <p:cNvSpPr/>
          <p:nvPr/>
        </p:nvSpPr>
        <p:spPr>
          <a:xfrm>
            <a:off x="6100825" y="3223741"/>
            <a:ext cx="396749" cy="342901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pPr/>
            <a:r>
              <a:t>IF4</a:t>
            </a:r>
          </a:p>
        </p:txBody>
      </p:sp>
      <p:sp>
        <p:nvSpPr>
          <p:cNvPr id="648" name="IF3"/>
          <p:cNvSpPr/>
          <p:nvPr/>
        </p:nvSpPr>
        <p:spPr>
          <a:xfrm>
            <a:off x="6135052" y="2874491"/>
            <a:ext cx="379096" cy="330201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pPr/>
            <a:r>
              <a:t>IF3</a:t>
            </a:r>
          </a:p>
        </p:txBody>
      </p:sp>
      <p:grpSp>
        <p:nvGrpSpPr>
          <p:cNvPr id="652" name="Group"/>
          <p:cNvGrpSpPr/>
          <p:nvPr/>
        </p:nvGrpSpPr>
        <p:grpSpPr>
          <a:xfrm>
            <a:off x="5998453" y="2209627"/>
            <a:ext cx="1526541" cy="769475"/>
            <a:chOff x="0" y="0"/>
            <a:chExt cx="1526539" cy="769474"/>
          </a:xfrm>
        </p:grpSpPr>
        <p:sp>
          <p:nvSpPr>
            <p:cNvPr id="649" name="98.201.164.215"/>
            <p:cNvSpPr txBox="1"/>
            <p:nvPr/>
          </p:nvSpPr>
          <p:spPr>
            <a:xfrm>
              <a:off x="0" y="0"/>
              <a:ext cx="1526541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/>
              </a:lvl1pPr>
            </a:lstStyle>
            <a:p>
              <a:pPr/>
              <a:r>
                <a:t>98.201.164.215</a:t>
              </a:r>
            </a:p>
          </p:txBody>
        </p:sp>
        <p:sp>
          <p:nvSpPr>
            <p:cNvPr id="650" name="Line"/>
            <p:cNvSpPr/>
            <p:nvPr/>
          </p:nvSpPr>
          <p:spPr>
            <a:xfrm>
              <a:off x="100783" y="348443"/>
              <a:ext cx="175737" cy="42103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69723" y="333333"/>
              <a:ext cx="1387095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656" name="Group"/>
          <p:cNvGrpSpPr/>
          <p:nvPr/>
        </p:nvGrpSpPr>
        <p:grpSpPr>
          <a:xfrm>
            <a:off x="5718852" y="3714585"/>
            <a:ext cx="1504310" cy="1505147"/>
            <a:chOff x="10889" y="-414089"/>
            <a:chExt cx="1504309" cy="1505145"/>
          </a:xfrm>
        </p:grpSpPr>
        <p:sp>
          <p:nvSpPr>
            <p:cNvPr id="653" name="172.17.3.1"/>
            <p:cNvSpPr txBox="1"/>
            <p:nvPr/>
          </p:nvSpPr>
          <p:spPr>
            <a:xfrm>
              <a:off x="259565" y="697356"/>
              <a:ext cx="1254684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pPr/>
              <a:r>
                <a:t>172.17.3.1</a:t>
              </a:r>
            </a:p>
          </p:txBody>
        </p:sp>
        <p:sp>
          <p:nvSpPr>
            <p:cNvPr id="654" name="Line"/>
            <p:cNvSpPr/>
            <p:nvPr/>
          </p:nvSpPr>
          <p:spPr>
            <a:xfrm flipH="1" flipV="1">
              <a:off x="10889" y="-414090"/>
              <a:ext cx="266281" cy="14708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258614" y="1055886"/>
              <a:ext cx="125658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657" name="IF1"/>
          <p:cNvSpPr/>
          <p:nvPr/>
        </p:nvSpPr>
        <p:spPr>
          <a:xfrm>
            <a:off x="5020246" y="2957041"/>
            <a:ext cx="449708" cy="393701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pPr/>
            <a:r>
              <a:t>IF1</a:t>
            </a:r>
          </a:p>
        </p:txBody>
      </p:sp>
      <p:grpSp>
        <p:nvGrpSpPr>
          <p:cNvPr id="660" name="Group"/>
          <p:cNvGrpSpPr/>
          <p:nvPr/>
        </p:nvGrpSpPr>
        <p:grpSpPr>
          <a:xfrm>
            <a:off x="3845676" y="2669961"/>
            <a:ext cx="1387095" cy="373256"/>
            <a:chOff x="0" y="0"/>
            <a:chExt cx="1387093" cy="373255"/>
          </a:xfrm>
        </p:grpSpPr>
        <p:sp>
          <p:nvSpPr>
            <p:cNvPr id="658" name="Line"/>
            <p:cNvSpPr/>
            <p:nvPr/>
          </p:nvSpPr>
          <p:spPr>
            <a:xfrm>
              <a:off x="0" y="0"/>
              <a:ext cx="1387094" cy="0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1270278" y="15382"/>
              <a:ext cx="65187" cy="35787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661" name="IF1"/>
          <p:cNvSpPr/>
          <p:nvPr/>
        </p:nvSpPr>
        <p:spPr>
          <a:xfrm>
            <a:off x="7920799" y="2942166"/>
            <a:ext cx="414402" cy="355601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pPr/>
            <a:r>
              <a:t>IF1</a:t>
            </a:r>
          </a:p>
        </p:txBody>
      </p:sp>
      <p:grpSp>
        <p:nvGrpSpPr>
          <p:cNvPr id="665" name="Group"/>
          <p:cNvGrpSpPr/>
          <p:nvPr/>
        </p:nvGrpSpPr>
        <p:grpSpPr>
          <a:xfrm>
            <a:off x="7628962" y="2298527"/>
            <a:ext cx="1523010" cy="744690"/>
            <a:chOff x="0" y="0"/>
            <a:chExt cx="1523009" cy="744688"/>
          </a:xfrm>
        </p:grpSpPr>
        <p:sp>
          <p:nvSpPr>
            <p:cNvPr id="662" name="98.201.164.1"/>
            <p:cNvSpPr txBox="1"/>
            <p:nvPr/>
          </p:nvSpPr>
          <p:spPr>
            <a:xfrm>
              <a:off x="0" y="-1"/>
              <a:ext cx="1523010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pPr/>
              <a:r>
                <a:t>98.201.164.1</a:t>
              </a:r>
            </a:p>
          </p:txBody>
        </p:sp>
        <p:sp>
          <p:nvSpPr>
            <p:cNvPr id="663" name="Line"/>
            <p:cNvSpPr/>
            <p:nvPr/>
          </p:nvSpPr>
          <p:spPr>
            <a:xfrm>
              <a:off x="25403" y="350989"/>
              <a:ext cx="393700" cy="3937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14014" y="358733"/>
              <a:ext cx="1387095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666" name="IF1"/>
          <p:cNvSpPr/>
          <p:nvPr/>
        </p:nvSpPr>
        <p:spPr>
          <a:xfrm>
            <a:off x="8038972" y="3945466"/>
            <a:ext cx="432055" cy="381001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IF1</a:t>
            </a:r>
          </a:p>
        </p:txBody>
      </p:sp>
      <p:grpSp>
        <p:nvGrpSpPr>
          <p:cNvPr id="670" name="Group"/>
          <p:cNvGrpSpPr/>
          <p:nvPr/>
        </p:nvGrpSpPr>
        <p:grpSpPr>
          <a:xfrm>
            <a:off x="6162591" y="3535738"/>
            <a:ext cx="1745683" cy="968529"/>
            <a:chOff x="119709" y="103478"/>
            <a:chExt cx="1745681" cy="968527"/>
          </a:xfrm>
        </p:grpSpPr>
        <p:sp>
          <p:nvSpPr>
            <p:cNvPr id="667" name="202.190.44.11"/>
            <p:cNvSpPr txBox="1"/>
            <p:nvPr/>
          </p:nvSpPr>
          <p:spPr>
            <a:xfrm>
              <a:off x="289422" y="691006"/>
              <a:ext cx="1575970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/>
              </a:lvl1pPr>
            </a:lstStyle>
            <a:p>
              <a:pPr/>
              <a:r>
                <a:t>202.190.44.11</a:t>
              </a:r>
            </a:p>
          </p:txBody>
        </p:sp>
        <p:sp>
          <p:nvSpPr>
            <p:cNvPr id="668" name="Line"/>
            <p:cNvSpPr/>
            <p:nvPr/>
          </p:nvSpPr>
          <p:spPr>
            <a:xfrm flipH="1" flipV="1">
              <a:off x="119709" y="103478"/>
              <a:ext cx="157461" cy="95327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258614" y="1055886"/>
              <a:ext cx="1585506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aphicFrame>
        <p:nvGraphicFramePr>
          <p:cNvPr id="671" name="Table"/>
          <p:cNvGraphicFramePr/>
          <p:nvPr/>
        </p:nvGraphicFramePr>
        <p:xfrm>
          <a:off x="7178316" y="7367747"/>
          <a:ext cx="1899367" cy="21834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{33BA23B1-9221-436E-865A-0063620EA4FD}</a:tableStyleId>
              </a:tblPr>
              <a:tblGrid>
                <a:gridCol w="1899365"/>
              </a:tblGrid>
              <a:tr h="470898">
                <a:tc>
                  <a:txBody>
                    <a:bodyPr/>
                    <a:lstStyle/>
                    <a:p>
                      <a:pPr defTabSz="914400"/>
                      <a:r>
                        <a:t>Metric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</a:tr>
              <a:tr h="428140">
                <a:tc>
                  <a:txBody>
                    <a:bodyPr/>
                    <a:lstStyle/>
                    <a:p>
                      <a:pPr defTabSz="914400"/>
                      <a:r>
                        <a:t>100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</a:tr>
              <a:tr h="428140">
                <a:tc>
                  <a:txBody>
                    <a:bodyPr/>
                    <a:lstStyle/>
                    <a:p>
                      <a:pPr defTabSz="914400"/>
                      <a:r>
                        <a:t>100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</a:tr>
              <a:tr h="428140">
                <a:tc>
                  <a:txBody>
                    <a:bodyPr/>
                    <a:lstStyle/>
                    <a:p>
                      <a:pPr defTabSz="914400"/>
                      <a: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</a:tr>
              <a:tr h="428140">
                <a:tc>
                  <a:txBody>
                    <a:bodyPr/>
                    <a:lstStyle/>
                    <a:p>
                      <a:pPr defTabSz="914400"/>
                      <a:r>
                        <a:t>11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72" name="R2"/>
          <p:cNvSpPr/>
          <p:nvPr/>
        </p:nvSpPr>
        <p:spPr>
          <a:xfrm>
            <a:off x="8381528" y="2804641"/>
            <a:ext cx="487071" cy="469901"/>
          </a:xfrm>
          <a:prstGeom prst="rect">
            <a:avLst/>
          </a:prstGeom>
          <a:blipFill>
            <a:blip r:embed="rId10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R2</a:t>
            </a:r>
          </a:p>
        </p:txBody>
      </p:sp>
      <p:sp>
        <p:nvSpPr>
          <p:cNvPr id="673" name="R3"/>
          <p:cNvSpPr/>
          <p:nvPr/>
        </p:nvSpPr>
        <p:spPr>
          <a:xfrm>
            <a:off x="8549584" y="4211251"/>
            <a:ext cx="487072" cy="469901"/>
          </a:xfrm>
          <a:prstGeom prst="rect">
            <a:avLst/>
          </a:prstGeom>
          <a:blipFill>
            <a:blip r:embed="rId10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R3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" dur="200" fill="hold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path" nodeType="after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90495 -0.132716" origin="layout" pathEditMode="relative">
                                      <p:cBhvr>
                                        <p:cTn id="23" dur="600" fill="hold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Class="exit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6" dur="199" fill="hold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99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99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9"/>
                            </p:stCondLst>
                            <p:childTnLst>
                              <p:par>
                                <p:cTn id="39" presetClass="entr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99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98"/>
                            </p:stCondLst>
                            <p:childTnLst>
                              <p:par>
                                <p:cTn id="43" presetClass="entr" nodeType="after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5" dur="199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7"/>
                            </p:stCondLst>
                            <p:childTnLst>
                              <p:par>
                                <p:cTn id="47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97"/>
                            </p:stCondLst>
                            <p:childTnLst>
                              <p:par>
                                <p:cTn id="51" presetClass="entr" nodeType="after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199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199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9"/>
                            </p:stCondLst>
                            <p:childTnLst>
                              <p:par>
                                <p:cTn id="60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2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99"/>
                            </p:stCondLst>
                            <p:childTnLst>
                              <p:par>
                                <p:cTn id="64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6" dur="199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8"/>
                            </p:stCondLst>
                            <p:childTnLst>
                              <p:par>
                                <p:cTn id="68" presetClass="entr" nodeType="after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0" dur="199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97"/>
                            </p:stCondLst>
                            <p:childTnLst>
                              <p:par>
                                <p:cTn id="72" presetClass="entr" nodeType="after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4" dur="199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96"/>
                            </p:stCondLst>
                            <p:childTnLst>
                              <p:par>
                                <p:cTn id="76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8" dur="199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95"/>
                            </p:stCondLst>
                            <p:childTnLst>
                              <p:par>
                                <p:cTn id="80" presetClass="entr" nodeType="after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2" dur="199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ntr" nodeType="click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7" dur="199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2" dur="199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99"/>
                            </p:stCondLst>
                            <p:childTnLst>
                              <p:par>
                                <p:cTn id="94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6" dur="199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click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199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9"/>
                            </p:stCondLst>
                            <p:childTnLst>
                              <p:par>
                                <p:cTn id="103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5" dur="199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98"/>
                            </p:stCondLst>
                            <p:childTnLst>
                              <p:par>
                                <p:cTn id="107" presetClass="entr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9" dur="199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97"/>
                            </p:stCondLst>
                            <p:childTnLst>
                              <p:par>
                                <p:cTn id="111" presetClass="entr" nodeType="afterEffect" presetID="9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3" dur="199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96"/>
                            </p:stCondLst>
                            <p:childTnLst>
                              <p:par>
                                <p:cTn id="115" presetClass="entr" nodeType="after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7" dur="199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95"/>
                            </p:stCondLst>
                            <p:childTnLst>
                              <p:par>
                                <p:cTn id="119" presetClass="entr" nodeType="afterEffect" presetID="9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1" dur="2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95"/>
                            </p:stCondLst>
                            <p:childTnLst>
                              <p:par>
                                <p:cTn id="123" presetClass="entr" nodeType="afterEffect" presetID="9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5" dur="2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Class="entr" nodeType="clickEffect" presetID="9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0" dur="199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99"/>
                            </p:stCondLst>
                            <p:childTnLst>
                              <p:par>
                                <p:cTn id="132" presetClass="entr" nodeType="afterEffect" presetID="9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4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Class="entr" nodeType="clickEffect" presetID="9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9" dur="1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6" grpId="26"/>
      <p:bldP build="whole" bldLvl="1" animBg="1" rev="0" advAuto="0" spid="636" grpId="22"/>
      <p:bldP build="whole" bldLvl="1" animBg="1" rev="0" advAuto="0" spid="620" grpId="7"/>
      <p:bldP build="whole" bldLvl="1" animBg="1" rev="0" advAuto="0" spid="672" grpId="19"/>
      <p:bldP build="whole" bldLvl="1" animBg="1" rev="0" advAuto="0" spid="670" grpId="31"/>
      <p:bldP build="whole" bldLvl="1" animBg="1" rev="0" advAuto="0" spid="630" grpId="13"/>
      <p:bldP build="whole" bldLvl="1" animBg="1" rev="0" advAuto="0" spid="661" grpId="17"/>
      <p:bldP build="whole" bldLvl="1" animBg="1" rev="0" advAuto="0" spid="631" grpId="8"/>
      <p:bldP build="whole" bldLvl="1" animBg="1" rev="0" advAuto="0" spid="632" grpId="1"/>
      <p:bldP build="whole" bldLvl="1" animBg="1" rev="0" advAuto="0" spid="614" grpId="10"/>
      <p:bldP build="whole" bldLvl="1" animBg="1" rev="0" advAuto="0" spid="615" grpId="16"/>
      <p:bldP build="whole" bldLvl="1" animBg="1" rev="0" advAuto="0" spid="652" grpId="14"/>
      <p:bldP build="whole" bldLvl="1" animBg="1" rev="0" advAuto="0" spid="656" grpId="11"/>
      <p:bldP build="whole" bldLvl="1" animBg="1" rev="0" advAuto="0" spid="632" grpId="6"/>
      <p:bldP build="whole" bldLvl="1" animBg="1" rev="0" advAuto="0" spid="638" grpId="2"/>
      <p:bldP build="whole" bldLvl="1" animBg="1" rev="0" advAuto="0" spid="634" grpId="3"/>
      <p:bldP build="whole" bldLvl="1" animBg="1" rev="0" advAuto="0" spid="642" grpId="21"/>
      <p:bldP build="whole" bldLvl="1" animBg="1" rev="0" advAuto="0" spid="616" grpId="24"/>
      <p:bldP build="whole" bldLvl="1" animBg="1" rev="0" advAuto="0" spid="673" grpId="29"/>
      <p:bldP build="whole" bldLvl="1" animBg="1" rev="0" advAuto="0" spid="647" grpId="28"/>
      <p:bldP build="whole" bldLvl="1" animBg="1" rev="0" advAuto="0" spid="671" grpId="32"/>
      <p:bldP build="whole" bldLvl="1" animBg="1" rev="0" advAuto="0" spid="645" grpId="25"/>
      <p:bldP build="whole" bldLvl="1" animBg="1" rev="0" advAuto="0" spid="635" grpId="9"/>
      <p:bldP build="whole" bldLvl="1" animBg="1" rev="0" advAuto="0" spid="637" grpId="4"/>
      <p:bldP build="whole" bldLvl="1" animBg="1" rev="0" advAuto="0" spid="665" grpId="15"/>
      <p:bldP build="whole" bldLvl="1" animBg="1" rev="0" advAuto="0" spid="629" grpId="23"/>
      <p:bldP build="whole" bldLvl="1" animBg="1" rev="0" advAuto="0" spid="646" grpId="12"/>
      <p:bldP build="whole" bldLvl="1" animBg="1" rev="0" advAuto="0" spid="640" grpId="30"/>
      <p:bldP build="whole" bldLvl="1" animBg="1" rev="0" advAuto="0" spid="623" grpId="20"/>
      <p:bldP build="whole" bldLvl="1" animBg="1" rev="0" advAuto="0" spid="648" grpId="18"/>
      <p:bldP build="whole" bldLvl="1" animBg="1" rev="0" advAuto="0" spid="666" grpId="27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Line"/>
          <p:cNvSpPr/>
          <p:nvPr/>
        </p:nvSpPr>
        <p:spPr>
          <a:xfrm>
            <a:off x="1540196" y="1329115"/>
            <a:ext cx="793575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78" name="Line"/>
          <p:cNvSpPr/>
          <p:nvPr/>
        </p:nvSpPr>
        <p:spPr>
          <a:xfrm flipH="1">
            <a:off x="9460250" y="1330890"/>
            <a:ext cx="1" cy="667440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679" name="Line"/>
          <p:cNvSpPr/>
          <p:nvPr/>
        </p:nvSpPr>
        <p:spPr>
          <a:xfrm>
            <a:off x="1540196" y="7993843"/>
            <a:ext cx="793575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680" name="juanjo_Router.png" descr="juanjo_Rou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3174" y="2218393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1" name="juanjo_Router.png" descr="juanjo_Rou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33174" y="5696852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osa_desktop.png" descr="osa_deskto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5479" y="750265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3" name="osa_desktop.png" descr="osa_deskto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2875" y="6914095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IP: 192.168.1.10/24"/>
          <p:cNvSpPr txBox="1"/>
          <p:nvPr/>
        </p:nvSpPr>
        <p:spPr>
          <a:xfrm>
            <a:off x="161148" y="2421815"/>
            <a:ext cx="3147182" cy="431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IP: </a:t>
            </a:r>
            <a:r>
              <a:t>192.168.1.10/24</a:t>
            </a:r>
          </a:p>
        </p:txBody>
      </p:sp>
      <p:sp>
        <p:nvSpPr>
          <p:cNvPr id="685" name="MAC: 00:1c:42:00:00:09"/>
          <p:cNvSpPr txBox="1"/>
          <p:nvPr/>
        </p:nvSpPr>
        <p:spPr>
          <a:xfrm>
            <a:off x="-162786" y="2802169"/>
            <a:ext cx="3795049" cy="469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MAC: </a:t>
            </a:r>
            <a:r>
              <a:t>00:1c:42:00:00:09</a:t>
            </a:r>
          </a:p>
        </p:txBody>
      </p:sp>
      <p:sp>
        <p:nvSpPr>
          <p:cNvPr id="686" name="IP: 10.0.0.10/24"/>
          <p:cNvSpPr txBox="1"/>
          <p:nvPr/>
        </p:nvSpPr>
        <p:spPr>
          <a:xfrm>
            <a:off x="-77915" y="8599558"/>
            <a:ext cx="3147182" cy="43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IP: </a:t>
            </a:r>
            <a:r>
              <a:t>10.0.0.10/24</a:t>
            </a:r>
          </a:p>
        </p:txBody>
      </p:sp>
      <p:sp>
        <p:nvSpPr>
          <p:cNvPr id="687" name="MAC: 32:2e:13:ce:f3:45"/>
          <p:cNvSpPr txBox="1"/>
          <p:nvPr/>
        </p:nvSpPr>
        <p:spPr>
          <a:xfrm>
            <a:off x="-200886" y="8925584"/>
            <a:ext cx="3795049" cy="469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MAC: </a:t>
            </a:r>
            <a:r>
              <a:t>32:2e:13:ce:f3:45</a:t>
            </a:r>
          </a:p>
        </p:txBody>
      </p:sp>
      <p:sp>
        <p:nvSpPr>
          <p:cNvPr id="688" name="IP: 192.168.1.10/24"/>
          <p:cNvSpPr txBox="1"/>
          <p:nvPr/>
        </p:nvSpPr>
        <p:spPr>
          <a:xfrm>
            <a:off x="9635819" y="1660108"/>
            <a:ext cx="3147182" cy="431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IP: </a:t>
            </a:r>
            <a:r>
              <a:t>192.168.1.10/24</a:t>
            </a:r>
          </a:p>
        </p:txBody>
      </p:sp>
      <p:sp>
        <p:nvSpPr>
          <p:cNvPr id="689" name="MAC: 45:25:4f:9c:11:ab"/>
          <p:cNvSpPr txBox="1"/>
          <p:nvPr/>
        </p:nvSpPr>
        <p:spPr>
          <a:xfrm>
            <a:off x="9314965" y="2028075"/>
            <a:ext cx="3795049" cy="469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MAC: </a:t>
            </a:r>
            <a:r>
              <a:t>45:25:4f:9c:11:ab</a:t>
            </a:r>
          </a:p>
        </p:txBody>
      </p:sp>
      <p:sp>
        <p:nvSpPr>
          <p:cNvPr id="690" name="F0/0"/>
          <p:cNvSpPr txBox="1"/>
          <p:nvPr/>
        </p:nvSpPr>
        <p:spPr>
          <a:xfrm>
            <a:off x="8231169" y="2028077"/>
            <a:ext cx="105351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F0/0</a:t>
            </a:r>
          </a:p>
        </p:txBody>
      </p:sp>
      <p:sp>
        <p:nvSpPr>
          <p:cNvPr id="691" name="F0/1"/>
          <p:cNvSpPr txBox="1"/>
          <p:nvPr/>
        </p:nvSpPr>
        <p:spPr>
          <a:xfrm>
            <a:off x="8231169" y="3284384"/>
            <a:ext cx="1053512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F0/1</a:t>
            </a:r>
          </a:p>
        </p:txBody>
      </p:sp>
      <p:sp>
        <p:nvSpPr>
          <p:cNvPr id="692" name="IP: 172.16.10.1/30"/>
          <p:cNvSpPr txBox="1"/>
          <p:nvPr/>
        </p:nvSpPr>
        <p:spPr>
          <a:xfrm>
            <a:off x="9543839" y="3357596"/>
            <a:ext cx="3147183" cy="431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IP: </a:t>
            </a:r>
            <a:r>
              <a:t>172.16.10.1/30</a:t>
            </a:r>
          </a:p>
        </p:txBody>
      </p:sp>
      <p:sp>
        <p:nvSpPr>
          <p:cNvPr id="693" name="MAC: aa:aa:bb:bb:dd:3d"/>
          <p:cNvSpPr txBox="1"/>
          <p:nvPr/>
        </p:nvSpPr>
        <p:spPr>
          <a:xfrm>
            <a:off x="9358649" y="3773623"/>
            <a:ext cx="3795049" cy="469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MAC: </a:t>
            </a:r>
            <a:r>
              <a:t>aa:aa:bb:bb:dd:3d</a:t>
            </a:r>
          </a:p>
        </p:txBody>
      </p:sp>
      <p:sp>
        <p:nvSpPr>
          <p:cNvPr id="694" name="Router1"/>
          <p:cNvSpPr/>
          <p:nvPr/>
        </p:nvSpPr>
        <p:spPr>
          <a:xfrm>
            <a:off x="7622946" y="2656230"/>
            <a:ext cx="1181711" cy="4699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Router1</a:t>
            </a:r>
          </a:p>
        </p:txBody>
      </p:sp>
      <p:sp>
        <p:nvSpPr>
          <p:cNvPr id="695" name="Router2"/>
          <p:cNvSpPr/>
          <p:nvPr/>
        </p:nvSpPr>
        <p:spPr>
          <a:xfrm>
            <a:off x="7734257" y="6176277"/>
            <a:ext cx="1181711" cy="4699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Router2</a:t>
            </a:r>
          </a:p>
        </p:txBody>
      </p:sp>
      <p:sp>
        <p:nvSpPr>
          <p:cNvPr id="696" name="IP: 172.16.10.2/30"/>
          <p:cNvSpPr txBox="1"/>
          <p:nvPr/>
        </p:nvSpPr>
        <p:spPr>
          <a:xfrm>
            <a:off x="9534697" y="5065044"/>
            <a:ext cx="3147183" cy="43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IP: </a:t>
            </a:r>
            <a:r>
              <a:t>172.16.10.2/30</a:t>
            </a:r>
          </a:p>
        </p:txBody>
      </p:sp>
      <p:sp>
        <p:nvSpPr>
          <p:cNvPr id="697" name="MAC: 23:7f:34:8d:1a:22"/>
          <p:cNvSpPr txBox="1"/>
          <p:nvPr/>
        </p:nvSpPr>
        <p:spPr>
          <a:xfrm>
            <a:off x="9290043" y="5433011"/>
            <a:ext cx="3795049" cy="469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MAC: </a:t>
            </a:r>
            <a:r>
              <a:t>23:7f:34:8d:1a:22</a:t>
            </a:r>
          </a:p>
        </p:txBody>
      </p:sp>
      <p:sp>
        <p:nvSpPr>
          <p:cNvPr id="698" name="IP: 10.0.0.1/24"/>
          <p:cNvSpPr txBox="1"/>
          <p:nvPr/>
        </p:nvSpPr>
        <p:spPr>
          <a:xfrm>
            <a:off x="9518918" y="6762533"/>
            <a:ext cx="3147182" cy="431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IP: </a:t>
            </a:r>
            <a:r>
              <a:t>10.0.0.1/24</a:t>
            </a:r>
          </a:p>
        </p:txBody>
      </p:sp>
      <p:sp>
        <p:nvSpPr>
          <p:cNvPr id="699" name="MAC: 12:4d:22:31:23:09"/>
          <p:cNvSpPr txBox="1"/>
          <p:nvPr/>
        </p:nvSpPr>
        <p:spPr>
          <a:xfrm>
            <a:off x="9333727" y="7178560"/>
            <a:ext cx="3795049" cy="469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MAC: </a:t>
            </a:r>
            <a:r>
              <a:t>12:4d:22:31:23:09</a:t>
            </a:r>
          </a:p>
        </p:txBody>
      </p:sp>
      <p:sp>
        <p:nvSpPr>
          <p:cNvPr id="700" name="F0/1"/>
          <p:cNvSpPr txBox="1"/>
          <p:nvPr/>
        </p:nvSpPr>
        <p:spPr>
          <a:xfrm>
            <a:off x="8348071" y="5548124"/>
            <a:ext cx="105351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F0/1</a:t>
            </a:r>
          </a:p>
        </p:txBody>
      </p:sp>
      <p:sp>
        <p:nvSpPr>
          <p:cNvPr id="701" name="F0/0"/>
          <p:cNvSpPr txBox="1"/>
          <p:nvPr/>
        </p:nvSpPr>
        <p:spPr>
          <a:xfrm>
            <a:off x="8348071" y="6804430"/>
            <a:ext cx="105351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n-lt"/>
                <a:ea typeface="+mn-ea"/>
                <a:cs typeface="+mn-cs"/>
                <a:sym typeface="Helvetica Light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F0/0</a:t>
            </a:r>
          </a:p>
        </p:txBody>
      </p:sp>
      <p:pic>
        <p:nvPicPr>
          <p:cNvPr id="70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85766" y="880103"/>
            <a:ext cx="898026" cy="898026"/>
          </a:xfrm>
          <a:prstGeom prst="rect">
            <a:avLst/>
          </a:prstGeom>
          <a:ln w="12700">
            <a:miter lim="400000"/>
          </a:ln>
        </p:spPr>
      </p:pic>
      <p:sp>
        <p:nvSpPr>
          <p:cNvPr id="703" name="00:1c:42:00:00:09"/>
          <p:cNvSpPr txBox="1"/>
          <p:nvPr/>
        </p:nvSpPr>
        <p:spPr>
          <a:xfrm>
            <a:off x="3806476" y="8757806"/>
            <a:ext cx="202554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00:1c:42:00:00:09</a:t>
            </a:r>
          </a:p>
        </p:txBody>
      </p:sp>
      <p:sp>
        <p:nvSpPr>
          <p:cNvPr id="704" name="45:25:4f:9c:11:ab"/>
          <p:cNvSpPr txBox="1"/>
          <p:nvPr/>
        </p:nvSpPr>
        <p:spPr>
          <a:xfrm>
            <a:off x="5841854" y="8770506"/>
            <a:ext cx="202554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45:25:4f:9c:11:ab</a:t>
            </a:r>
          </a:p>
        </p:txBody>
      </p:sp>
      <p:grpSp>
        <p:nvGrpSpPr>
          <p:cNvPr id="710" name="Group"/>
          <p:cNvGrpSpPr/>
          <p:nvPr/>
        </p:nvGrpSpPr>
        <p:grpSpPr>
          <a:xfrm>
            <a:off x="3841174" y="8088910"/>
            <a:ext cx="4008150" cy="1642594"/>
            <a:chOff x="0" y="0"/>
            <a:chExt cx="4008148" cy="1642593"/>
          </a:xfrm>
        </p:grpSpPr>
        <p:sp>
          <p:nvSpPr>
            <p:cNvPr id="705" name="Rectangle"/>
            <p:cNvSpPr/>
            <p:nvPr/>
          </p:nvSpPr>
          <p:spPr>
            <a:xfrm>
              <a:off x="2008008" y="490016"/>
              <a:ext cx="2000141" cy="726764"/>
            </a:xfrm>
            <a:prstGeom prst="rect">
              <a:avLst/>
            </a:prstGeom>
            <a:noFill/>
            <a:ln w="25400" cap="flat">
              <a:solidFill>
                <a:srgbClr val="58555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6" name="Rectangle"/>
            <p:cNvSpPr/>
            <p:nvPr/>
          </p:nvSpPr>
          <p:spPr>
            <a:xfrm>
              <a:off x="0" y="490016"/>
              <a:ext cx="2000141" cy="726764"/>
            </a:xfrm>
            <a:prstGeom prst="rect">
              <a:avLst/>
            </a:prstGeom>
            <a:noFill/>
            <a:ln w="25400" cap="flat">
              <a:solidFill>
                <a:srgbClr val="58555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07" name="Destination MAC"/>
            <p:cNvSpPr txBox="1"/>
            <p:nvPr/>
          </p:nvSpPr>
          <p:spPr>
            <a:xfrm>
              <a:off x="2051183" y="-1"/>
              <a:ext cx="1924533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pPr/>
              <a:r>
                <a:t>Destination MAC</a:t>
              </a:r>
            </a:p>
          </p:txBody>
        </p:sp>
        <p:sp>
          <p:nvSpPr>
            <p:cNvPr id="708" name="Source MAC"/>
            <p:cNvSpPr txBox="1"/>
            <p:nvPr/>
          </p:nvSpPr>
          <p:spPr>
            <a:xfrm>
              <a:off x="226549" y="-1"/>
              <a:ext cx="1477646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pPr/>
              <a:r>
                <a:t>Source MAC</a:t>
              </a:r>
            </a:p>
          </p:txBody>
        </p:sp>
        <p:sp>
          <p:nvSpPr>
            <p:cNvPr id="709" name="Frame Header"/>
            <p:cNvSpPr txBox="1"/>
            <p:nvPr/>
          </p:nvSpPr>
          <p:spPr>
            <a:xfrm>
              <a:off x="1160947" y="1248893"/>
              <a:ext cx="1723753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9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Frame Header</a:t>
              </a:r>
            </a:p>
          </p:txBody>
        </p:sp>
      </p:grpSp>
      <p:grpSp>
        <p:nvGrpSpPr>
          <p:cNvPr id="720" name="Group"/>
          <p:cNvGrpSpPr/>
          <p:nvPr/>
        </p:nvGrpSpPr>
        <p:grpSpPr>
          <a:xfrm>
            <a:off x="7842360" y="8108550"/>
            <a:ext cx="4907634" cy="1610254"/>
            <a:chOff x="0" y="0"/>
            <a:chExt cx="4907633" cy="1610252"/>
          </a:xfrm>
        </p:grpSpPr>
        <p:sp>
          <p:nvSpPr>
            <p:cNvPr id="711" name="Rectangle"/>
            <p:cNvSpPr/>
            <p:nvPr/>
          </p:nvSpPr>
          <p:spPr>
            <a:xfrm>
              <a:off x="0" y="470375"/>
              <a:ext cx="2000141" cy="726764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12" name="Rectangle"/>
            <p:cNvSpPr/>
            <p:nvPr/>
          </p:nvSpPr>
          <p:spPr>
            <a:xfrm>
              <a:off x="1998054" y="470375"/>
              <a:ext cx="1886780" cy="726764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13" name="Rectangle"/>
            <p:cNvSpPr/>
            <p:nvPr/>
          </p:nvSpPr>
          <p:spPr>
            <a:xfrm>
              <a:off x="3879522" y="470375"/>
              <a:ext cx="1028112" cy="726764"/>
            </a:xfrm>
            <a:prstGeom prst="rect">
              <a:avLst/>
            </a:prstGeom>
            <a:noFill/>
            <a:ln w="25400" cap="flat">
              <a:solidFill>
                <a:schemeClr val="accent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14" name="Data"/>
            <p:cNvSpPr txBox="1"/>
            <p:nvPr/>
          </p:nvSpPr>
          <p:spPr>
            <a:xfrm>
              <a:off x="3987737" y="586106"/>
              <a:ext cx="811683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>
                  <a:solidFill>
                    <a:schemeClr val="accent5"/>
                  </a:solidFill>
                </a:defRPr>
              </a:lvl1pPr>
            </a:lstStyle>
            <a:p>
              <a:pPr/>
              <a:r>
                <a:t>Data</a:t>
              </a:r>
            </a:p>
          </p:txBody>
        </p:sp>
        <p:sp>
          <p:nvSpPr>
            <p:cNvPr id="715" name="192.168.1.10"/>
            <p:cNvSpPr txBox="1"/>
            <p:nvPr/>
          </p:nvSpPr>
          <p:spPr>
            <a:xfrm>
              <a:off x="52931" y="617856"/>
              <a:ext cx="1887817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/>
              <a:r>
                <a:t>192.168.1.10</a:t>
              </a:r>
            </a:p>
          </p:txBody>
        </p:sp>
        <p:sp>
          <p:nvSpPr>
            <p:cNvPr id="716" name="10.0.0.10"/>
            <p:cNvSpPr txBox="1"/>
            <p:nvPr/>
          </p:nvSpPr>
          <p:spPr>
            <a:xfrm>
              <a:off x="2035012" y="617856"/>
              <a:ext cx="1784239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200"/>
              </a:lvl1pPr>
            </a:lstStyle>
            <a:p>
              <a:pPr/>
              <a:r>
                <a:t>10.0.0.10</a:t>
              </a:r>
            </a:p>
          </p:txBody>
        </p:sp>
        <p:sp>
          <p:nvSpPr>
            <p:cNvPr id="717" name="Destination IP"/>
            <p:cNvSpPr txBox="1"/>
            <p:nvPr/>
          </p:nvSpPr>
          <p:spPr>
            <a:xfrm>
              <a:off x="2140003" y="-1"/>
              <a:ext cx="1602880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/>
              <a:r>
                <a:t>Destination IP</a:t>
              </a:r>
            </a:p>
          </p:txBody>
        </p:sp>
        <p:sp>
          <p:nvSpPr>
            <p:cNvPr id="718" name="Source IP"/>
            <p:cNvSpPr txBox="1"/>
            <p:nvPr/>
          </p:nvSpPr>
          <p:spPr>
            <a:xfrm>
              <a:off x="396673" y="3547"/>
              <a:ext cx="1155994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/>
              <a:r>
                <a:t>Source IP</a:t>
              </a:r>
            </a:p>
          </p:txBody>
        </p:sp>
        <p:sp>
          <p:nvSpPr>
            <p:cNvPr id="719" name="IP Header"/>
            <p:cNvSpPr txBox="1"/>
            <p:nvPr/>
          </p:nvSpPr>
          <p:spPr>
            <a:xfrm>
              <a:off x="1458943" y="1216552"/>
              <a:ext cx="1223244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9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IP Header</a:t>
              </a:r>
            </a:p>
          </p:txBody>
        </p:sp>
      </p:grpSp>
      <p:sp>
        <p:nvSpPr>
          <p:cNvPr id="721" name="PC1"/>
          <p:cNvSpPr/>
          <p:nvPr/>
        </p:nvSpPr>
        <p:spPr>
          <a:xfrm>
            <a:off x="989745" y="234415"/>
            <a:ext cx="690068" cy="4699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PC1</a:t>
            </a:r>
          </a:p>
        </p:txBody>
      </p:sp>
      <p:sp>
        <p:nvSpPr>
          <p:cNvPr id="722" name="PC2"/>
          <p:cNvSpPr/>
          <p:nvPr/>
        </p:nvSpPr>
        <p:spPr>
          <a:xfrm>
            <a:off x="1053245" y="6453901"/>
            <a:ext cx="690068" cy="4699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PC2</a:t>
            </a:r>
          </a:p>
        </p:txBody>
      </p:sp>
      <p:grpSp>
        <p:nvGrpSpPr>
          <p:cNvPr id="726" name="Group"/>
          <p:cNvGrpSpPr/>
          <p:nvPr/>
        </p:nvGrpSpPr>
        <p:grpSpPr>
          <a:xfrm>
            <a:off x="1283493" y="3424992"/>
            <a:ext cx="6402127" cy="2100198"/>
            <a:chOff x="25400" y="0"/>
            <a:chExt cx="6402125" cy="2100196"/>
          </a:xfrm>
        </p:grpSpPr>
        <p:graphicFrame>
          <p:nvGraphicFramePr>
            <p:cNvPr id="723" name="Table"/>
            <p:cNvGraphicFramePr/>
            <p:nvPr/>
          </p:nvGraphicFramePr>
          <p:xfrm>
            <a:off x="25400" y="925681"/>
            <a:ext cx="6402126" cy="1174516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{C7B018BB-80A7-4F77-B60F-C8B233D01FF8}</a:tableStyleId>
                </a:tblPr>
                <a:tblGrid>
                  <a:gridCol w="2129808"/>
                  <a:gridCol w="3085901"/>
                  <a:gridCol w="1173716"/>
                </a:tblGrid>
                <a:tr h="580907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C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T w="12700">
                        <a:solidFill>
                          <a:srgbClr val="60606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192.168.1.0/24</a:t>
                        </a:r>
                      </a:p>
                    </a:txBody>
                    <a:tcPr marL="50800" marR="50800" marT="50800" marB="50800" anchor="ctr" anchorCtr="0" horzOverflow="overflow">
                      <a:lnT w="12700">
                        <a:solidFill>
                          <a:srgbClr val="60606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NIC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  <a:lnT w="12700">
                        <a:solidFill>
                          <a:srgbClr val="606060"/>
                        </a:solidFill>
                        <a:miter lim="400000"/>
                      </a:lnT>
                    </a:tcPr>
                  </a:tc>
                </a:tr>
                <a:tr h="580907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S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 gridSpan="2"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0.0.0.0/0 -&gt; 192.168.1.10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 hMerge="1">
                    <a:tcPr/>
                  </a:tc>
                </a:tr>
              </a:tbl>
            </a:graphicData>
          </a:graphic>
        </p:graphicFrame>
        <p:sp>
          <p:nvSpPr>
            <p:cNvPr id="724" name="PC1"/>
            <p:cNvSpPr/>
            <p:nvPr/>
          </p:nvSpPr>
          <p:spPr>
            <a:xfrm>
              <a:off x="1937946" y="-1"/>
              <a:ext cx="690068" cy="469901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PC1</a:t>
              </a:r>
            </a:p>
          </p:txBody>
        </p:sp>
        <p:sp>
          <p:nvSpPr>
            <p:cNvPr id="725" name="Routing table"/>
            <p:cNvSpPr txBox="1"/>
            <p:nvPr/>
          </p:nvSpPr>
          <p:spPr>
            <a:xfrm>
              <a:off x="2580300" y="4731"/>
              <a:ext cx="218474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2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b="0"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Routing table</a:t>
              </a:r>
            </a:p>
          </p:txBody>
        </p:sp>
      </p:grpSp>
      <p:grpSp>
        <p:nvGrpSpPr>
          <p:cNvPr id="730" name="Group"/>
          <p:cNvGrpSpPr/>
          <p:nvPr/>
        </p:nvGrpSpPr>
        <p:grpSpPr>
          <a:xfrm>
            <a:off x="1359693" y="3361492"/>
            <a:ext cx="6402127" cy="2489202"/>
            <a:chOff x="25400" y="0"/>
            <a:chExt cx="6402125" cy="2489200"/>
          </a:xfrm>
        </p:grpSpPr>
        <p:graphicFrame>
          <p:nvGraphicFramePr>
            <p:cNvPr id="727" name="Table"/>
            <p:cNvGraphicFramePr/>
            <p:nvPr/>
          </p:nvGraphicFramePr>
          <p:xfrm>
            <a:off x="25400" y="760581"/>
            <a:ext cx="6402126" cy="1728620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{C7B018BB-80A7-4F77-B60F-C8B233D01FF8}</a:tableStyleId>
                </a:tblPr>
                <a:tblGrid>
                  <a:gridCol w="2129808"/>
                  <a:gridCol w="3085901"/>
                  <a:gridCol w="1173716"/>
                </a:tblGrid>
                <a:tr h="571973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C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T w="12700">
                        <a:solidFill>
                          <a:srgbClr val="60606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192.168.1.0/24</a:t>
                        </a:r>
                      </a:p>
                    </a:txBody>
                    <a:tcPr marL="50800" marR="50800" marT="50800" marB="50800" anchor="ctr" anchorCtr="0" horzOverflow="overflow">
                      <a:lnT w="12700">
                        <a:solidFill>
                          <a:srgbClr val="60606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F0/0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  <a:lnT w="12700">
                        <a:solidFill>
                          <a:srgbClr val="606060"/>
                        </a:solidFill>
                        <a:miter lim="400000"/>
                      </a:lnT>
                    </a:tcPr>
                  </a:tc>
                </a:tr>
                <a:tr h="571973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C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172.16.10.0/30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F0/1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</a:tcPr>
                  </a:tc>
                </a:tr>
                <a:tr h="571973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S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 gridSpan="2"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10.0.0.0/0 -&gt; 172.16.10.2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 hMerge="1">
                    <a:tcPr/>
                  </a:tc>
                </a:tr>
              </a:tbl>
            </a:graphicData>
          </a:graphic>
        </p:graphicFrame>
        <p:sp>
          <p:nvSpPr>
            <p:cNvPr id="728" name="Routing table"/>
            <p:cNvSpPr txBox="1"/>
            <p:nvPr/>
          </p:nvSpPr>
          <p:spPr>
            <a:xfrm>
              <a:off x="2656500" y="4731"/>
              <a:ext cx="2184740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2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b="0"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Routing table</a:t>
              </a:r>
            </a:p>
          </p:txBody>
        </p:sp>
        <p:sp>
          <p:nvSpPr>
            <p:cNvPr id="729" name="Router1"/>
            <p:cNvSpPr/>
            <p:nvPr/>
          </p:nvSpPr>
          <p:spPr>
            <a:xfrm>
              <a:off x="1535601" y="-1"/>
              <a:ext cx="1181710" cy="469901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Router1</a:t>
              </a:r>
            </a:p>
          </p:txBody>
        </p:sp>
      </p:grpSp>
      <p:grpSp>
        <p:nvGrpSpPr>
          <p:cNvPr id="734" name="Group"/>
          <p:cNvGrpSpPr/>
          <p:nvPr/>
        </p:nvGrpSpPr>
        <p:grpSpPr>
          <a:xfrm>
            <a:off x="2015710" y="3361492"/>
            <a:ext cx="5941084" cy="2398524"/>
            <a:chOff x="25400" y="0"/>
            <a:chExt cx="5941083" cy="2398522"/>
          </a:xfrm>
        </p:grpSpPr>
        <p:graphicFrame>
          <p:nvGraphicFramePr>
            <p:cNvPr id="731" name="Table"/>
            <p:cNvGraphicFramePr/>
            <p:nvPr/>
          </p:nvGraphicFramePr>
          <p:xfrm>
            <a:off x="25400" y="669903"/>
            <a:ext cx="5941084" cy="1728620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{C7B018BB-80A7-4F77-B60F-C8B233D01FF8}</a:tableStyleId>
                </a:tblPr>
                <a:tblGrid>
                  <a:gridCol w="771752"/>
                  <a:gridCol w="2581210"/>
                  <a:gridCol w="2575421"/>
                </a:tblGrid>
                <a:tr h="571973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C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T w="12700">
                        <a:solidFill>
                          <a:srgbClr val="60606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172.16.10.0/30</a:t>
                        </a:r>
                      </a:p>
                    </a:txBody>
                    <a:tcPr marL="50800" marR="50800" marT="50800" marB="50800" anchor="ctr" anchorCtr="0" horzOverflow="overflow">
                      <a:lnT w="12700">
                        <a:solidFill>
                          <a:srgbClr val="606060"/>
                        </a:solidFill>
                        <a:miter lim="400000"/>
                      </a:lnT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F0/1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  <a:lnT w="12700">
                        <a:solidFill>
                          <a:srgbClr val="606060"/>
                        </a:solidFill>
                        <a:miter lim="400000"/>
                      </a:lnT>
                    </a:tcPr>
                  </a:tc>
                </a:tr>
                <a:tr h="571973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C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10.0.0.0/24</a:t>
                        </a:r>
                      </a:p>
                    </a:txBody>
                    <a:tcPr marL="50800" marR="50800" marT="50800" marB="50800" anchor="ctr" anchorCtr="0" horzOverflow="overflow"/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F0/0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</a:tcPr>
                  </a:tc>
                </a:tr>
                <a:tr h="571973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S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 gridSpan="2"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192.168.10.0/24 -&gt; 172.16.10.1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 hMerge="1">
                    <a:tcPr/>
                  </a:tc>
                </a:tr>
              </a:tbl>
            </a:graphicData>
          </a:graphic>
        </p:graphicFrame>
        <p:sp>
          <p:nvSpPr>
            <p:cNvPr id="732" name="Routing table"/>
            <p:cNvSpPr txBox="1"/>
            <p:nvPr/>
          </p:nvSpPr>
          <p:spPr>
            <a:xfrm>
              <a:off x="1897222" y="4731"/>
              <a:ext cx="2184739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2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defRPr b="0">
                  <a:latin typeface="+mn-lt"/>
                  <a:ea typeface="+mn-ea"/>
                  <a:cs typeface="+mn-cs"/>
                  <a:sym typeface="Helvetica Light"/>
                </a:defRPr>
              </a:pPr>
              <a:r>
                <a:rPr b="1">
                  <a:latin typeface="Helvetica"/>
                  <a:ea typeface="Helvetica"/>
                  <a:cs typeface="Helvetica"/>
                  <a:sym typeface="Helvetica"/>
                </a:rPr>
                <a:t>Routing table</a:t>
              </a:r>
            </a:p>
          </p:txBody>
        </p:sp>
        <p:sp>
          <p:nvSpPr>
            <p:cNvPr id="733" name="Router2"/>
            <p:cNvSpPr/>
            <p:nvPr/>
          </p:nvSpPr>
          <p:spPr>
            <a:xfrm>
              <a:off x="776323" y="-1"/>
              <a:ext cx="1181710" cy="469901"/>
            </a:xfrm>
            <a:prstGeom prst="rect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Router2</a:t>
              </a:r>
            </a:p>
          </p:txBody>
        </p:sp>
      </p:grpSp>
      <p:grpSp>
        <p:nvGrpSpPr>
          <p:cNvPr id="740" name="Group"/>
          <p:cNvGrpSpPr/>
          <p:nvPr/>
        </p:nvGrpSpPr>
        <p:grpSpPr>
          <a:xfrm>
            <a:off x="3834541" y="8088910"/>
            <a:ext cx="4008150" cy="1642594"/>
            <a:chOff x="0" y="0"/>
            <a:chExt cx="4008148" cy="1642593"/>
          </a:xfrm>
        </p:grpSpPr>
        <p:sp>
          <p:nvSpPr>
            <p:cNvPr id="735" name="Rectangle"/>
            <p:cNvSpPr/>
            <p:nvPr/>
          </p:nvSpPr>
          <p:spPr>
            <a:xfrm>
              <a:off x="2008008" y="490016"/>
              <a:ext cx="2000141" cy="726764"/>
            </a:xfrm>
            <a:prstGeom prst="rect">
              <a:avLst/>
            </a:prstGeom>
            <a:noFill/>
            <a:ln w="25400" cap="flat">
              <a:solidFill>
                <a:srgbClr val="58555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36" name="Rectangle"/>
            <p:cNvSpPr/>
            <p:nvPr/>
          </p:nvSpPr>
          <p:spPr>
            <a:xfrm>
              <a:off x="0" y="490016"/>
              <a:ext cx="2000141" cy="726764"/>
            </a:xfrm>
            <a:prstGeom prst="rect">
              <a:avLst/>
            </a:prstGeom>
            <a:noFill/>
            <a:ln w="25400" cap="flat">
              <a:solidFill>
                <a:srgbClr val="58555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37" name="Destination MAC"/>
            <p:cNvSpPr txBox="1"/>
            <p:nvPr/>
          </p:nvSpPr>
          <p:spPr>
            <a:xfrm>
              <a:off x="2051183" y="-1"/>
              <a:ext cx="1924533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pPr/>
              <a:r>
                <a:t>Destination MAC</a:t>
              </a:r>
            </a:p>
          </p:txBody>
        </p:sp>
        <p:sp>
          <p:nvSpPr>
            <p:cNvPr id="738" name="Source MAC"/>
            <p:cNvSpPr txBox="1"/>
            <p:nvPr/>
          </p:nvSpPr>
          <p:spPr>
            <a:xfrm>
              <a:off x="226549" y="-1"/>
              <a:ext cx="1477646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pPr/>
              <a:r>
                <a:t>Source MAC</a:t>
              </a:r>
            </a:p>
          </p:txBody>
        </p:sp>
        <p:sp>
          <p:nvSpPr>
            <p:cNvPr id="739" name="Frame Header"/>
            <p:cNvSpPr txBox="1"/>
            <p:nvPr/>
          </p:nvSpPr>
          <p:spPr>
            <a:xfrm>
              <a:off x="1160947" y="1248893"/>
              <a:ext cx="1723753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9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Frame Header</a:t>
              </a:r>
            </a:p>
          </p:txBody>
        </p:sp>
      </p:grpSp>
      <p:sp>
        <p:nvSpPr>
          <p:cNvPr id="741" name="aa:aa:bb:bb:dd:3d"/>
          <p:cNvSpPr txBox="1"/>
          <p:nvPr/>
        </p:nvSpPr>
        <p:spPr>
          <a:xfrm>
            <a:off x="3737514" y="8745106"/>
            <a:ext cx="218886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aa:aa:bb:bb:dd:3d</a:t>
            </a:r>
          </a:p>
        </p:txBody>
      </p:sp>
      <p:sp>
        <p:nvSpPr>
          <p:cNvPr id="742" name="23:7f:34:8d:1a:22"/>
          <p:cNvSpPr txBox="1"/>
          <p:nvPr/>
        </p:nvSpPr>
        <p:spPr>
          <a:xfrm>
            <a:off x="5760192" y="8745106"/>
            <a:ext cx="218886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23:7f:34:8d:1a:22</a:t>
            </a:r>
          </a:p>
        </p:txBody>
      </p:sp>
      <p:grpSp>
        <p:nvGrpSpPr>
          <p:cNvPr id="748" name="Group"/>
          <p:cNvGrpSpPr/>
          <p:nvPr/>
        </p:nvGrpSpPr>
        <p:grpSpPr>
          <a:xfrm>
            <a:off x="3841174" y="8088910"/>
            <a:ext cx="4008150" cy="1642594"/>
            <a:chOff x="0" y="0"/>
            <a:chExt cx="4008148" cy="1642593"/>
          </a:xfrm>
        </p:grpSpPr>
        <p:sp>
          <p:nvSpPr>
            <p:cNvPr id="743" name="Rectangle"/>
            <p:cNvSpPr/>
            <p:nvPr/>
          </p:nvSpPr>
          <p:spPr>
            <a:xfrm>
              <a:off x="2008008" y="490016"/>
              <a:ext cx="2000141" cy="726764"/>
            </a:xfrm>
            <a:prstGeom prst="rect">
              <a:avLst/>
            </a:prstGeom>
            <a:noFill/>
            <a:ln w="25400" cap="flat">
              <a:solidFill>
                <a:srgbClr val="58555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44" name="Rectangle"/>
            <p:cNvSpPr/>
            <p:nvPr/>
          </p:nvSpPr>
          <p:spPr>
            <a:xfrm>
              <a:off x="0" y="490016"/>
              <a:ext cx="2000141" cy="726764"/>
            </a:xfrm>
            <a:prstGeom prst="rect">
              <a:avLst/>
            </a:prstGeom>
            <a:noFill/>
            <a:ln w="25400" cap="flat">
              <a:solidFill>
                <a:srgbClr val="585557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745" name="Destination MAC"/>
            <p:cNvSpPr txBox="1"/>
            <p:nvPr/>
          </p:nvSpPr>
          <p:spPr>
            <a:xfrm>
              <a:off x="2051183" y="-1"/>
              <a:ext cx="1924533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pPr/>
              <a:r>
                <a:t>Destination MAC</a:t>
              </a:r>
            </a:p>
          </p:txBody>
        </p:sp>
        <p:sp>
          <p:nvSpPr>
            <p:cNvPr id="746" name="Source MAC"/>
            <p:cNvSpPr txBox="1"/>
            <p:nvPr/>
          </p:nvSpPr>
          <p:spPr>
            <a:xfrm>
              <a:off x="226549" y="-1"/>
              <a:ext cx="1477646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900"/>
              </a:lvl1pPr>
            </a:lstStyle>
            <a:p>
              <a:pPr/>
              <a:r>
                <a:t>Source MAC</a:t>
              </a:r>
            </a:p>
          </p:txBody>
        </p:sp>
        <p:sp>
          <p:nvSpPr>
            <p:cNvPr id="747" name="Frame Header"/>
            <p:cNvSpPr txBox="1"/>
            <p:nvPr/>
          </p:nvSpPr>
          <p:spPr>
            <a:xfrm>
              <a:off x="1160947" y="1248893"/>
              <a:ext cx="1723753" cy="3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19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Frame Header</a:t>
              </a:r>
            </a:p>
          </p:txBody>
        </p:sp>
      </p:grpSp>
      <p:sp>
        <p:nvSpPr>
          <p:cNvPr id="749" name="12:4d:22:31:23:09"/>
          <p:cNvSpPr txBox="1"/>
          <p:nvPr/>
        </p:nvSpPr>
        <p:spPr>
          <a:xfrm>
            <a:off x="3777674" y="8745106"/>
            <a:ext cx="218886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12:4d:22:31:23:09</a:t>
            </a:r>
          </a:p>
        </p:txBody>
      </p:sp>
      <p:sp>
        <p:nvSpPr>
          <p:cNvPr id="750" name="32:2e:13:ce:f3:45"/>
          <p:cNvSpPr txBox="1"/>
          <p:nvPr/>
        </p:nvSpPr>
        <p:spPr>
          <a:xfrm>
            <a:off x="5760192" y="8757806"/>
            <a:ext cx="2188866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32:2e:13:ce:f3:45</a:t>
            </a:r>
          </a:p>
        </p:txBody>
      </p:sp>
      <p:sp>
        <p:nvSpPr>
          <p:cNvPr id="751" name="Arrow"/>
          <p:cNvSpPr/>
          <p:nvPr/>
        </p:nvSpPr>
        <p:spPr>
          <a:xfrm>
            <a:off x="1253076" y="4917798"/>
            <a:ext cx="887126" cy="431805"/>
          </a:xfrm>
          <a:prstGeom prst="rightArrow">
            <a:avLst>
              <a:gd name="adj1" fmla="val 32000"/>
              <a:gd name="adj2" fmla="val 131485"/>
            </a:avLst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52" name="Arrow"/>
          <p:cNvSpPr/>
          <p:nvPr/>
        </p:nvSpPr>
        <p:spPr>
          <a:xfrm>
            <a:off x="1253076" y="5345603"/>
            <a:ext cx="887126" cy="431805"/>
          </a:xfrm>
          <a:prstGeom prst="rightArrow">
            <a:avLst>
              <a:gd name="adj1" fmla="val 32000"/>
              <a:gd name="adj2" fmla="val 131485"/>
            </a:avLst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53" name="Arrow"/>
          <p:cNvSpPr/>
          <p:nvPr/>
        </p:nvSpPr>
        <p:spPr>
          <a:xfrm>
            <a:off x="1407904" y="4667955"/>
            <a:ext cx="887125" cy="431805"/>
          </a:xfrm>
          <a:prstGeom prst="rightArrow">
            <a:avLst>
              <a:gd name="adj1" fmla="val 32000"/>
              <a:gd name="adj2" fmla="val 131485"/>
            </a:avLst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54" name="Routing"/>
          <p:cNvSpPr txBox="1"/>
          <p:nvPr>
            <p:ph type="title"/>
          </p:nvPr>
        </p:nvSpPr>
        <p:spPr>
          <a:xfrm>
            <a:off x="4738040" y="9179"/>
            <a:ext cx="3528719" cy="1015060"/>
          </a:xfrm>
          <a:prstGeom prst="rect">
            <a:avLst/>
          </a:prstGeom>
        </p:spPr>
        <p:txBody>
          <a:bodyPr/>
          <a:lstStyle>
            <a:lvl1pPr defTabSz="438150">
              <a:defRPr sz="6000"/>
            </a:lvl1pPr>
          </a:lstStyle>
          <a:p>
            <a:pPr/>
            <a:r>
              <a:t>Routing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32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32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99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9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99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99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99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5" dur="199" fill="hold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9"/>
                            </p:stCondLst>
                            <p:childTnLst>
                              <p:par>
                                <p:cTn id="48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9" dur="199" fill="hold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path" nodeType="after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626962 0.004280" origin="layout" pathEditMode="relative">
                                      <p:cBhvr>
                                        <p:cTn id="53" dur="7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path" nodeType="afterEffect" presetSubtype="0" presetID="-1" grpId="1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626962 0.004280 L 0.626933 0.136078" origin="layout" pathEditMode="relative">
                                      <p:cBhvr>
                                        <p:cTn id="56" dur="199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0" dur="199" fill="hold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9"/>
                            </p:stCondLst>
                            <p:childTnLst>
                              <p:par>
                                <p:cTn id="63" presetClass="exit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4" dur="199" fill="hold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98"/>
                            </p:stCondLst>
                            <p:childTnLst>
                              <p:par>
                                <p:cTn id="67" presetClass="exit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8" dur="199" fill="hold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ntr" nodeType="click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0" dur="199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99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99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1" dur="199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click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6" dur="199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path" nodeType="clickEffect" presetSubtype="0" presetID="-1" grpId="2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626933 0.136078 L 0.627125 0.519381" origin="layout" pathEditMode="relative">
                                      <p:cBhvr>
                                        <p:cTn id="100" dur="10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Class="exit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3" dur="199" fill="hold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99"/>
                            </p:stCondLst>
                            <p:childTnLst>
                              <p:par>
                                <p:cTn id="106" presetClass="exit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07" dur="199" fill="hold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xit" nodeType="click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2" dur="199" fill="hold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9"/>
                            </p:stCondLst>
                            <p:childTnLst>
                              <p:par>
                                <p:cTn id="115" presetClass="exit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6" dur="199" fill="hold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98"/>
                            </p:stCondLst>
                            <p:childTnLst>
                              <p:par>
                                <p:cTn id="119" presetClass="exit" nodeType="afterEffect" presetID="9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20" dur="199" fill="hold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Class="entr" nodeType="clickEffect" presetSubtype="16" presetID="23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Class="entr" nodeType="clickEffect" presetID="9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32" dur="199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Class="entr" nodeType="clickEffect" presetSubtype="16" presetID="23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Class="entr" nodeType="clickEffect" presetID="9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3" dur="199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Class="entr" nodeType="clickEffect" presetID="9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8" dur="199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Class="path" nodeType="clickEffect" presetSubtype="0" presetID="-1" grpId="3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627125 0.519381 L 0.623932 0.674555" origin="layout" pathEditMode="relative">
                                      <p:cBhvr>
                                        <p:cTn id="152" dur="3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Class="path" nodeType="afterEffect" presetSubtype="0" presetID="-1" grpId="3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623932 0.674555 L 0.007444 0.678896" origin="layout" pathEditMode="relative">
                                      <p:cBhvr>
                                        <p:cTn id="155" dur="499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9"/>
                            </p:stCondLst>
                            <p:childTnLst>
                              <p:par>
                                <p:cTn id="157" presetClass="exit" nodeType="afterEffect" presetID="9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8" dur="199" fill="hold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98"/>
                            </p:stCondLst>
                            <p:childTnLst>
                              <p:par>
                                <p:cTn id="161" presetClass="exit" nodeType="afterEffect" presetID="9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62" dur="199" fill="hold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3" grpId="4"/>
      <p:bldP build="whole" bldLvl="1" animBg="1" rev="0" advAuto="0" spid="741" grpId="24"/>
      <p:bldP build="whole" bldLvl="1" animBg="1" rev="0" advAuto="0" spid="704" grpId="14"/>
      <p:bldP build="whole" bldLvl="1" animBg="1" rev="0" advAuto="0" spid="749" grpId="29"/>
      <p:bldP build="whole" bldLvl="1" animBg="1" rev="0" advAuto="0" spid="730" grpId="15"/>
      <p:bldP build="whole" bldLvl="1" animBg="1" rev="0" advAuto="0" spid="752" grpId="16"/>
      <p:bldP build="whole" bldLvl="1" animBg="1" rev="0" advAuto="0" spid="751" grpId="7"/>
      <p:bldP build="whole" bldLvl="1" animBg="1" rev="0" advAuto="0" spid="751" grpId="9"/>
      <p:bldP build="whole" bldLvl="1" animBg="1" rev="0" advAuto="0" spid="703" grpId="13"/>
      <p:bldP build="whole" bldLvl="1" animBg="1" rev="0" advAuto="0" spid="734" grpId="26"/>
      <p:bldP build="whole" bldLvl="1" animBg="1" rev="0" advAuto="0" spid="752" grpId="22"/>
      <p:bldP build="whole" bldLvl="1" animBg="1" rev="0" advAuto="0" spid="730" grpId="21"/>
      <p:bldP build="whole" bldLvl="1" animBg="1" rev="0" advAuto="0" spid="742" grpId="19"/>
      <p:bldP build="whole" bldLvl="1" animBg="1" rev="0" advAuto="0" spid="740" grpId="17"/>
      <p:bldP build="whole" bldLvl="1" animBg="1" rev="0" advAuto="0" spid="734" grpId="33"/>
      <p:bldP build="whole" bldLvl="1" animBg="1" rev="0" advAuto="0" spid="753" grpId="27"/>
      <p:bldP build="whole" bldLvl="1" animBg="1" rev="0" advAuto="0" spid="720" grpId="2"/>
      <p:bldP build="whole" bldLvl="1" animBg="1" rev="0" advAuto="0" spid="742" grpId="25"/>
      <p:bldP build="whole" bldLvl="1" animBg="1" rev="0" advAuto="0" spid="740" grpId="23"/>
      <p:bldP build="whole" bldLvl="1" animBg="1" rev="0" advAuto="0" spid="748" grpId="28"/>
      <p:bldP build="whole" bldLvl="1" animBg="1" rev="0" advAuto="0" spid="750" grpId="30"/>
      <p:bldP build="whole" bldLvl="1" animBg="1" rev="0" advAuto="0" spid="702" grpId="1"/>
      <p:bldP build="whole" bldLvl="1" animBg="1" rev="0" advAuto="0" spid="726" grpId="6"/>
      <p:bldP build="whole" bldLvl="1" animBg="1" rev="0" advAuto="0" spid="753" grpId="34"/>
      <p:bldP build="whole" bldLvl="1" animBg="1" rev="0" advAuto="0" spid="726" grpId="8"/>
      <p:bldP build="whole" bldLvl="1" animBg="1" rev="0" advAuto="0" spid="710" grpId="3"/>
      <p:bldP build="whole" bldLvl="1" animBg="1" rev="0" advAuto="0" spid="741" grpId="18"/>
      <p:bldP build="whole" bldLvl="1" animBg="1" rev="0" advAuto="0" spid="704" grpId="5"/>
      <p:bldP build="whole" bldLvl="1" animBg="1" rev="0" advAuto="0" spid="710" grpId="1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Screen Shot 2017-01-21 at 17.31.34.png" descr="Screen Shot 2017-01-21 at 17.31.3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8308" y="4072134"/>
            <a:ext cx="10524571" cy="5525669"/>
          </a:xfrm>
          <a:prstGeom prst="rect">
            <a:avLst/>
          </a:prstGeom>
          <a:ln w="12700">
            <a:miter lim="400000"/>
          </a:ln>
        </p:spPr>
      </p:pic>
      <p:sp>
        <p:nvSpPr>
          <p:cNvPr id="759" name="Arrow"/>
          <p:cNvSpPr/>
          <p:nvPr/>
        </p:nvSpPr>
        <p:spPr>
          <a:xfrm>
            <a:off x="444177" y="6068081"/>
            <a:ext cx="1923408" cy="986887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764" name="Group"/>
          <p:cNvGrpSpPr/>
          <p:nvPr/>
        </p:nvGrpSpPr>
        <p:grpSpPr>
          <a:xfrm>
            <a:off x="4527324" y="3050361"/>
            <a:ext cx="3950152" cy="825501"/>
            <a:chOff x="0" y="0"/>
            <a:chExt cx="3950151" cy="825500"/>
          </a:xfrm>
        </p:grpSpPr>
        <p:sp>
          <p:nvSpPr>
            <p:cNvPr id="760" name="route print"/>
            <p:cNvSpPr txBox="1"/>
            <p:nvPr/>
          </p:nvSpPr>
          <p:spPr>
            <a:xfrm>
              <a:off x="817839" y="0"/>
              <a:ext cx="313231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route print</a:t>
              </a:r>
            </a:p>
          </p:txBody>
        </p:sp>
        <p:grpSp>
          <p:nvGrpSpPr>
            <p:cNvPr id="763" name="Group"/>
            <p:cNvGrpSpPr/>
            <p:nvPr/>
          </p:nvGrpSpPr>
          <p:grpSpPr>
            <a:xfrm>
              <a:off x="0" y="0"/>
              <a:ext cx="874367" cy="825500"/>
              <a:chOff x="0" y="0"/>
              <a:chExt cx="874366" cy="825500"/>
            </a:xfrm>
          </p:grpSpPr>
          <p:pic>
            <p:nvPicPr>
              <p:cNvPr id="761" name="Apps-Command-Prompt-Metro-icon copy.png" descr="Apps-Command-Prompt-Metro-icon copy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8866" y="0"/>
                <a:ext cx="825501" cy="825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62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417159"/>
                <a:ext cx="406400" cy="406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765" name="Arrow"/>
          <p:cNvSpPr/>
          <p:nvPr/>
        </p:nvSpPr>
        <p:spPr>
          <a:xfrm>
            <a:off x="63177" y="6258581"/>
            <a:ext cx="1923408" cy="986887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66" name="IPv4 Address. . . . . . . . . . . : 10.211.55.20(Preferred)…"/>
          <p:cNvSpPr txBox="1"/>
          <p:nvPr/>
        </p:nvSpPr>
        <p:spPr>
          <a:xfrm>
            <a:off x="4425077" y="1366937"/>
            <a:ext cx="5747208" cy="730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IPv4 Address. . . . . . . . . . . : 10.211.55.20(Preferred)</a:t>
            </a:r>
          </a:p>
          <a:p>
            <a:pPr algn="l" defTabSz="457200">
              <a:lnSpc>
                <a:spcPct val="117999"/>
              </a:lnSpc>
              <a:defRPr sz="19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Subnet Mask . . . . . . . . . . .: 255.255.255.0</a:t>
            </a:r>
          </a:p>
        </p:txBody>
      </p:sp>
      <p:grpSp>
        <p:nvGrpSpPr>
          <p:cNvPr id="771" name="Group"/>
          <p:cNvGrpSpPr/>
          <p:nvPr/>
        </p:nvGrpSpPr>
        <p:grpSpPr>
          <a:xfrm>
            <a:off x="4521543" y="302886"/>
            <a:ext cx="4341335" cy="825501"/>
            <a:chOff x="0" y="0"/>
            <a:chExt cx="4341333" cy="825500"/>
          </a:xfrm>
        </p:grpSpPr>
        <p:sp>
          <p:nvSpPr>
            <p:cNvPr id="767" name="ipconfig/all"/>
            <p:cNvSpPr txBox="1"/>
            <p:nvPr/>
          </p:nvSpPr>
          <p:spPr>
            <a:xfrm>
              <a:off x="934657" y="0"/>
              <a:ext cx="340667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latin typeface="Courier"/>
                  <a:ea typeface="Courier"/>
                  <a:cs typeface="Courier"/>
                  <a:sym typeface="Courier"/>
                </a:defRPr>
              </a:lvl1pPr>
            </a:lstStyle>
            <a:p>
              <a:pPr/>
              <a:r>
                <a:t>ipconfig/all</a:t>
              </a:r>
            </a:p>
          </p:txBody>
        </p:sp>
        <p:grpSp>
          <p:nvGrpSpPr>
            <p:cNvPr id="770" name="Group"/>
            <p:cNvGrpSpPr/>
            <p:nvPr/>
          </p:nvGrpSpPr>
          <p:grpSpPr>
            <a:xfrm>
              <a:off x="0" y="0"/>
              <a:ext cx="874367" cy="825500"/>
              <a:chOff x="0" y="0"/>
              <a:chExt cx="874366" cy="825500"/>
            </a:xfrm>
          </p:grpSpPr>
          <p:pic>
            <p:nvPicPr>
              <p:cNvPr id="768" name="Apps-Command-Prompt-Metro-icon copy.png" descr="Apps-Command-Prompt-Metro-icon copy.png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48866" y="0"/>
                <a:ext cx="825501" cy="8255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769" name="Image" descr="Image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0" y="417159"/>
                <a:ext cx="406400" cy="4064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199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99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199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99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199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8" grpId="4"/>
      <p:bldP build="whole" bldLvl="1" animBg="1" rev="0" advAuto="0" spid="766" grpId="2"/>
      <p:bldP build="whole" bldLvl="1" animBg="1" rev="0" advAuto="0" spid="764" grpId="3"/>
      <p:bldP build="whole" bldLvl="1" animBg="1" rev="0" advAuto="0" spid="759" grpId="6"/>
      <p:bldP build="whole" bldLvl="1" animBg="1" rev="0" advAuto="0" spid="765" grpId="5"/>
      <p:bldP build="whole" bldLvl="1" animBg="1" rev="0" advAuto="0" spid="77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ip route"/>
          <p:cNvSpPr txBox="1"/>
          <p:nvPr/>
        </p:nvSpPr>
        <p:spPr>
          <a:xfrm>
            <a:off x="6080609" y="5828313"/>
            <a:ext cx="16559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ip route</a:t>
            </a:r>
          </a:p>
        </p:txBody>
      </p:sp>
      <p:grpSp>
        <p:nvGrpSpPr>
          <p:cNvPr id="778" name="Group"/>
          <p:cNvGrpSpPr/>
          <p:nvPr/>
        </p:nvGrpSpPr>
        <p:grpSpPr>
          <a:xfrm>
            <a:off x="4724333" y="5799043"/>
            <a:ext cx="1103952" cy="724275"/>
            <a:chOff x="0" y="0"/>
            <a:chExt cx="1103951" cy="724274"/>
          </a:xfrm>
        </p:grpSpPr>
        <p:pic>
          <p:nvPicPr>
            <p:cNvPr id="776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0051" y="0"/>
              <a:ext cx="723901" cy="723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74"/>
              <a:ext cx="723900" cy="72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79" name="Screen_Shot_2017-02-06_at_13_41_08.png" descr="Screen_Shot_2017-02-06_at_13_41_0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6048" y="6626378"/>
            <a:ext cx="12292704" cy="2839442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ip a"/>
          <p:cNvSpPr txBox="1"/>
          <p:nvPr/>
        </p:nvSpPr>
        <p:spPr>
          <a:xfrm>
            <a:off x="6277277" y="467587"/>
            <a:ext cx="8764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ip a</a:t>
            </a:r>
          </a:p>
        </p:txBody>
      </p:sp>
      <p:grpSp>
        <p:nvGrpSpPr>
          <p:cNvPr id="783" name="Group"/>
          <p:cNvGrpSpPr/>
          <p:nvPr/>
        </p:nvGrpSpPr>
        <p:grpSpPr>
          <a:xfrm>
            <a:off x="4912237" y="438318"/>
            <a:ext cx="1103953" cy="724275"/>
            <a:chOff x="0" y="0"/>
            <a:chExt cx="1103951" cy="724274"/>
          </a:xfrm>
        </p:grpSpPr>
        <p:pic>
          <p:nvPicPr>
            <p:cNvPr id="781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0051" y="0"/>
              <a:ext cx="723901" cy="723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2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74"/>
              <a:ext cx="723900" cy="723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84" name="Screen_Shot_2017-02-06_at_13_42_57.png" descr="Screen_Shot_2017-02-06_at_13_42_5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6048" y="1312957"/>
            <a:ext cx="12292704" cy="3905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otokoll"/>
          <p:cNvSpPr txBox="1"/>
          <p:nvPr>
            <p:ph type="title"/>
          </p:nvPr>
        </p:nvSpPr>
        <p:spPr>
          <a:xfrm>
            <a:off x="952500" y="-635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Protokoll</a:t>
            </a:r>
          </a:p>
        </p:txBody>
      </p:sp>
      <p:sp>
        <p:nvSpPr>
          <p:cNvPr id="135" name="Egyezmény, vagy szabvány, amely leírja, hogy a hálózat…"/>
          <p:cNvSpPr txBox="1"/>
          <p:nvPr/>
        </p:nvSpPr>
        <p:spPr>
          <a:xfrm>
            <a:off x="656183" y="1973130"/>
            <a:ext cx="1181953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Egyezmény, vagy szabvány, amely leírja, hogy a hálózat </a:t>
            </a:r>
          </a:p>
          <a:p>
            <a:pPr algn="l"/>
            <a:r>
              <a:t>résztvevői miképp tudnak egymással kommunikálni</a:t>
            </a:r>
          </a:p>
        </p:txBody>
      </p:sp>
      <p:sp>
        <p:nvSpPr>
          <p:cNvPr id="136" name="RFC"/>
          <p:cNvSpPr txBox="1"/>
          <p:nvPr/>
        </p:nvSpPr>
        <p:spPr>
          <a:xfrm>
            <a:off x="1321139" y="4335198"/>
            <a:ext cx="3111640" cy="1308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78358">
              <a:defRPr sz="7919"/>
            </a:lvl1pPr>
          </a:lstStyle>
          <a:p>
            <a:pPr/>
            <a:r>
              <a:t>RFC</a:t>
            </a:r>
          </a:p>
        </p:txBody>
      </p:sp>
      <p:sp>
        <p:nvSpPr>
          <p:cNvPr id="137" name="http://standards.ieee.org"/>
          <p:cNvSpPr txBox="1"/>
          <p:nvPr/>
        </p:nvSpPr>
        <p:spPr>
          <a:xfrm>
            <a:off x="7344767" y="5599234"/>
            <a:ext cx="51371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http://standards.ieee.org</a:t>
            </a:r>
          </a:p>
        </p:txBody>
      </p:sp>
      <p:sp>
        <p:nvSpPr>
          <p:cNvPr id="138" name="IEEE Standards"/>
          <p:cNvSpPr txBox="1"/>
          <p:nvPr/>
        </p:nvSpPr>
        <p:spPr>
          <a:xfrm>
            <a:off x="6942666" y="4806438"/>
            <a:ext cx="5839140" cy="98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1">
              <a:defRPr sz="5760"/>
            </a:lvl1pPr>
          </a:lstStyle>
          <a:p>
            <a:pPr/>
            <a:r>
              <a:t>IEEE Standards</a:t>
            </a:r>
          </a:p>
        </p:txBody>
      </p:sp>
      <p:grpSp>
        <p:nvGrpSpPr>
          <p:cNvPr id="141" name="Group"/>
          <p:cNvGrpSpPr/>
          <p:nvPr/>
        </p:nvGrpSpPr>
        <p:grpSpPr>
          <a:xfrm>
            <a:off x="470981" y="5350019"/>
            <a:ext cx="4811955" cy="1164631"/>
            <a:chOff x="0" y="0"/>
            <a:chExt cx="4811953" cy="1164629"/>
          </a:xfrm>
        </p:grpSpPr>
        <p:sp>
          <p:nvSpPr>
            <p:cNvPr id="139" name="Internet Standards"/>
            <p:cNvSpPr txBox="1"/>
            <p:nvPr/>
          </p:nvSpPr>
          <p:spPr>
            <a:xfrm>
              <a:off x="17688" y="0"/>
              <a:ext cx="4776577" cy="9829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362204">
                <a:defRPr sz="4402"/>
              </a:lvl1pPr>
            </a:lstStyle>
            <a:p>
              <a:pPr/>
              <a:r>
                <a:t>Internet Standards</a:t>
              </a:r>
            </a:p>
          </p:txBody>
        </p:sp>
        <p:sp>
          <p:nvSpPr>
            <p:cNvPr id="140" name="https://www.rfc-editor.org/rfc-index.html"/>
            <p:cNvSpPr txBox="1"/>
            <p:nvPr/>
          </p:nvSpPr>
          <p:spPr>
            <a:xfrm>
              <a:off x="-1" y="745529"/>
              <a:ext cx="4811955" cy="419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100"/>
              </a:lvl1pPr>
            </a:lstStyle>
            <a:p>
              <a:pPr/>
              <a:r>
                <a:t>https://www.rfc-editor.org/rfc-index.html</a:t>
              </a:r>
            </a:p>
          </p:txBody>
        </p:sp>
      </p:grpSp>
      <p:grpSp>
        <p:nvGrpSpPr>
          <p:cNvPr id="148" name="Group"/>
          <p:cNvGrpSpPr/>
          <p:nvPr/>
        </p:nvGrpSpPr>
        <p:grpSpPr>
          <a:xfrm>
            <a:off x="1440595" y="6811844"/>
            <a:ext cx="3644264" cy="1787564"/>
            <a:chOff x="0" y="0"/>
            <a:chExt cx="3644262" cy="1787563"/>
          </a:xfrm>
        </p:grpSpPr>
        <p:sp>
          <p:nvSpPr>
            <p:cNvPr id="142" name="TCP"/>
            <p:cNvSpPr txBox="1"/>
            <p:nvPr/>
          </p:nvSpPr>
          <p:spPr>
            <a:xfrm>
              <a:off x="654288" y="-1"/>
              <a:ext cx="953721" cy="597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ct val="117999"/>
                </a:lnSpc>
                <a:defRPr sz="3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TCP</a:t>
              </a:r>
            </a:p>
          </p:txBody>
        </p:sp>
        <p:sp>
          <p:nvSpPr>
            <p:cNvPr id="143" name="UDP"/>
            <p:cNvSpPr txBox="1"/>
            <p:nvPr/>
          </p:nvSpPr>
          <p:spPr>
            <a:xfrm>
              <a:off x="1756354" y="90829"/>
              <a:ext cx="1009854" cy="5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ct val="117999"/>
                </a:lnSpc>
                <a:defRPr sz="3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UDP</a:t>
              </a:r>
            </a:p>
          </p:txBody>
        </p:sp>
        <p:sp>
          <p:nvSpPr>
            <p:cNvPr id="144" name="FTP"/>
            <p:cNvSpPr txBox="1"/>
            <p:nvPr/>
          </p:nvSpPr>
          <p:spPr>
            <a:xfrm>
              <a:off x="2754450" y="407836"/>
              <a:ext cx="889813" cy="5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ct val="117999"/>
                </a:lnSpc>
                <a:defRPr sz="3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FTP</a:t>
              </a:r>
            </a:p>
          </p:txBody>
        </p:sp>
        <p:sp>
          <p:nvSpPr>
            <p:cNvPr id="145" name="HTTP, HTTPS"/>
            <p:cNvSpPr txBox="1"/>
            <p:nvPr/>
          </p:nvSpPr>
          <p:spPr>
            <a:xfrm>
              <a:off x="325214" y="714664"/>
              <a:ext cx="2222298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800"/>
              </a:lvl1pPr>
            </a:lstStyle>
            <a:p>
              <a:pPr/>
              <a:r>
                <a:t>HTTP, HTTPS</a:t>
              </a:r>
            </a:p>
          </p:txBody>
        </p:sp>
        <p:sp>
          <p:nvSpPr>
            <p:cNvPr id="146" name="……"/>
            <p:cNvSpPr txBox="1"/>
            <p:nvPr/>
          </p:nvSpPr>
          <p:spPr>
            <a:xfrm>
              <a:off x="1355035" y="1076363"/>
              <a:ext cx="113030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/>
              </a:lvl1pPr>
            </a:lstStyle>
            <a:p>
              <a:pPr/>
              <a:r>
                <a:t>……</a:t>
              </a:r>
            </a:p>
          </p:txBody>
        </p:sp>
        <p:sp>
          <p:nvSpPr>
            <p:cNvPr id="147" name="IP"/>
            <p:cNvSpPr txBox="1"/>
            <p:nvPr/>
          </p:nvSpPr>
          <p:spPr>
            <a:xfrm>
              <a:off x="0" y="154777"/>
              <a:ext cx="505943" cy="5975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ct val="117999"/>
                </a:lnSpc>
                <a:defRPr sz="3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IP</a:t>
              </a:r>
            </a:p>
          </p:txBody>
        </p:sp>
      </p:grpSp>
      <p:grpSp>
        <p:nvGrpSpPr>
          <p:cNvPr id="151" name="Group"/>
          <p:cNvGrpSpPr/>
          <p:nvPr/>
        </p:nvGrpSpPr>
        <p:grpSpPr>
          <a:xfrm>
            <a:off x="8326633" y="6681051"/>
            <a:ext cx="3173369" cy="964974"/>
            <a:chOff x="1762668" y="-214364"/>
            <a:chExt cx="3173368" cy="964972"/>
          </a:xfrm>
        </p:grpSpPr>
        <p:sp>
          <p:nvSpPr>
            <p:cNvPr id="149" name="801.11"/>
            <p:cNvSpPr txBox="1"/>
            <p:nvPr/>
          </p:nvSpPr>
          <p:spPr>
            <a:xfrm>
              <a:off x="3501292" y="-214365"/>
              <a:ext cx="1434745" cy="5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ct val="117999"/>
                </a:lnSpc>
                <a:defRPr sz="3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801.11</a:t>
              </a:r>
            </a:p>
          </p:txBody>
        </p:sp>
        <p:sp>
          <p:nvSpPr>
            <p:cNvPr id="150" name="802.3"/>
            <p:cNvSpPr txBox="1"/>
            <p:nvPr/>
          </p:nvSpPr>
          <p:spPr>
            <a:xfrm>
              <a:off x="1762668" y="153098"/>
              <a:ext cx="1194665" cy="597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 defTabSz="457200">
                <a:lnSpc>
                  <a:spcPct val="117999"/>
                </a:lnSpc>
                <a:defRPr sz="34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802.3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99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99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99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99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1"/>
      <p:bldP build="whole" bldLvl="1" animBg="1" rev="0" advAuto="0" spid="151" grpId="7"/>
      <p:bldP build="whole" bldLvl="1" animBg="1" rev="0" advAuto="0" spid="148" grpId="5"/>
      <p:bldP build="whole" bldLvl="1" animBg="1" rev="0" advAuto="0" spid="141" grpId="4"/>
      <p:bldP build="whole" bldLvl="1" animBg="1" rev="0" advAuto="0" spid="136" grpId="2"/>
      <p:bldP build="whole" bldLvl="1" animBg="1" rev="0" advAuto="0" spid="137" grpId="6"/>
      <p:bldP build="whole" bldLvl="1" animBg="1" rev="0" advAuto="0" spid="138" grpId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Routing Protokolok"/>
          <p:cNvSpPr txBox="1"/>
          <p:nvPr>
            <p:ph type="title"/>
          </p:nvPr>
        </p:nvSpPr>
        <p:spPr>
          <a:xfrm>
            <a:off x="2730500" y="317500"/>
            <a:ext cx="7543800" cy="144780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pPr/>
            <a:r>
              <a:t>Routing Protokolok</a:t>
            </a:r>
          </a:p>
        </p:txBody>
      </p:sp>
      <p:sp>
        <p:nvSpPr>
          <p:cNvPr id="789" name="RIP…"/>
          <p:cNvSpPr txBox="1"/>
          <p:nvPr/>
        </p:nvSpPr>
        <p:spPr>
          <a:xfrm>
            <a:off x="6416337" y="7131049"/>
            <a:ext cx="1905255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RIP</a:t>
            </a:r>
          </a:p>
          <a:p>
            <a:pPr marL="444500" indent="-444500" algn="l">
              <a:buSzPct val="75000"/>
              <a:buChar char="•"/>
            </a:pPr>
            <a:r>
              <a:t>IGRP</a:t>
            </a:r>
          </a:p>
          <a:p>
            <a:pPr marL="444500" indent="-444500" algn="l">
              <a:buSzPct val="75000"/>
              <a:buChar char="•"/>
            </a:pPr>
            <a:r>
              <a:t>EIGRP</a:t>
            </a:r>
          </a:p>
        </p:txBody>
      </p:sp>
      <p:sp>
        <p:nvSpPr>
          <p:cNvPr id="790" name="IS-IS…"/>
          <p:cNvSpPr txBox="1"/>
          <p:nvPr/>
        </p:nvSpPr>
        <p:spPr>
          <a:xfrm>
            <a:off x="10648822" y="7131049"/>
            <a:ext cx="1854506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•"/>
            </a:pPr>
            <a:r>
              <a:t>IS-IS</a:t>
            </a:r>
          </a:p>
          <a:p>
            <a:pPr marL="444500" indent="-444500" algn="l">
              <a:buSzPct val="75000"/>
              <a:buChar char="•"/>
            </a:pPr>
            <a:r>
              <a:t>OSPF</a:t>
            </a:r>
          </a:p>
        </p:txBody>
      </p:sp>
      <p:grpSp>
        <p:nvGrpSpPr>
          <p:cNvPr id="793" name="Group"/>
          <p:cNvGrpSpPr/>
          <p:nvPr/>
        </p:nvGrpSpPr>
        <p:grpSpPr>
          <a:xfrm>
            <a:off x="1375232" y="1504950"/>
            <a:ext cx="4866818" cy="2622551"/>
            <a:chOff x="0" y="0"/>
            <a:chExt cx="4866817" cy="2622549"/>
          </a:xfrm>
        </p:grpSpPr>
        <p:sp>
          <p:nvSpPr>
            <p:cNvPr id="791" name="Static routing"/>
            <p:cNvSpPr txBox="1"/>
            <p:nvPr/>
          </p:nvSpPr>
          <p:spPr>
            <a:xfrm>
              <a:off x="0" y="1974850"/>
              <a:ext cx="279943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Static routing</a:t>
              </a:r>
            </a:p>
          </p:txBody>
        </p:sp>
        <p:sp>
          <p:nvSpPr>
            <p:cNvPr id="792" name="Line"/>
            <p:cNvSpPr/>
            <p:nvPr/>
          </p:nvSpPr>
          <p:spPr>
            <a:xfrm flipV="1">
              <a:off x="1336217" y="0"/>
              <a:ext cx="3530601" cy="20066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796" name="Group"/>
          <p:cNvGrpSpPr/>
          <p:nvPr/>
        </p:nvGrpSpPr>
        <p:grpSpPr>
          <a:xfrm>
            <a:off x="6813550" y="1492249"/>
            <a:ext cx="4752417" cy="2635252"/>
            <a:chOff x="0" y="0"/>
            <a:chExt cx="4752416" cy="2635250"/>
          </a:xfrm>
        </p:grpSpPr>
        <p:sp>
          <p:nvSpPr>
            <p:cNvPr id="794" name="Dynamic routing"/>
            <p:cNvSpPr txBox="1"/>
            <p:nvPr/>
          </p:nvSpPr>
          <p:spPr>
            <a:xfrm>
              <a:off x="1292784" y="1987550"/>
              <a:ext cx="3459633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Dynamic routing</a:t>
              </a:r>
            </a:p>
          </p:txBody>
        </p:sp>
        <p:sp>
          <p:nvSpPr>
            <p:cNvPr id="795" name="Line"/>
            <p:cNvSpPr/>
            <p:nvPr/>
          </p:nvSpPr>
          <p:spPr>
            <a:xfrm flipH="1" flipV="1">
              <a:off x="0" y="-1"/>
              <a:ext cx="3213101" cy="215900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799" name="Group"/>
          <p:cNvGrpSpPr/>
          <p:nvPr/>
        </p:nvGrpSpPr>
        <p:grpSpPr>
          <a:xfrm>
            <a:off x="5638012" y="4133849"/>
            <a:ext cx="4045739" cy="2730502"/>
            <a:chOff x="0" y="0"/>
            <a:chExt cx="4045737" cy="2730500"/>
          </a:xfrm>
        </p:grpSpPr>
        <p:sp>
          <p:nvSpPr>
            <p:cNvPr id="797" name="Distance Vector"/>
            <p:cNvSpPr txBox="1"/>
            <p:nvPr/>
          </p:nvSpPr>
          <p:spPr>
            <a:xfrm>
              <a:off x="0" y="2082800"/>
              <a:ext cx="334167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Distance Vector</a:t>
              </a:r>
            </a:p>
          </p:txBody>
        </p:sp>
        <p:sp>
          <p:nvSpPr>
            <p:cNvPr id="798" name="Line"/>
            <p:cNvSpPr/>
            <p:nvPr/>
          </p:nvSpPr>
          <p:spPr>
            <a:xfrm flipV="1">
              <a:off x="1265238" y="-1"/>
              <a:ext cx="2780500" cy="21090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802" name="Group"/>
          <p:cNvGrpSpPr/>
          <p:nvPr/>
        </p:nvGrpSpPr>
        <p:grpSpPr>
          <a:xfrm>
            <a:off x="10293350" y="4146550"/>
            <a:ext cx="2216633" cy="2794001"/>
            <a:chOff x="0" y="0"/>
            <a:chExt cx="2216632" cy="2794000"/>
          </a:xfrm>
        </p:grpSpPr>
        <p:sp>
          <p:nvSpPr>
            <p:cNvPr id="800" name="Link State"/>
            <p:cNvSpPr txBox="1"/>
            <p:nvPr/>
          </p:nvSpPr>
          <p:spPr>
            <a:xfrm>
              <a:off x="94767" y="2146300"/>
              <a:ext cx="212186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Link State</a:t>
              </a:r>
            </a:p>
          </p:txBody>
        </p:sp>
        <p:sp>
          <p:nvSpPr>
            <p:cNvPr id="801" name="Line"/>
            <p:cNvSpPr/>
            <p:nvPr/>
          </p:nvSpPr>
          <p:spPr>
            <a:xfrm flipH="1" flipV="1">
              <a:off x="0" y="0"/>
              <a:ext cx="1423202" cy="21145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sp>
        <p:nvSpPr>
          <p:cNvPr id="803" name="BGP"/>
          <p:cNvSpPr txBox="1"/>
          <p:nvPr/>
        </p:nvSpPr>
        <p:spPr>
          <a:xfrm>
            <a:off x="8877198" y="8845550"/>
            <a:ext cx="10543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BGP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99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99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99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99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199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6" grpId="2"/>
      <p:bldP build="whole" bldLvl="1" animBg="1" rev="0" advAuto="0" spid="802" grpId="4"/>
      <p:bldP build="whole" bldLvl="1" animBg="1" rev="0" advAuto="0" spid="789" grpId="5"/>
      <p:bldP build="whole" bldLvl="1" animBg="1" rev="0" advAuto="0" spid="803" grpId="7"/>
      <p:bldP build="whole" bldLvl="1" animBg="1" rev="0" advAuto="0" spid="790" grpId="6"/>
      <p:bldP build="whole" bldLvl="1" animBg="1" rev="0" advAuto="0" spid="799" grpId="3"/>
      <p:bldP build="whole" bldLvl="1" animBg="1" rev="0" advAuto="0" spid="79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Line"/>
          <p:cNvSpPr/>
          <p:nvPr/>
        </p:nvSpPr>
        <p:spPr>
          <a:xfrm flipH="1" flipV="1">
            <a:off x="1225549" y="5213350"/>
            <a:ext cx="3111501" cy="8382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08" name="Line"/>
          <p:cNvSpPr/>
          <p:nvPr/>
        </p:nvSpPr>
        <p:spPr>
          <a:xfrm flipV="1">
            <a:off x="7791450" y="5988050"/>
            <a:ext cx="4025900" cy="635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09" name="Line"/>
          <p:cNvSpPr/>
          <p:nvPr/>
        </p:nvSpPr>
        <p:spPr>
          <a:xfrm flipV="1">
            <a:off x="5988049" y="2063749"/>
            <a:ext cx="3441702" cy="19431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10" name="Line"/>
          <p:cNvSpPr/>
          <p:nvPr/>
        </p:nvSpPr>
        <p:spPr>
          <a:xfrm flipV="1">
            <a:off x="4425949" y="4057650"/>
            <a:ext cx="1511301" cy="19050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11" name="Line"/>
          <p:cNvSpPr/>
          <p:nvPr/>
        </p:nvSpPr>
        <p:spPr>
          <a:xfrm flipH="1" flipV="1">
            <a:off x="5988049" y="4032249"/>
            <a:ext cx="1790701" cy="1803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12" name="Line"/>
          <p:cNvSpPr/>
          <p:nvPr/>
        </p:nvSpPr>
        <p:spPr>
          <a:xfrm flipV="1">
            <a:off x="4438650" y="5949949"/>
            <a:ext cx="3225801" cy="635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13" name="RIP"/>
          <p:cNvSpPr txBox="1"/>
          <p:nvPr>
            <p:ph type="title"/>
          </p:nvPr>
        </p:nvSpPr>
        <p:spPr>
          <a:xfrm>
            <a:off x="5041900" y="190500"/>
            <a:ext cx="2921000" cy="1143000"/>
          </a:xfrm>
          <a:prstGeom prst="rect">
            <a:avLst/>
          </a:prstGeom>
        </p:spPr>
        <p:txBody>
          <a:bodyPr/>
          <a:lstStyle>
            <a:lvl1pPr defTabSz="496570">
              <a:defRPr sz="6800"/>
            </a:lvl1pPr>
          </a:lstStyle>
          <a:p>
            <a:pPr/>
            <a:r>
              <a:t>RIP</a:t>
            </a:r>
          </a:p>
        </p:txBody>
      </p:sp>
      <p:pic>
        <p:nvPicPr>
          <p:cNvPr id="814" name="juanjo_Router.png" descr="juanjo_Rou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0625" y="5381327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5" name="cloud_computers-512 copy.png" descr="cloud_computers-512 cop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099" y="4438650"/>
            <a:ext cx="1143002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6" name="juanjo_Router.png" descr="juanjo_Rou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6525" y="3374727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juanjo_Router.png" descr="juanjo_Rou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4525" y="5381327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8" name="cloud_computers-512 copy.png" descr="cloud_computers-512 cop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32900" y="1257002"/>
            <a:ext cx="1143001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9" name="cloud_computers-512 copy.png" descr="cloud_computers-512 cop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57000" y="5282902"/>
            <a:ext cx="1143001" cy="11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820" name="B"/>
          <p:cNvSpPr txBox="1"/>
          <p:nvPr/>
        </p:nvSpPr>
        <p:spPr>
          <a:xfrm>
            <a:off x="704947" y="5530552"/>
            <a:ext cx="4192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</a:t>
            </a:r>
          </a:p>
        </p:txBody>
      </p:sp>
      <p:sp>
        <p:nvSpPr>
          <p:cNvPr id="821" name="A"/>
          <p:cNvSpPr txBox="1"/>
          <p:nvPr/>
        </p:nvSpPr>
        <p:spPr>
          <a:xfrm>
            <a:off x="10572847" y="1200150"/>
            <a:ext cx="4192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</a:t>
            </a:r>
          </a:p>
        </p:txBody>
      </p:sp>
      <p:sp>
        <p:nvSpPr>
          <p:cNvPr id="822" name="C"/>
          <p:cNvSpPr txBox="1"/>
          <p:nvPr/>
        </p:nvSpPr>
        <p:spPr>
          <a:xfrm>
            <a:off x="12046174" y="6407150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</a:t>
            </a:r>
          </a:p>
        </p:txBody>
      </p:sp>
      <p:sp>
        <p:nvSpPr>
          <p:cNvPr id="823" name="Y"/>
          <p:cNvSpPr txBox="1"/>
          <p:nvPr/>
        </p:nvSpPr>
        <p:spPr>
          <a:xfrm>
            <a:off x="4235375" y="6534150"/>
            <a:ext cx="4192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824" name="X"/>
          <p:cNvSpPr txBox="1"/>
          <p:nvPr/>
        </p:nvSpPr>
        <p:spPr>
          <a:xfrm>
            <a:off x="7749947" y="6534150"/>
            <a:ext cx="4192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825" name="Z"/>
          <p:cNvSpPr txBox="1"/>
          <p:nvPr/>
        </p:nvSpPr>
        <p:spPr>
          <a:xfrm>
            <a:off x="5171983" y="3168650"/>
            <a:ext cx="3935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Z</a:t>
            </a:r>
          </a:p>
        </p:txBody>
      </p:sp>
      <p:sp>
        <p:nvSpPr>
          <p:cNvPr id="826" name="HOP: ugrások száma"/>
          <p:cNvSpPr txBox="1"/>
          <p:nvPr/>
        </p:nvSpPr>
        <p:spPr>
          <a:xfrm>
            <a:off x="562415" y="8305809"/>
            <a:ext cx="373456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HOP: ugrások száma</a:t>
            </a:r>
          </a:p>
        </p:txBody>
      </p:sp>
      <p:sp>
        <p:nvSpPr>
          <p:cNvPr id="827" name="Max 15 Ugrást képes kezelni"/>
          <p:cNvSpPr txBox="1"/>
          <p:nvPr/>
        </p:nvSpPr>
        <p:spPr>
          <a:xfrm>
            <a:off x="562415" y="8890011"/>
            <a:ext cx="504748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Max 15 Ugrást képes kezelni</a:t>
            </a:r>
          </a:p>
        </p:txBody>
      </p:sp>
      <p:sp>
        <p:nvSpPr>
          <p:cNvPr id="828" name="Interior Gateway Protocol"/>
          <p:cNvSpPr txBox="1"/>
          <p:nvPr/>
        </p:nvSpPr>
        <p:spPr>
          <a:xfrm>
            <a:off x="562415" y="7721603"/>
            <a:ext cx="4427090" cy="55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30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t>nterior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G</a:t>
            </a:r>
            <a:r>
              <a:t>ateway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t>rotocol</a:t>
            </a:r>
          </a:p>
        </p:txBody>
      </p:sp>
      <p:sp>
        <p:nvSpPr>
          <p:cNvPr id="829" name="Distance Vector Protocol"/>
          <p:cNvSpPr txBox="1"/>
          <p:nvPr/>
        </p:nvSpPr>
        <p:spPr>
          <a:xfrm>
            <a:off x="562415" y="7137403"/>
            <a:ext cx="4300348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3000"/>
            </a:lvl1pPr>
          </a:lstStyle>
          <a:p>
            <a:pPr/>
            <a:r>
              <a:t>Distance Vector Protocol</a:t>
            </a:r>
          </a:p>
        </p:txBody>
      </p:sp>
      <p:sp>
        <p:nvSpPr>
          <p:cNvPr id="830" name="Routing Information Protocol"/>
          <p:cNvSpPr txBox="1"/>
          <p:nvPr/>
        </p:nvSpPr>
        <p:spPr>
          <a:xfrm>
            <a:off x="3328297" y="1200150"/>
            <a:ext cx="590793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Routing Information Protocol</a:t>
            </a:r>
          </a:p>
        </p:txBody>
      </p:sp>
      <p:grpSp>
        <p:nvGrpSpPr>
          <p:cNvPr id="839" name="Group"/>
          <p:cNvGrpSpPr/>
          <p:nvPr/>
        </p:nvGrpSpPr>
        <p:grpSpPr>
          <a:xfrm>
            <a:off x="601719" y="1537606"/>
            <a:ext cx="9531510" cy="4706974"/>
            <a:chOff x="-270571" y="-313141"/>
            <a:chExt cx="9531509" cy="4706972"/>
          </a:xfrm>
        </p:grpSpPr>
        <p:pic>
          <p:nvPicPr>
            <p:cNvPr id="83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9763619">
              <a:off x="4697014" y="871983"/>
              <a:ext cx="4780534" cy="457201"/>
            </a:xfrm>
            <a:prstGeom prst="rect">
              <a:avLst/>
            </a:prstGeom>
            <a:effectLst/>
          </p:spPr>
        </p:pic>
        <p:pic>
          <p:nvPicPr>
            <p:cNvPr id="83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3812040">
              <a:off x="4909461" y="3055892"/>
              <a:ext cx="2506895" cy="457201"/>
            </a:xfrm>
            <a:prstGeom prst="rect">
              <a:avLst/>
            </a:prstGeom>
            <a:effectLst/>
          </p:spPr>
        </p:pic>
        <p:pic>
          <p:nvPicPr>
            <p:cNvPr id="83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rot="10800000">
              <a:off x="3376268" y="3921730"/>
              <a:ext cx="3364683" cy="457201"/>
            </a:xfrm>
            <a:prstGeom prst="rect">
              <a:avLst/>
            </a:prstGeom>
            <a:effectLst/>
          </p:spPr>
        </p:pic>
        <p:pic>
          <p:nvPicPr>
            <p:cNvPr id="83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 rot="11509058">
              <a:off x="-264084" y="3515321"/>
              <a:ext cx="3805440" cy="457201"/>
            </a:xfrm>
            <a:prstGeom prst="rect">
              <a:avLst/>
            </a:prstGeom>
            <a:effectLst/>
          </p:spPr>
        </p:pic>
      </p:grpSp>
      <p:grpSp>
        <p:nvGrpSpPr>
          <p:cNvPr id="846" name="Group"/>
          <p:cNvGrpSpPr/>
          <p:nvPr/>
        </p:nvGrpSpPr>
        <p:grpSpPr>
          <a:xfrm>
            <a:off x="892121" y="1368315"/>
            <a:ext cx="8867711" cy="4750763"/>
            <a:chOff x="-392347" y="-441087"/>
            <a:chExt cx="8867709" cy="4750762"/>
          </a:xfrm>
        </p:grpSpPr>
        <p:pic>
          <p:nvPicPr>
            <p:cNvPr id="840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19815399">
              <a:off x="4388726" y="558937"/>
              <a:ext cx="4203114" cy="646579"/>
            </a:xfrm>
            <a:prstGeom prst="rect">
              <a:avLst/>
            </a:prstGeom>
            <a:effectLst/>
          </p:spPr>
        </p:pic>
        <p:pic>
          <p:nvPicPr>
            <p:cNvPr id="842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 rot="7408074">
              <a:off x="2755761" y="2903769"/>
              <a:ext cx="2168157" cy="646580"/>
            </a:xfrm>
            <a:prstGeom prst="rect">
              <a:avLst/>
            </a:prstGeom>
            <a:effectLst/>
          </p:spPr>
        </p:pic>
        <p:pic>
          <p:nvPicPr>
            <p:cNvPr id="844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 rot="11646585">
              <a:off x="-367716" y="3179438"/>
              <a:ext cx="3591671" cy="64658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99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99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99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99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29" grpId="1"/>
      <p:bldP build="whole" bldLvl="1" animBg="1" rev="0" advAuto="0" spid="846" grpId="6"/>
      <p:bldP build="whole" bldLvl="1" animBg="1" rev="0" advAuto="0" spid="828" grpId="2"/>
      <p:bldP build="whole" bldLvl="1" animBg="1" rev="0" advAuto="0" spid="826" grpId="3"/>
      <p:bldP build="whole" bldLvl="1" animBg="1" rev="0" advAuto="0" spid="827" grpId="4"/>
      <p:bldP build="whole" bldLvl="1" animBg="1" rev="0" advAuto="0" spid="839" grpId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OSPF"/>
          <p:cNvSpPr txBox="1"/>
          <p:nvPr>
            <p:ph type="title"/>
          </p:nvPr>
        </p:nvSpPr>
        <p:spPr>
          <a:xfrm>
            <a:off x="952500" y="-419100"/>
            <a:ext cx="11099800" cy="2159000"/>
          </a:xfrm>
          <a:prstGeom prst="rect">
            <a:avLst/>
          </a:prstGeom>
        </p:spPr>
        <p:txBody>
          <a:bodyPr/>
          <a:lstStyle/>
          <a:p>
            <a:pPr/>
            <a:r>
              <a:t>OSPF</a:t>
            </a:r>
          </a:p>
        </p:txBody>
      </p:sp>
      <p:sp>
        <p:nvSpPr>
          <p:cNvPr id="851" name="Open Shortest Path First"/>
          <p:cNvSpPr txBox="1"/>
          <p:nvPr/>
        </p:nvSpPr>
        <p:spPr>
          <a:xfrm>
            <a:off x="4338701" y="1421383"/>
            <a:ext cx="4327399" cy="54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30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Open Shortest Path First</a:t>
            </a:r>
          </a:p>
        </p:txBody>
      </p:sp>
      <p:sp>
        <p:nvSpPr>
          <p:cNvPr id="852" name="Line"/>
          <p:cNvSpPr/>
          <p:nvPr/>
        </p:nvSpPr>
        <p:spPr>
          <a:xfrm flipH="1" flipV="1">
            <a:off x="1225549" y="5975350"/>
            <a:ext cx="3111501" cy="8382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53" name="Line"/>
          <p:cNvSpPr/>
          <p:nvPr/>
        </p:nvSpPr>
        <p:spPr>
          <a:xfrm flipV="1">
            <a:off x="7791450" y="6750050"/>
            <a:ext cx="4025900" cy="635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54" name="Line"/>
          <p:cNvSpPr/>
          <p:nvPr/>
        </p:nvSpPr>
        <p:spPr>
          <a:xfrm flipV="1">
            <a:off x="5988049" y="2825749"/>
            <a:ext cx="3441702" cy="19431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55" name="Line"/>
          <p:cNvSpPr/>
          <p:nvPr/>
        </p:nvSpPr>
        <p:spPr>
          <a:xfrm flipV="1">
            <a:off x="4425949" y="4819650"/>
            <a:ext cx="1511301" cy="19050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56" name="Line"/>
          <p:cNvSpPr/>
          <p:nvPr/>
        </p:nvSpPr>
        <p:spPr>
          <a:xfrm flipH="1" flipV="1">
            <a:off x="5988049" y="4794249"/>
            <a:ext cx="1790701" cy="1803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57" name="Line"/>
          <p:cNvSpPr/>
          <p:nvPr/>
        </p:nvSpPr>
        <p:spPr>
          <a:xfrm flipV="1">
            <a:off x="4438650" y="6711949"/>
            <a:ext cx="3225801" cy="6350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858" name="juanjo_Router.png" descr="juanjo_Rou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0625" y="6143327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9" name="cloud_computers-512 copy.png" descr="cloud_computers-512 cop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2099" y="5200650"/>
            <a:ext cx="1143002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0" name="juanjo_Router.png" descr="juanjo_Rou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16525" y="4136727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1" name="juanjo_Router.png" descr="juanjo_Rout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94525" y="6143327"/>
            <a:ext cx="142875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2" name="cloud_computers-512 copy.png" descr="cloud_computers-512 cop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32900" y="2019002"/>
            <a:ext cx="1143001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3" name="cloud_computers-512 copy.png" descr="cloud_computers-512 cop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57000" y="6044902"/>
            <a:ext cx="1143001" cy="11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864" name="B"/>
          <p:cNvSpPr txBox="1"/>
          <p:nvPr/>
        </p:nvSpPr>
        <p:spPr>
          <a:xfrm>
            <a:off x="704947" y="6292552"/>
            <a:ext cx="4192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</a:t>
            </a:r>
          </a:p>
        </p:txBody>
      </p:sp>
      <p:sp>
        <p:nvSpPr>
          <p:cNvPr id="865" name="A"/>
          <p:cNvSpPr txBox="1"/>
          <p:nvPr/>
        </p:nvSpPr>
        <p:spPr>
          <a:xfrm>
            <a:off x="10572847" y="1962150"/>
            <a:ext cx="4192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</a:t>
            </a:r>
          </a:p>
        </p:txBody>
      </p:sp>
      <p:sp>
        <p:nvSpPr>
          <p:cNvPr id="866" name="Z"/>
          <p:cNvSpPr txBox="1"/>
          <p:nvPr/>
        </p:nvSpPr>
        <p:spPr>
          <a:xfrm>
            <a:off x="5171983" y="3930650"/>
            <a:ext cx="3935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Z</a:t>
            </a:r>
          </a:p>
        </p:txBody>
      </p:sp>
      <p:sp>
        <p:nvSpPr>
          <p:cNvPr id="867" name="C"/>
          <p:cNvSpPr txBox="1"/>
          <p:nvPr/>
        </p:nvSpPr>
        <p:spPr>
          <a:xfrm>
            <a:off x="12046174" y="7169150"/>
            <a:ext cx="44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</a:t>
            </a:r>
          </a:p>
        </p:txBody>
      </p:sp>
      <p:sp>
        <p:nvSpPr>
          <p:cNvPr id="868" name="Y"/>
          <p:cNvSpPr txBox="1"/>
          <p:nvPr/>
        </p:nvSpPr>
        <p:spPr>
          <a:xfrm>
            <a:off x="4235375" y="7296150"/>
            <a:ext cx="4192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Y</a:t>
            </a:r>
          </a:p>
        </p:txBody>
      </p:sp>
      <p:sp>
        <p:nvSpPr>
          <p:cNvPr id="869" name="X"/>
          <p:cNvSpPr txBox="1"/>
          <p:nvPr/>
        </p:nvSpPr>
        <p:spPr>
          <a:xfrm>
            <a:off x="7749947" y="7296150"/>
            <a:ext cx="4192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870" name="Interior Gateway Protocol"/>
          <p:cNvSpPr txBox="1"/>
          <p:nvPr/>
        </p:nvSpPr>
        <p:spPr>
          <a:xfrm>
            <a:off x="562415" y="8483603"/>
            <a:ext cx="4427090" cy="558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30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t>nterior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G</a:t>
            </a:r>
            <a:r>
              <a:t>ateway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t>rotocol</a:t>
            </a:r>
          </a:p>
        </p:txBody>
      </p:sp>
      <p:sp>
        <p:nvSpPr>
          <p:cNvPr id="871" name="Link State Protocol"/>
          <p:cNvSpPr txBox="1"/>
          <p:nvPr/>
        </p:nvSpPr>
        <p:spPr>
          <a:xfrm>
            <a:off x="562415" y="7899403"/>
            <a:ext cx="3283840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3000"/>
            </a:lvl1pPr>
          </a:lstStyle>
          <a:p>
            <a:pPr/>
            <a:r>
              <a:t>Link State Protocol</a:t>
            </a:r>
          </a:p>
        </p:txBody>
      </p:sp>
      <p:grpSp>
        <p:nvGrpSpPr>
          <p:cNvPr id="874" name="Group"/>
          <p:cNvGrpSpPr/>
          <p:nvPr/>
        </p:nvGrpSpPr>
        <p:grpSpPr>
          <a:xfrm>
            <a:off x="3295650" y="2987893"/>
            <a:ext cx="5791200" cy="5702301"/>
            <a:chOff x="0" y="0"/>
            <a:chExt cx="5791200" cy="5702299"/>
          </a:xfrm>
        </p:grpSpPr>
        <p:sp>
          <p:nvSpPr>
            <p:cNvPr id="872" name="Oval"/>
            <p:cNvSpPr/>
            <p:nvPr/>
          </p:nvSpPr>
          <p:spPr>
            <a:xfrm>
              <a:off x="0" y="609600"/>
              <a:ext cx="5791200" cy="5092700"/>
            </a:xfrm>
            <a:prstGeom prst="ellipse">
              <a:avLst/>
            </a:pr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873" name="Area 0"/>
            <p:cNvSpPr txBox="1"/>
            <p:nvPr/>
          </p:nvSpPr>
          <p:spPr>
            <a:xfrm>
              <a:off x="2069628" y="0"/>
              <a:ext cx="1512244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Area 0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99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4" grpId="3"/>
      <p:bldP build="whole" bldLvl="1" animBg="1" rev="0" advAuto="0" spid="871" grpId="2"/>
      <p:bldP build="whole" bldLvl="1" animBg="1" rev="0" advAuto="0" spid="87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BGP"/>
          <p:cNvSpPr txBox="1"/>
          <p:nvPr>
            <p:ph type="title"/>
          </p:nvPr>
        </p:nvSpPr>
        <p:spPr>
          <a:xfrm>
            <a:off x="5537200" y="914400"/>
            <a:ext cx="1930400" cy="850900"/>
          </a:xfrm>
          <a:prstGeom prst="rect">
            <a:avLst/>
          </a:prstGeom>
        </p:spPr>
        <p:txBody>
          <a:bodyPr/>
          <a:lstStyle>
            <a:lvl1pPr defTabSz="362204">
              <a:defRPr sz="4960"/>
            </a:lvl1pPr>
          </a:lstStyle>
          <a:p>
            <a:pPr/>
            <a:r>
              <a:t>BGP</a:t>
            </a:r>
          </a:p>
        </p:txBody>
      </p:sp>
      <p:sp>
        <p:nvSpPr>
          <p:cNvPr id="879" name="Border Gateway Protocol"/>
          <p:cNvSpPr txBox="1"/>
          <p:nvPr/>
        </p:nvSpPr>
        <p:spPr>
          <a:xfrm>
            <a:off x="4114800" y="1790700"/>
            <a:ext cx="4775200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239522">
              <a:defRPr sz="3280"/>
            </a:lvl1pPr>
          </a:lstStyle>
          <a:p>
            <a:pPr/>
            <a:r>
              <a:t>Border Gateway Protocol</a:t>
            </a:r>
          </a:p>
        </p:txBody>
      </p:sp>
      <p:pic>
        <p:nvPicPr>
          <p:cNvPr id="880" name="lanos.png" descr="lano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359694" y="3263739"/>
            <a:ext cx="9311356" cy="3360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881" name="router_net.png" descr="router_ne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2168" y="2021089"/>
            <a:ext cx="4622801" cy="4622801"/>
          </a:xfrm>
          <a:prstGeom prst="rect">
            <a:avLst/>
          </a:prstGeom>
          <a:ln w="12700">
            <a:miter lim="400000"/>
          </a:ln>
        </p:spPr>
      </p:pic>
      <p:sp>
        <p:nvSpPr>
          <p:cNvPr id="882" name="LAN"/>
          <p:cNvSpPr txBox="1"/>
          <p:nvPr/>
        </p:nvSpPr>
        <p:spPr>
          <a:xfrm>
            <a:off x="1244600" y="6604000"/>
            <a:ext cx="1600200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62204">
              <a:defRPr sz="4960"/>
            </a:lvl1pPr>
          </a:lstStyle>
          <a:p>
            <a:pPr/>
            <a:r>
              <a:t>LAN</a:t>
            </a:r>
          </a:p>
        </p:txBody>
      </p:sp>
      <p:sp>
        <p:nvSpPr>
          <p:cNvPr id="883" name="Router Network(ISP)"/>
          <p:cNvSpPr txBox="1"/>
          <p:nvPr/>
        </p:nvSpPr>
        <p:spPr>
          <a:xfrm>
            <a:off x="7174160" y="6376802"/>
            <a:ext cx="563880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50520">
              <a:defRPr sz="4800"/>
            </a:lvl1pPr>
          </a:lstStyle>
          <a:p>
            <a:pPr/>
            <a:r>
              <a:t>Router Network(ISP)</a:t>
            </a:r>
          </a:p>
        </p:txBody>
      </p:sp>
      <p:sp>
        <p:nvSpPr>
          <p:cNvPr id="884" name="Circle"/>
          <p:cNvSpPr/>
          <p:nvPr/>
        </p:nvSpPr>
        <p:spPr>
          <a:xfrm>
            <a:off x="2292350" y="7804150"/>
            <a:ext cx="1270000" cy="1270000"/>
          </a:xfrm>
          <a:prstGeom prst="ellipse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85" name="Line"/>
          <p:cNvSpPr/>
          <p:nvPr/>
        </p:nvSpPr>
        <p:spPr>
          <a:xfrm>
            <a:off x="7734796" y="7758421"/>
            <a:ext cx="2895601" cy="1765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631"/>
                </a:moveTo>
                <a:lnTo>
                  <a:pt x="21600" y="13682"/>
                </a:lnTo>
                <a:lnTo>
                  <a:pt x="5906" y="19732"/>
                </a:lnTo>
                <a:lnTo>
                  <a:pt x="17464" y="4040"/>
                </a:lnTo>
                <a:lnTo>
                  <a:pt x="8559" y="0"/>
                </a:lnTo>
                <a:lnTo>
                  <a:pt x="12349" y="21600"/>
                </a:lnTo>
              </a:path>
            </a:pathLst>
          </a:custGeom>
          <a:ln w="508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9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2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99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9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99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83" grpId="4"/>
      <p:bldP build="whole" bldLvl="1" animBg="1" rev="0" advAuto="0" spid="885" grpId="6"/>
      <p:bldP build="whole" bldLvl="1" animBg="1" rev="0" advAuto="0" spid="882" grpId="2"/>
      <p:bldP build="whole" bldLvl="1" animBg="1" rev="0" advAuto="0" spid="881" grpId="3"/>
      <p:bldP build="whole" bldLvl="1" animBg="1" rev="0" advAuto="0" spid="880" grpId="1"/>
      <p:bldP build="whole" bldLvl="1" animBg="1" rev="0" advAuto="0" spid="884" grpId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9" name="BlankMap-Europe-v3-1.png" descr="BlankMap-Europe-v3-1.png"/>
          <p:cNvPicPr>
            <a:picLocks noChangeAspect="1"/>
          </p:cNvPicPr>
          <p:nvPr/>
        </p:nvPicPr>
        <p:blipFill>
          <a:blip r:embed="rId3">
            <a:extLst/>
          </a:blip>
          <a:srcRect l="13631" t="31496" r="38582" b="20718"/>
          <a:stretch>
            <a:fillRect/>
          </a:stretch>
        </p:blipFill>
        <p:spPr>
          <a:xfrm>
            <a:off x="293621" y="2296655"/>
            <a:ext cx="8544540" cy="6204963"/>
          </a:xfrm>
          <a:prstGeom prst="rect">
            <a:avLst/>
          </a:prstGeom>
          <a:ln w="12700">
            <a:miter lim="400000"/>
          </a:ln>
        </p:spPr>
      </p:pic>
      <p:sp>
        <p:nvSpPr>
          <p:cNvPr id="890" name="Shape"/>
          <p:cNvSpPr/>
          <p:nvPr/>
        </p:nvSpPr>
        <p:spPr>
          <a:xfrm>
            <a:off x="4976057" y="2754934"/>
            <a:ext cx="3355640" cy="2769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83" y="21600"/>
                </a:moveTo>
                <a:lnTo>
                  <a:pt x="21600" y="21105"/>
                </a:lnTo>
                <a:lnTo>
                  <a:pt x="21112" y="15755"/>
                </a:lnTo>
                <a:lnTo>
                  <a:pt x="11139" y="8336"/>
                </a:lnTo>
                <a:lnTo>
                  <a:pt x="5171" y="6428"/>
                </a:lnTo>
                <a:lnTo>
                  <a:pt x="3391" y="0"/>
                </a:lnTo>
                <a:lnTo>
                  <a:pt x="913" y="3700"/>
                </a:lnTo>
                <a:lnTo>
                  <a:pt x="0" y="13084"/>
                </a:lnTo>
                <a:lnTo>
                  <a:pt x="1407" y="16453"/>
                </a:lnTo>
                <a:lnTo>
                  <a:pt x="9583" y="21600"/>
                </a:lnTo>
                <a:close/>
              </a:path>
            </a:pathLst>
          </a:custGeom>
          <a:solidFill>
            <a:schemeClr val="accent1">
              <a:satOff val="-3355"/>
              <a:lumOff val="26614"/>
            </a:schemeClr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91" name="Shape"/>
          <p:cNvSpPr/>
          <p:nvPr/>
        </p:nvSpPr>
        <p:spPr>
          <a:xfrm>
            <a:off x="2959195" y="3608047"/>
            <a:ext cx="3797301" cy="3211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61" y="16819"/>
                </a:moveTo>
                <a:lnTo>
                  <a:pt x="11269" y="16733"/>
                </a:lnTo>
                <a:lnTo>
                  <a:pt x="13870" y="16050"/>
                </a:lnTo>
                <a:lnTo>
                  <a:pt x="18132" y="21600"/>
                </a:lnTo>
                <a:lnTo>
                  <a:pt x="21600" y="21013"/>
                </a:lnTo>
                <a:lnTo>
                  <a:pt x="7080" y="0"/>
                </a:lnTo>
                <a:lnTo>
                  <a:pt x="0" y="6366"/>
                </a:lnTo>
                <a:lnTo>
                  <a:pt x="1661" y="16819"/>
                </a:lnTo>
                <a:close/>
              </a:path>
            </a:pathLst>
          </a:custGeom>
          <a:solidFill>
            <a:schemeClr val="accent6">
              <a:satOff val="24555"/>
              <a:lumOff val="22232"/>
            </a:schemeClr>
          </a:solidFill>
          <a:ln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92" name="Shape"/>
          <p:cNvSpPr/>
          <p:nvPr/>
        </p:nvSpPr>
        <p:spPr>
          <a:xfrm>
            <a:off x="993675" y="6247217"/>
            <a:ext cx="2401799" cy="19996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817"/>
                </a:moveTo>
                <a:lnTo>
                  <a:pt x="13020" y="21600"/>
                </a:lnTo>
                <a:lnTo>
                  <a:pt x="21600" y="5823"/>
                </a:lnTo>
                <a:lnTo>
                  <a:pt x="9722" y="0"/>
                </a:lnTo>
                <a:lnTo>
                  <a:pt x="2412" y="2384"/>
                </a:lnTo>
                <a:lnTo>
                  <a:pt x="0" y="19817"/>
                </a:lnTo>
                <a:close/>
              </a:path>
            </a:pathLst>
          </a:cu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93" name="Line"/>
          <p:cNvSpPr/>
          <p:nvPr/>
        </p:nvSpPr>
        <p:spPr>
          <a:xfrm>
            <a:off x="5293359" y="3953513"/>
            <a:ext cx="2809956" cy="134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528" y="21162"/>
                </a:moveTo>
                <a:lnTo>
                  <a:pt x="0" y="11548"/>
                </a:lnTo>
                <a:lnTo>
                  <a:pt x="2073" y="0"/>
                </a:lnTo>
                <a:lnTo>
                  <a:pt x="5746" y="3473"/>
                </a:lnTo>
                <a:lnTo>
                  <a:pt x="7776" y="12964"/>
                </a:lnTo>
                <a:lnTo>
                  <a:pt x="11838" y="3840"/>
                </a:lnTo>
                <a:lnTo>
                  <a:pt x="10432" y="21600"/>
                </a:lnTo>
                <a:lnTo>
                  <a:pt x="21600" y="19645"/>
                </a:lnTo>
              </a:path>
            </a:pathLst>
          </a:cu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94" name="Line"/>
          <p:cNvSpPr/>
          <p:nvPr/>
        </p:nvSpPr>
        <p:spPr>
          <a:xfrm>
            <a:off x="3414604" y="4012545"/>
            <a:ext cx="2884596" cy="2530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17872" y="17871"/>
                </a:lnTo>
                <a:lnTo>
                  <a:pt x="6143" y="0"/>
                </a:lnTo>
                <a:lnTo>
                  <a:pt x="6308" y="10737"/>
                </a:lnTo>
                <a:lnTo>
                  <a:pt x="11430" y="16643"/>
                </a:lnTo>
                <a:lnTo>
                  <a:pt x="1159" y="15863"/>
                </a:lnTo>
                <a:lnTo>
                  <a:pt x="0" y="9098"/>
                </a:lnTo>
                <a:lnTo>
                  <a:pt x="467" y="3721"/>
                </a:lnTo>
                <a:lnTo>
                  <a:pt x="5491" y="10139"/>
                </a:lnTo>
              </a:path>
            </a:pathLst>
          </a:custGeom>
          <a:ln w="508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895" name="BGP"/>
          <p:cNvSpPr txBox="1"/>
          <p:nvPr/>
        </p:nvSpPr>
        <p:spPr>
          <a:xfrm>
            <a:off x="5537200" y="25400"/>
            <a:ext cx="1930400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362204">
              <a:defRPr sz="4960"/>
            </a:lvl1pPr>
          </a:lstStyle>
          <a:p>
            <a:pPr/>
            <a:r>
              <a:t>BGP</a:t>
            </a:r>
          </a:p>
        </p:txBody>
      </p:sp>
      <p:sp>
        <p:nvSpPr>
          <p:cNvPr id="896" name="Border Gateway Protocol"/>
          <p:cNvSpPr txBox="1"/>
          <p:nvPr/>
        </p:nvSpPr>
        <p:spPr>
          <a:xfrm>
            <a:off x="4114800" y="647700"/>
            <a:ext cx="4775200" cy="85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239522">
              <a:defRPr sz="3280"/>
            </a:lvl1pPr>
          </a:lstStyle>
          <a:p>
            <a:pPr/>
            <a:r>
              <a:t>Border Gateway Protocol</a:t>
            </a:r>
          </a:p>
        </p:txBody>
      </p:sp>
      <p:grpSp>
        <p:nvGrpSpPr>
          <p:cNvPr id="905" name="Group"/>
          <p:cNvGrpSpPr/>
          <p:nvPr/>
        </p:nvGrpSpPr>
        <p:grpSpPr>
          <a:xfrm>
            <a:off x="3289300" y="3949308"/>
            <a:ext cx="3096684" cy="2689226"/>
            <a:chOff x="0" y="0"/>
            <a:chExt cx="3096683" cy="2689224"/>
          </a:xfrm>
        </p:grpSpPr>
        <p:sp>
          <p:nvSpPr>
            <p:cNvPr id="897" name="Circle"/>
            <p:cNvSpPr/>
            <p:nvPr/>
          </p:nvSpPr>
          <p:spPr>
            <a:xfrm>
              <a:off x="147108" y="1820333"/>
              <a:ext cx="196851" cy="19685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98" name="Circle"/>
            <p:cNvSpPr/>
            <p:nvPr/>
          </p:nvSpPr>
          <p:spPr>
            <a:xfrm>
              <a:off x="80433" y="412750"/>
              <a:ext cx="196851" cy="196850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99" name="Circle"/>
            <p:cNvSpPr/>
            <p:nvPr/>
          </p:nvSpPr>
          <p:spPr>
            <a:xfrm>
              <a:off x="863600" y="0"/>
              <a:ext cx="196850" cy="196850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0" name="Circle"/>
            <p:cNvSpPr/>
            <p:nvPr/>
          </p:nvSpPr>
          <p:spPr>
            <a:xfrm>
              <a:off x="1538816" y="1871133"/>
              <a:ext cx="196851" cy="19685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1" name="Circle"/>
            <p:cNvSpPr/>
            <p:nvPr/>
          </p:nvSpPr>
          <p:spPr>
            <a:xfrm>
              <a:off x="0" y="1009650"/>
              <a:ext cx="196850" cy="196850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2" name="Circle"/>
            <p:cNvSpPr/>
            <p:nvPr/>
          </p:nvSpPr>
          <p:spPr>
            <a:xfrm>
              <a:off x="838200" y="1199091"/>
              <a:ext cx="196850" cy="19685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3" name="Circle"/>
            <p:cNvSpPr/>
            <p:nvPr/>
          </p:nvSpPr>
          <p:spPr>
            <a:xfrm>
              <a:off x="2415116" y="2048933"/>
              <a:ext cx="196851" cy="19685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4" name="Circle"/>
            <p:cNvSpPr/>
            <p:nvPr/>
          </p:nvSpPr>
          <p:spPr>
            <a:xfrm>
              <a:off x="2899833" y="2492375"/>
              <a:ext cx="196851" cy="196850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6">
                  <a:satOff val="24555"/>
                  <a:lumOff val="22232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914" name="Group"/>
          <p:cNvGrpSpPr/>
          <p:nvPr/>
        </p:nvGrpSpPr>
        <p:grpSpPr>
          <a:xfrm>
            <a:off x="5171016" y="3055639"/>
            <a:ext cx="2980692" cy="2348667"/>
            <a:chOff x="0" y="0"/>
            <a:chExt cx="2980690" cy="2348665"/>
          </a:xfrm>
        </p:grpSpPr>
        <p:sp>
          <p:nvSpPr>
            <p:cNvPr id="906" name="Circle"/>
            <p:cNvSpPr/>
            <p:nvPr/>
          </p:nvSpPr>
          <p:spPr>
            <a:xfrm>
              <a:off x="1018116" y="1516360"/>
              <a:ext cx="196851" cy="19685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7" name="Circle"/>
            <p:cNvSpPr/>
            <p:nvPr/>
          </p:nvSpPr>
          <p:spPr>
            <a:xfrm>
              <a:off x="761999" y="1048576"/>
              <a:ext cx="196851" cy="19685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8" name="Circle"/>
            <p:cNvSpPr/>
            <p:nvPr/>
          </p:nvSpPr>
          <p:spPr>
            <a:xfrm>
              <a:off x="0" y="1516360"/>
              <a:ext cx="196850" cy="19685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9" name="Circle"/>
            <p:cNvSpPr/>
            <p:nvPr/>
          </p:nvSpPr>
          <p:spPr>
            <a:xfrm>
              <a:off x="311150" y="808335"/>
              <a:ext cx="196850" cy="19685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0" name="Circle"/>
            <p:cNvSpPr/>
            <p:nvPr/>
          </p:nvSpPr>
          <p:spPr>
            <a:xfrm>
              <a:off x="1549400" y="1048576"/>
              <a:ext cx="196851" cy="19685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1" name="Circle"/>
            <p:cNvSpPr/>
            <p:nvPr/>
          </p:nvSpPr>
          <p:spPr>
            <a:xfrm>
              <a:off x="1300903" y="2109905"/>
              <a:ext cx="238761" cy="23876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2" name="Circle"/>
            <p:cNvSpPr/>
            <p:nvPr/>
          </p:nvSpPr>
          <p:spPr>
            <a:xfrm>
              <a:off x="2783840" y="2024360"/>
              <a:ext cx="196851" cy="19685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3" name="Circle"/>
            <p:cNvSpPr/>
            <p:nvPr/>
          </p:nvSpPr>
          <p:spPr>
            <a:xfrm>
              <a:off x="172720" y="0"/>
              <a:ext cx="196850" cy="196850"/>
            </a:xfrm>
            <a:prstGeom prst="ellipse">
              <a:avLst/>
            </a:prstGeom>
            <a:noFill/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915" name="Line"/>
          <p:cNvSpPr/>
          <p:nvPr/>
        </p:nvSpPr>
        <p:spPr>
          <a:xfrm>
            <a:off x="1290319" y="6524769"/>
            <a:ext cx="1769190" cy="1471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959"/>
                </a:moveTo>
                <a:lnTo>
                  <a:pt x="12776" y="21600"/>
                </a:lnTo>
                <a:lnTo>
                  <a:pt x="9940" y="8509"/>
                </a:lnTo>
                <a:lnTo>
                  <a:pt x="21600" y="4492"/>
                </a:lnTo>
                <a:lnTo>
                  <a:pt x="10436" y="0"/>
                </a:lnTo>
                <a:lnTo>
                  <a:pt x="3242" y="445"/>
                </a:lnTo>
                <a:lnTo>
                  <a:pt x="9320" y="10153"/>
                </a:lnTo>
              </a:path>
            </a:pathLst>
          </a:custGeom>
          <a:ln w="25400">
            <a:solidFill>
              <a:schemeClr val="accent2">
                <a:hueOff val="-554920"/>
                <a:satOff val="-21482"/>
                <a:lumOff val="-6228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grpSp>
        <p:nvGrpSpPr>
          <p:cNvPr id="922" name="Group"/>
          <p:cNvGrpSpPr/>
          <p:nvPr/>
        </p:nvGrpSpPr>
        <p:grpSpPr>
          <a:xfrm>
            <a:off x="1218670" y="6441683"/>
            <a:ext cx="1912410" cy="1610785"/>
            <a:chOff x="0" y="0"/>
            <a:chExt cx="1912408" cy="1610783"/>
          </a:xfrm>
        </p:grpSpPr>
        <p:sp>
          <p:nvSpPr>
            <p:cNvPr id="916" name="Circle"/>
            <p:cNvSpPr/>
            <p:nvPr/>
          </p:nvSpPr>
          <p:spPr>
            <a:xfrm>
              <a:off x="1715558" y="304800"/>
              <a:ext cx="196851" cy="196850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7" name="Circle"/>
            <p:cNvSpPr/>
            <p:nvPr/>
          </p:nvSpPr>
          <p:spPr>
            <a:xfrm>
              <a:off x="227541" y="0"/>
              <a:ext cx="196851" cy="196850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8" name="Circle"/>
            <p:cNvSpPr/>
            <p:nvPr/>
          </p:nvSpPr>
          <p:spPr>
            <a:xfrm>
              <a:off x="860425" y="0"/>
              <a:ext cx="196850" cy="196850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9" name="Circle"/>
            <p:cNvSpPr/>
            <p:nvPr/>
          </p:nvSpPr>
          <p:spPr>
            <a:xfrm>
              <a:off x="0" y="1337733"/>
              <a:ext cx="196850" cy="19685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20" name="Circle"/>
            <p:cNvSpPr/>
            <p:nvPr/>
          </p:nvSpPr>
          <p:spPr>
            <a:xfrm>
              <a:off x="759883" y="613833"/>
              <a:ext cx="196851" cy="19685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21" name="Circle"/>
            <p:cNvSpPr/>
            <p:nvPr/>
          </p:nvSpPr>
          <p:spPr>
            <a:xfrm>
              <a:off x="982133" y="1413933"/>
              <a:ext cx="196851" cy="196851"/>
            </a:xfrm>
            <a:prstGeom prst="ellipse">
              <a:avLst/>
            </a:prstGeom>
            <a:solidFill>
              <a:srgbClr val="A6AAA9"/>
            </a:solidFill>
            <a:ln w="508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923" name="Line"/>
          <p:cNvSpPr/>
          <p:nvPr/>
        </p:nvSpPr>
        <p:spPr>
          <a:xfrm flipH="1" flipV="1">
            <a:off x="5455920" y="3246120"/>
            <a:ext cx="101601" cy="599441"/>
          </a:xfrm>
          <a:prstGeom prst="line">
            <a:avLst/>
          </a:prstGeom>
          <a:ln w="254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924" name="Autonomus System (AS)"/>
          <p:cNvSpPr txBox="1"/>
          <p:nvPr/>
        </p:nvSpPr>
        <p:spPr>
          <a:xfrm>
            <a:off x="8976359" y="2512714"/>
            <a:ext cx="38989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1" sz="2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Autonomus System (AS)</a:t>
            </a:r>
          </a:p>
        </p:txBody>
      </p:sp>
      <p:sp>
        <p:nvSpPr>
          <p:cNvPr id="925" name="Egy vagy több routerhálózat csoport, egyetlen kézben (ISP)"/>
          <p:cNvSpPr txBox="1"/>
          <p:nvPr/>
        </p:nvSpPr>
        <p:spPr>
          <a:xfrm>
            <a:off x="9006631" y="3262014"/>
            <a:ext cx="38989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02412">
              <a:defRPr sz="2150"/>
            </a:lvl1pPr>
          </a:lstStyle>
          <a:p>
            <a:pPr/>
            <a:r>
              <a:t>Egy vagy több routerhálózat csoport, egyetlen kézben (ISP)</a:t>
            </a:r>
          </a:p>
        </p:txBody>
      </p:sp>
      <p:sp>
        <p:nvSpPr>
          <p:cNvPr id="926" name="AS"/>
          <p:cNvSpPr txBox="1"/>
          <p:nvPr/>
        </p:nvSpPr>
        <p:spPr>
          <a:xfrm>
            <a:off x="1003249" y="6923225"/>
            <a:ext cx="698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AS</a:t>
            </a:r>
          </a:p>
        </p:txBody>
      </p:sp>
      <p:sp>
        <p:nvSpPr>
          <p:cNvPr id="927" name="AS"/>
          <p:cNvSpPr txBox="1"/>
          <p:nvPr/>
        </p:nvSpPr>
        <p:spPr>
          <a:xfrm>
            <a:off x="3441649" y="3812311"/>
            <a:ext cx="698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AS</a:t>
            </a:r>
          </a:p>
        </p:txBody>
      </p:sp>
      <p:sp>
        <p:nvSpPr>
          <p:cNvPr id="928" name="AS"/>
          <p:cNvSpPr txBox="1"/>
          <p:nvPr/>
        </p:nvSpPr>
        <p:spPr>
          <a:xfrm>
            <a:off x="7054906" y="4301516"/>
            <a:ext cx="6986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AS</a:t>
            </a:r>
          </a:p>
        </p:txBody>
      </p:sp>
      <p:sp>
        <p:nvSpPr>
          <p:cNvPr id="929" name="Minden AS-nek van egy 32bites azonosító száma"/>
          <p:cNvSpPr txBox="1"/>
          <p:nvPr/>
        </p:nvSpPr>
        <p:spPr>
          <a:xfrm>
            <a:off x="9006631" y="4316114"/>
            <a:ext cx="38989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60831">
              <a:defRPr sz="2400"/>
            </a:lvl1pPr>
          </a:lstStyle>
          <a:p>
            <a:pPr/>
            <a:r>
              <a:t>Minden AS-nek van egy 32bites azonosító száma</a:t>
            </a:r>
          </a:p>
        </p:txBody>
      </p:sp>
      <p:sp>
        <p:nvSpPr>
          <p:cNvPr id="930" name="Az AS-ek BGP-vel kommunikálnak egymás között"/>
          <p:cNvSpPr txBox="1"/>
          <p:nvPr/>
        </p:nvSpPr>
        <p:spPr>
          <a:xfrm>
            <a:off x="8976359" y="5484514"/>
            <a:ext cx="38989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defTabSz="508254">
              <a:defRPr sz="2175"/>
            </a:lvl1pPr>
          </a:lstStyle>
          <a:p>
            <a:pPr/>
            <a:r>
              <a:t>Az AS-ek BGP-vel kommunikálnak egymás között</a:t>
            </a:r>
          </a:p>
        </p:txBody>
      </p:sp>
      <p:grpSp>
        <p:nvGrpSpPr>
          <p:cNvPr id="934" name="Group"/>
          <p:cNvGrpSpPr/>
          <p:nvPr/>
        </p:nvGrpSpPr>
        <p:grpSpPr>
          <a:xfrm>
            <a:off x="2826080" y="4036297"/>
            <a:ext cx="4189242" cy="2980453"/>
            <a:chOff x="0" y="0"/>
            <a:chExt cx="4189240" cy="2980452"/>
          </a:xfrm>
        </p:grpSpPr>
        <p:sp>
          <p:nvSpPr>
            <p:cNvPr id="931" name="Circle"/>
            <p:cNvSpPr/>
            <p:nvPr/>
          </p:nvSpPr>
          <p:spPr>
            <a:xfrm>
              <a:off x="0" y="2593102"/>
              <a:ext cx="387350" cy="387351"/>
            </a:xfrm>
            <a:prstGeom prst="ellipse">
              <a:avLst/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50800" dist="12700" dir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2" name="Circle"/>
            <p:cNvSpPr/>
            <p:nvPr/>
          </p:nvSpPr>
          <p:spPr>
            <a:xfrm>
              <a:off x="1839990" y="1679992"/>
              <a:ext cx="387351" cy="387351"/>
            </a:xfrm>
            <a:prstGeom prst="ellipse">
              <a:avLst/>
            </a:prstGeom>
            <a:blipFill rotWithShape="1">
              <a:blip r:embed="rId5"/>
              <a:srcRect l="0" t="0" r="0" b="0"/>
              <a:tile tx="0" ty="0" sx="100000" sy="100000" flip="none" algn="tl"/>
            </a:blip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25400" dist="25400" dir="2388334">
                <a:srgbClr val="000000">
                  <a:alpha val="7931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3" name="Circle"/>
            <p:cNvSpPr/>
            <p:nvPr/>
          </p:nvSpPr>
          <p:spPr>
            <a:xfrm>
              <a:off x="3801890" y="0"/>
              <a:ext cx="387351" cy="387350"/>
            </a:xfrm>
            <a:prstGeom prst="ellipse">
              <a:avLst/>
            </a:prstGeom>
            <a:blipFill rotWithShape="1">
              <a:blip r:embed="rId6"/>
              <a:srcRect l="0" t="0" r="0" b="0"/>
              <a:tile tx="0" ty="0" sx="100000" sy="100000" flip="none" algn="tl"/>
            </a:blipFill>
            <a:ln w="50800" cap="flat">
              <a:solidFill>
                <a:srgbClr val="000000"/>
              </a:solidFill>
              <a:prstDash val="solid"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937" name="Group"/>
          <p:cNvGrpSpPr/>
          <p:nvPr/>
        </p:nvGrpSpPr>
        <p:grpSpPr>
          <a:xfrm>
            <a:off x="3198942" y="4406775"/>
            <a:ext cx="3551108" cy="2314299"/>
            <a:chOff x="0" y="0"/>
            <a:chExt cx="3551107" cy="2314297"/>
          </a:xfrm>
        </p:grpSpPr>
        <p:sp>
          <p:nvSpPr>
            <p:cNvPr id="935" name="Line"/>
            <p:cNvSpPr/>
            <p:nvPr/>
          </p:nvSpPr>
          <p:spPr>
            <a:xfrm flipV="1">
              <a:off x="0" y="1587500"/>
              <a:ext cx="1500058" cy="726798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936" name="Line"/>
            <p:cNvSpPr/>
            <p:nvPr/>
          </p:nvSpPr>
          <p:spPr>
            <a:xfrm flipV="1">
              <a:off x="1809749" y="-1"/>
              <a:ext cx="1741359" cy="1393549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</p:grpSp>
      <p:grpSp>
        <p:nvGrpSpPr>
          <p:cNvPr id="941" name="Group"/>
          <p:cNvGrpSpPr/>
          <p:nvPr/>
        </p:nvGrpSpPr>
        <p:grpSpPr>
          <a:xfrm>
            <a:off x="3388960" y="3717815"/>
            <a:ext cx="5034333" cy="3492501"/>
            <a:chOff x="0" y="0"/>
            <a:chExt cx="5034331" cy="3492500"/>
          </a:xfrm>
        </p:grpSpPr>
        <p:sp>
          <p:nvSpPr>
            <p:cNvPr id="938" name="BGP Router"/>
            <p:cNvSpPr txBox="1"/>
            <p:nvPr/>
          </p:nvSpPr>
          <p:spPr>
            <a:xfrm>
              <a:off x="971729" y="2489199"/>
              <a:ext cx="1524001" cy="482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490727">
                <a:defRPr sz="2100"/>
              </a:lvl1pPr>
            </a:lstStyle>
            <a:p>
              <a:pPr/>
              <a:r>
                <a:t>BGP Router</a:t>
              </a:r>
            </a:p>
          </p:txBody>
        </p:sp>
        <p:sp>
          <p:nvSpPr>
            <p:cNvPr id="939" name="BGP Router"/>
            <p:cNvSpPr txBox="1"/>
            <p:nvPr/>
          </p:nvSpPr>
          <p:spPr>
            <a:xfrm>
              <a:off x="0" y="3009900"/>
              <a:ext cx="1524000" cy="482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490727">
                <a:defRPr sz="2100"/>
              </a:lvl1pPr>
            </a:lstStyle>
            <a:p>
              <a:pPr/>
              <a:r>
                <a:t>BGP Router</a:t>
              </a:r>
            </a:p>
          </p:txBody>
        </p:sp>
        <p:sp>
          <p:nvSpPr>
            <p:cNvPr id="940" name="BGP Router"/>
            <p:cNvSpPr txBox="1"/>
            <p:nvPr/>
          </p:nvSpPr>
          <p:spPr>
            <a:xfrm>
              <a:off x="3510331" y="0"/>
              <a:ext cx="1524001" cy="482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defTabSz="490727">
                <a:defRPr sz="2100"/>
              </a:lvl1pPr>
            </a:lstStyle>
            <a:p>
              <a:pPr/>
              <a:r>
                <a:t>BGP Router</a:t>
              </a:r>
            </a:p>
          </p:txBody>
        </p:sp>
      </p:grpSp>
      <p:sp>
        <p:nvSpPr>
          <p:cNvPr id="942" name="~ kb 50 000 AS"/>
          <p:cNvSpPr txBox="1"/>
          <p:nvPr/>
        </p:nvSpPr>
        <p:spPr>
          <a:xfrm>
            <a:off x="9006631" y="7084714"/>
            <a:ext cx="38989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2500"/>
            </a:lvl1pPr>
          </a:lstStyle>
          <a:p>
            <a:pPr/>
            <a:r>
              <a:t> ~ kb 50 000 AS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3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2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99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99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9"/>
                            </p:stCondLst>
                            <p:childTnLst>
                              <p:par>
                                <p:cTn id="32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99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99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4" dur="2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9" dur="199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9"/>
                            </p:stCondLst>
                            <p:childTnLst>
                              <p:par>
                                <p:cTn id="51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199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199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9"/>
                            </p:stCondLst>
                            <p:childTnLst>
                              <p:par>
                                <p:cTn id="60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2" dur="199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7" dur="199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9"/>
                            </p:stCondLst>
                            <p:childTnLst>
                              <p:par>
                                <p:cTn id="69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1" dur="2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6" dur="199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1" dur="199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Class="entr" nodeType="click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6" dur="3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ID="9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1" dur="199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click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6" dur="199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click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1" dur="199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4" grpId="18"/>
      <p:bldP build="whole" bldLvl="1" animBg="1" rev="0" advAuto="0" spid="927" grpId="13"/>
      <p:bldP build="whole" bldLvl="1" animBg="1" rev="0" advAuto="0" spid="924" grpId="8"/>
      <p:bldP build="whole" bldLvl="1" animBg="1" rev="0" advAuto="0" spid="930" grpId="17"/>
      <p:bldP build="whole" bldLvl="1" animBg="1" rev="0" advAuto="0" spid="941" grpId="19"/>
      <p:bldP build="whole" bldLvl="1" animBg="1" rev="0" advAuto="0" spid="922" grpId="1"/>
      <p:bldP build="whole" bldLvl="1" animBg="1" rev="0" advAuto="0" spid="926" grpId="11"/>
      <p:bldP build="whole" bldLvl="1" animBg="1" rev="0" advAuto="0" spid="942" grpId="21"/>
      <p:bldP build="whole" bldLvl="1" animBg="1" rev="0" advAuto="0" spid="929" grpId="16"/>
      <p:bldP build="whole" bldLvl="1" animBg="1" rev="0" advAuto="0" spid="923" grpId="7"/>
      <p:bldP build="whole" bldLvl="1" animBg="1" rev="0" advAuto="0" spid="891" grpId="12"/>
      <p:bldP build="whole" bldLvl="1" animBg="1" rev="0" advAuto="0" spid="894" grpId="5"/>
      <p:bldP build="whole" bldLvl="1" animBg="1" rev="0" advAuto="0" spid="928" grpId="15"/>
      <p:bldP build="whole" bldLvl="1" animBg="1" rev="0" advAuto="0" spid="890" grpId="14"/>
      <p:bldP build="whole" bldLvl="1" animBg="1" rev="0" advAuto="0" spid="915" grpId="4"/>
      <p:bldP build="whole" bldLvl="1" animBg="1" rev="0" advAuto="0" spid="905" grpId="2"/>
      <p:bldP build="whole" bldLvl="1" animBg="1" rev="0" advAuto="0" spid="914" grpId="3"/>
      <p:bldP build="whole" bldLvl="1" animBg="1" rev="0" advAuto="0" spid="937" grpId="20"/>
      <p:bldP build="whole" bldLvl="1" animBg="1" rev="0" advAuto="0" spid="892" grpId="10"/>
      <p:bldP build="whole" bldLvl="1" animBg="1" rev="0" advAuto="0" spid="925" grpId="9"/>
      <p:bldP build="whole" bldLvl="1" animBg="1" rev="0" advAuto="0" spid="893" grpId="6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#learnabou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#learnabout</a:t>
            </a:r>
          </a:p>
        </p:txBody>
      </p:sp>
      <p:sp>
        <p:nvSpPr>
          <p:cNvPr id="947" name="https://en.wikipedia.org/wiki/Address_Resolution_Protocol"/>
          <p:cNvSpPr txBox="1"/>
          <p:nvPr/>
        </p:nvSpPr>
        <p:spPr>
          <a:xfrm>
            <a:off x="695273" y="2971800"/>
            <a:ext cx="992428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https://en.wikipedia.org/wiki/Address_Resolution_Protocol</a:t>
            </a:r>
          </a:p>
        </p:txBody>
      </p:sp>
      <p:sp>
        <p:nvSpPr>
          <p:cNvPr id="948" name="https://en.wikipedia.org/wiki/Dynamic_Host_Configuration_Protocol"/>
          <p:cNvSpPr txBox="1"/>
          <p:nvPr/>
        </p:nvSpPr>
        <p:spPr>
          <a:xfrm>
            <a:off x="631773" y="3584575"/>
            <a:ext cx="1161425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https://en.wikipedia.org/wiki/Dynamic_Host_Configuration_Protocol</a:t>
            </a:r>
          </a:p>
        </p:txBody>
      </p:sp>
      <p:sp>
        <p:nvSpPr>
          <p:cNvPr id="949" name="https://en.wikipedia.org/wiki/Routing"/>
          <p:cNvSpPr txBox="1"/>
          <p:nvPr/>
        </p:nvSpPr>
        <p:spPr>
          <a:xfrm>
            <a:off x="695273" y="4222750"/>
            <a:ext cx="625411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https://en.wikipedia.org/wiki/Routing</a:t>
            </a:r>
          </a:p>
        </p:txBody>
      </p:sp>
      <p:sp>
        <p:nvSpPr>
          <p:cNvPr id="950" name="https://en.wikipedia.org/wiki/Network_address_translation"/>
          <p:cNvSpPr txBox="1"/>
          <p:nvPr/>
        </p:nvSpPr>
        <p:spPr>
          <a:xfrm>
            <a:off x="695273" y="4848225"/>
            <a:ext cx="986713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https://en.wikipedia.org/wiki/Network_address_translation</a:t>
            </a:r>
          </a:p>
        </p:txBody>
      </p:sp>
      <p:sp>
        <p:nvSpPr>
          <p:cNvPr id="951" name="https://en.wikipedia.org/wiki/Routing_protocol"/>
          <p:cNvSpPr txBox="1"/>
          <p:nvPr/>
        </p:nvSpPr>
        <p:spPr>
          <a:xfrm>
            <a:off x="695273" y="5473700"/>
            <a:ext cx="7835266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https://en.wikipedia.org/wiki/Routing_protocol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lient-Server Vs Peer-to-Pe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Client-Server Vs Peer-to-Peer</a:t>
            </a:r>
          </a:p>
        </p:txBody>
      </p:sp>
      <p:grpSp>
        <p:nvGrpSpPr>
          <p:cNvPr id="168" name="Group"/>
          <p:cNvGrpSpPr/>
          <p:nvPr/>
        </p:nvGrpSpPr>
        <p:grpSpPr>
          <a:xfrm>
            <a:off x="7196482" y="2924556"/>
            <a:ext cx="4599220" cy="3389212"/>
            <a:chOff x="0" y="0"/>
            <a:chExt cx="4599219" cy="3389211"/>
          </a:xfrm>
        </p:grpSpPr>
        <p:grpSp>
          <p:nvGrpSpPr>
            <p:cNvPr id="162" name="Group"/>
            <p:cNvGrpSpPr/>
            <p:nvPr/>
          </p:nvGrpSpPr>
          <p:grpSpPr>
            <a:xfrm>
              <a:off x="420302" y="421417"/>
              <a:ext cx="3673085" cy="2491692"/>
              <a:chOff x="0" y="0"/>
              <a:chExt cx="3673084" cy="2491691"/>
            </a:xfrm>
          </p:grpSpPr>
          <p:sp>
            <p:nvSpPr>
              <p:cNvPr id="156" name="Line"/>
              <p:cNvSpPr/>
              <p:nvPr/>
            </p:nvSpPr>
            <p:spPr>
              <a:xfrm flipH="1">
                <a:off x="1463746" y="161484"/>
                <a:ext cx="2128596" cy="2128597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157" name="Line"/>
              <p:cNvSpPr/>
              <p:nvPr/>
            </p:nvSpPr>
            <p:spPr>
              <a:xfrm flipH="1" flipV="1">
                <a:off x="1544488" y="2370822"/>
                <a:ext cx="2128597" cy="120870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158" name="Line"/>
              <p:cNvSpPr/>
              <p:nvPr/>
            </p:nvSpPr>
            <p:spPr>
              <a:xfrm>
                <a:off x="1375951" y="0"/>
                <a:ext cx="2071834" cy="230238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159" name="Line"/>
              <p:cNvSpPr/>
              <p:nvPr/>
            </p:nvSpPr>
            <p:spPr>
              <a:xfrm flipH="1">
                <a:off x="3673084" y="242226"/>
                <a:ext cx="1" cy="2198738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160" name="Line"/>
              <p:cNvSpPr/>
              <p:nvPr/>
            </p:nvSpPr>
            <p:spPr>
              <a:xfrm flipH="1">
                <a:off x="-1" y="165064"/>
                <a:ext cx="1393532" cy="1014353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  <p:sp>
            <p:nvSpPr>
              <p:cNvPr id="161" name="Line"/>
              <p:cNvSpPr/>
              <p:nvPr/>
            </p:nvSpPr>
            <p:spPr>
              <a:xfrm flipH="1">
                <a:off x="1309743" y="80742"/>
                <a:ext cx="146951" cy="2193431"/>
              </a:xfrm>
              <a:prstGeom prst="line">
                <a:avLst/>
              </a:prstGeom>
              <a:noFill/>
              <a:ln w="889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/>
                </a:pPr>
              </a:p>
            </p:txBody>
          </p:sp>
        </p:grpSp>
        <p:pic>
          <p:nvPicPr>
            <p:cNvPr id="163" name="laptop.png" descr="laptop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6984" y="0"/>
              <a:ext cx="1073073" cy="1073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4" name="laptop.png" descr="laptop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22587" y="0"/>
              <a:ext cx="1073074" cy="1073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" name="laptop.png" descr="laptop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6984" y="1981823"/>
              <a:ext cx="1073073" cy="1073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laptop.png" descr="laptop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526146" y="2316138"/>
              <a:ext cx="1073074" cy="107307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" name="laptop.png" descr="laptop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90644"/>
              <a:ext cx="1073073" cy="10730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6" name="Group"/>
          <p:cNvGrpSpPr/>
          <p:nvPr/>
        </p:nvGrpSpPr>
        <p:grpSpPr>
          <a:xfrm>
            <a:off x="685109" y="2643444"/>
            <a:ext cx="4964581" cy="3951436"/>
            <a:chOff x="0" y="0"/>
            <a:chExt cx="4964579" cy="3951435"/>
          </a:xfrm>
        </p:grpSpPr>
        <p:sp>
          <p:nvSpPr>
            <p:cNvPr id="169" name="Line"/>
            <p:cNvSpPr/>
            <p:nvPr/>
          </p:nvSpPr>
          <p:spPr>
            <a:xfrm flipH="1" flipV="1">
              <a:off x="1987094" y="920618"/>
              <a:ext cx="990392" cy="2504441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0" name="Line"/>
            <p:cNvSpPr/>
            <p:nvPr/>
          </p:nvSpPr>
          <p:spPr>
            <a:xfrm flipH="1" flipV="1">
              <a:off x="2070881" y="1004406"/>
              <a:ext cx="2034882" cy="1631582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71" name="Line"/>
            <p:cNvSpPr/>
            <p:nvPr/>
          </p:nvSpPr>
          <p:spPr>
            <a:xfrm flipV="1">
              <a:off x="636291" y="820198"/>
              <a:ext cx="1191560" cy="2462765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pic>
          <p:nvPicPr>
            <p:cNvPr id="172" name="Group" descr="Group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6222" y="0"/>
              <a:ext cx="1489612" cy="1489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laptop.png" descr="laptop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294045"/>
              <a:ext cx="1346348" cy="1346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laptop.png" descr="laptop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20450" y="2605087"/>
              <a:ext cx="1346348" cy="1346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laptop.png" descr="laptop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18231" y="2019072"/>
              <a:ext cx="1346349" cy="13463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7" name="Web, Mail, FTP, SSH, …."/>
          <p:cNvSpPr txBox="1"/>
          <p:nvPr/>
        </p:nvSpPr>
        <p:spPr>
          <a:xfrm>
            <a:off x="1050809" y="7056086"/>
            <a:ext cx="51028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Web, Mail, FTP, SSH, ….</a:t>
            </a:r>
          </a:p>
        </p:txBody>
      </p:sp>
      <p:sp>
        <p:nvSpPr>
          <p:cNvPr id="178" name="Bittorrent"/>
          <p:cNvSpPr txBox="1"/>
          <p:nvPr/>
        </p:nvSpPr>
        <p:spPr>
          <a:xfrm>
            <a:off x="8663802" y="7056086"/>
            <a:ext cx="196093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Bittorrent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99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99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  <p:bldP build="whole" bldLvl="1" animBg="1" rev="0" advAuto="0" spid="177" grpId="2"/>
      <p:bldP build="whole" bldLvl="1" animBg="1" rev="0" advAuto="0" spid="168" grpId="3"/>
      <p:bldP build="whole" bldLvl="1" animBg="1" rev="0" advAuto="0" spid="178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creen Shot 2017-10-05 at 20.14.20.png" descr="Screen Shot 2017-10-05 at 20.14.2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442" y="1013988"/>
            <a:ext cx="13004801" cy="7725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creen Shot 2017-10-05 at 20.17.47.png" descr="Screen Shot 2017-10-05 at 20.17.4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5204" y="1525114"/>
            <a:ext cx="9677401" cy="6057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Line"/>
          <p:cNvSpPr/>
          <p:nvPr/>
        </p:nvSpPr>
        <p:spPr>
          <a:xfrm flipV="1">
            <a:off x="2777747" y="4351661"/>
            <a:ext cx="6361993" cy="974966"/>
          </a:xfrm>
          <a:prstGeom prst="line">
            <a:avLst/>
          </a:prstGeom>
          <a:ln w="139700">
            <a:solidFill>
              <a:schemeClr val="accent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191" name="HomeServer.png" descr="Home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7385" y="3089719"/>
            <a:ext cx="2355851" cy="235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osa_desktop.png" descr="osa_deskto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7724" y="4479173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Client"/>
          <p:cNvSpPr txBox="1"/>
          <p:nvPr/>
        </p:nvSpPr>
        <p:spPr>
          <a:xfrm>
            <a:off x="1925030" y="6208627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194" name="Server"/>
          <p:cNvSpPr txBox="1"/>
          <p:nvPr/>
        </p:nvSpPr>
        <p:spPr>
          <a:xfrm>
            <a:off x="8858035" y="5613190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Server</a:t>
            </a:r>
          </a:p>
        </p:txBody>
      </p:sp>
      <p:sp>
        <p:nvSpPr>
          <p:cNvPr id="195" name="Rectangle"/>
          <p:cNvSpPr/>
          <p:nvPr/>
        </p:nvSpPr>
        <p:spPr>
          <a:xfrm>
            <a:off x="8662844" y="7774526"/>
            <a:ext cx="3316868" cy="638123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202" name="Group"/>
          <p:cNvGrpSpPr/>
          <p:nvPr/>
        </p:nvGrpSpPr>
        <p:grpSpPr>
          <a:xfrm>
            <a:off x="134916" y="7768079"/>
            <a:ext cx="12559164" cy="651017"/>
            <a:chOff x="0" y="0"/>
            <a:chExt cx="12559163" cy="651016"/>
          </a:xfrm>
        </p:grpSpPr>
        <p:sp>
          <p:nvSpPr>
            <p:cNvPr id="196" name="Rectangle"/>
            <p:cNvSpPr/>
            <p:nvPr/>
          </p:nvSpPr>
          <p:spPr>
            <a:xfrm>
              <a:off x="9202" y="15826"/>
              <a:ext cx="1096101" cy="632065"/>
            </a:xfrm>
            <a:prstGeom prst="rect">
              <a:avLst/>
            </a:prstGeom>
            <a:noFill/>
            <a:ln w="889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7" name="Rectangle"/>
            <p:cNvSpPr/>
            <p:nvPr/>
          </p:nvSpPr>
          <p:spPr>
            <a:xfrm>
              <a:off x="1114102" y="12700"/>
              <a:ext cx="1057074" cy="638317"/>
            </a:xfrm>
            <a:prstGeom prst="rect">
              <a:avLst/>
            </a:prstGeom>
            <a:noFill/>
            <a:ln w="889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8" name="Rectangle"/>
            <p:cNvSpPr/>
            <p:nvPr/>
          </p:nvSpPr>
          <p:spPr>
            <a:xfrm>
              <a:off x="11936737" y="0"/>
              <a:ext cx="622427" cy="651017"/>
            </a:xfrm>
            <a:prstGeom prst="rect">
              <a:avLst/>
            </a:prstGeom>
            <a:noFill/>
            <a:ln w="889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99" name="CRC"/>
            <p:cNvSpPr txBox="1"/>
            <p:nvPr/>
          </p:nvSpPr>
          <p:spPr>
            <a:xfrm>
              <a:off x="11994966" y="176234"/>
              <a:ext cx="505969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500"/>
              </a:lvl1pPr>
            </a:lstStyle>
            <a:p>
              <a:pPr/>
              <a:r>
                <a:t>CRC</a:t>
              </a:r>
            </a:p>
          </p:txBody>
        </p:sp>
        <p:sp>
          <p:nvSpPr>
            <p:cNvPr id="200" name="SRC MAC"/>
            <p:cNvSpPr txBox="1"/>
            <p:nvPr/>
          </p:nvSpPr>
          <p:spPr>
            <a:xfrm>
              <a:off x="1092200" y="173108"/>
              <a:ext cx="1082474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SRC MAC</a:t>
              </a:r>
            </a:p>
          </p:txBody>
        </p:sp>
        <p:sp>
          <p:nvSpPr>
            <p:cNvPr id="201" name="DST MAC"/>
            <p:cNvSpPr txBox="1"/>
            <p:nvPr/>
          </p:nvSpPr>
          <p:spPr>
            <a:xfrm>
              <a:off x="0" y="160408"/>
              <a:ext cx="1126432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500"/>
              </a:lvl1pPr>
            </a:lstStyle>
            <a:p>
              <a:pPr/>
              <a:r>
                <a:t>DST MAC</a:t>
              </a:r>
            </a:p>
          </p:txBody>
        </p:sp>
      </p:grpSp>
      <p:grpSp>
        <p:nvGrpSpPr>
          <p:cNvPr id="207" name="Group"/>
          <p:cNvGrpSpPr/>
          <p:nvPr/>
        </p:nvGrpSpPr>
        <p:grpSpPr>
          <a:xfrm>
            <a:off x="2378091" y="7777995"/>
            <a:ext cx="2141512" cy="641689"/>
            <a:chOff x="0" y="0"/>
            <a:chExt cx="2141510" cy="641687"/>
          </a:xfrm>
        </p:grpSpPr>
        <p:sp>
          <p:nvSpPr>
            <p:cNvPr id="203" name="Rectangle"/>
            <p:cNvSpPr/>
            <p:nvPr/>
          </p:nvSpPr>
          <p:spPr>
            <a:xfrm>
              <a:off x="1084437" y="2196"/>
              <a:ext cx="1057074" cy="639492"/>
            </a:xfrm>
            <a:prstGeom prst="rect">
              <a:avLst/>
            </a:prstGeom>
            <a:noFill/>
            <a:ln w="889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04" name="SRC IP"/>
            <p:cNvSpPr txBox="1"/>
            <p:nvPr/>
          </p:nvSpPr>
          <p:spPr>
            <a:xfrm>
              <a:off x="1266870" y="151762"/>
              <a:ext cx="717614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/>
              <a:r>
                <a:t>SRC IP</a:t>
              </a:r>
            </a:p>
          </p:txBody>
        </p:sp>
        <p:sp>
          <p:nvSpPr>
            <p:cNvPr id="205" name="Rectangle"/>
            <p:cNvSpPr/>
            <p:nvPr/>
          </p:nvSpPr>
          <p:spPr>
            <a:xfrm>
              <a:off x="0" y="0"/>
              <a:ext cx="1004521" cy="632064"/>
            </a:xfrm>
            <a:prstGeom prst="rect">
              <a:avLst/>
            </a:prstGeom>
            <a:noFill/>
            <a:ln w="889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206" name="DST IP"/>
            <p:cNvSpPr txBox="1"/>
            <p:nvPr/>
          </p:nvSpPr>
          <p:spPr>
            <a:xfrm>
              <a:off x="154026" y="153179"/>
              <a:ext cx="696469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solidFill>
                    <a:schemeClr val="accent1">
                      <a:hueOff val="47394"/>
                      <a:satOff val="-25753"/>
                      <a:lumOff val="-7544"/>
                    </a:schemeClr>
                  </a:solidFill>
                </a:defRPr>
              </a:lvl1pPr>
            </a:lstStyle>
            <a:p>
              <a:pPr/>
              <a:r>
                <a:t>DST IP</a:t>
              </a:r>
            </a:p>
          </p:txBody>
        </p:sp>
      </p:grpSp>
      <p:sp>
        <p:nvSpPr>
          <p:cNvPr id="208" name="Rectangle"/>
          <p:cNvSpPr/>
          <p:nvPr/>
        </p:nvSpPr>
        <p:spPr>
          <a:xfrm>
            <a:off x="5662621" y="7780779"/>
            <a:ext cx="1057074" cy="638317"/>
          </a:xfrm>
          <a:prstGeom prst="rect">
            <a:avLst/>
          </a:prstGeom>
          <a:ln w="88900">
            <a:solidFill>
              <a:schemeClr val="accent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09" name="Rectangle"/>
          <p:cNvSpPr/>
          <p:nvPr/>
        </p:nvSpPr>
        <p:spPr>
          <a:xfrm>
            <a:off x="4603423" y="7780779"/>
            <a:ext cx="1057074" cy="638317"/>
          </a:xfrm>
          <a:prstGeom prst="rect">
            <a:avLst/>
          </a:prstGeom>
          <a:ln w="88900">
            <a:solidFill>
              <a:schemeClr val="accent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10" name="Rectangle"/>
          <p:cNvSpPr/>
          <p:nvPr/>
        </p:nvSpPr>
        <p:spPr>
          <a:xfrm>
            <a:off x="6794773" y="7774429"/>
            <a:ext cx="861730" cy="638317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11" name="DST Port"/>
          <p:cNvSpPr txBox="1"/>
          <p:nvPr/>
        </p:nvSpPr>
        <p:spPr>
          <a:xfrm>
            <a:off x="4709005" y="7928487"/>
            <a:ext cx="86925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3">
                    <a:hueOff val="-546624"/>
                    <a:satOff val="7767"/>
                    <a:lumOff val="-14512"/>
                  </a:schemeClr>
                </a:solidFill>
              </a:defRPr>
            </a:lvl1pPr>
          </a:lstStyle>
          <a:p>
            <a:pPr/>
            <a:r>
              <a:t>DST Port</a:t>
            </a:r>
          </a:p>
        </p:txBody>
      </p:sp>
      <p:sp>
        <p:nvSpPr>
          <p:cNvPr id="212" name="SRC Port"/>
          <p:cNvSpPr txBox="1"/>
          <p:nvPr/>
        </p:nvSpPr>
        <p:spPr>
          <a:xfrm>
            <a:off x="5745960" y="7944314"/>
            <a:ext cx="890398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3">
                    <a:hueOff val="-546624"/>
                    <a:satOff val="7767"/>
                    <a:lumOff val="-14512"/>
                  </a:schemeClr>
                </a:solidFill>
              </a:defRPr>
            </a:lvl1pPr>
          </a:lstStyle>
          <a:p>
            <a:pPr/>
            <a:r>
              <a:t>SRC Port</a:t>
            </a:r>
          </a:p>
        </p:txBody>
      </p:sp>
      <p:sp>
        <p:nvSpPr>
          <p:cNvPr id="213" name="Rectangle"/>
          <p:cNvSpPr/>
          <p:nvPr/>
        </p:nvSpPr>
        <p:spPr>
          <a:xfrm>
            <a:off x="7734574" y="7774429"/>
            <a:ext cx="861730" cy="638317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14" name="Seq"/>
          <p:cNvSpPr txBox="1"/>
          <p:nvPr/>
        </p:nvSpPr>
        <p:spPr>
          <a:xfrm>
            <a:off x="7000768" y="7944314"/>
            <a:ext cx="45301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6">
                    <a:lumOff val="-8741"/>
                  </a:schemeClr>
                </a:solidFill>
              </a:defRPr>
            </a:lvl1pPr>
          </a:lstStyle>
          <a:p>
            <a:pPr/>
            <a:r>
              <a:t>Seq</a:t>
            </a:r>
          </a:p>
        </p:txBody>
      </p:sp>
      <p:sp>
        <p:nvSpPr>
          <p:cNvPr id="215" name="ACK"/>
          <p:cNvSpPr txBox="1"/>
          <p:nvPr/>
        </p:nvSpPr>
        <p:spPr>
          <a:xfrm>
            <a:off x="7912454" y="7928487"/>
            <a:ext cx="50596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</a:defRPr>
            </a:lvl1pPr>
          </a:lstStyle>
          <a:p>
            <a:pPr/>
            <a:r>
              <a:t>ACK</a:t>
            </a:r>
          </a:p>
        </p:txBody>
      </p:sp>
      <p:sp>
        <p:nvSpPr>
          <p:cNvPr id="216" name="DATA"/>
          <p:cNvSpPr txBox="1"/>
          <p:nvPr/>
        </p:nvSpPr>
        <p:spPr>
          <a:xfrm>
            <a:off x="10068326" y="7922040"/>
            <a:ext cx="57683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217" name="TCP"/>
          <p:cNvSpPr txBox="1"/>
          <p:nvPr/>
        </p:nvSpPr>
        <p:spPr>
          <a:xfrm>
            <a:off x="5737536" y="536165"/>
            <a:ext cx="152972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TCP</a:t>
            </a:r>
          </a:p>
        </p:txBody>
      </p:sp>
      <p:sp>
        <p:nvSpPr>
          <p:cNvPr id="218" name="Listening: TCP Port 80"/>
          <p:cNvSpPr txBox="1"/>
          <p:nvPr/>
        </p:nvSpPr>
        <p:spPr>
          <a:xfrm>
            <a:off x="7379933" y="6263011"/>
            <a:ext cx="46707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Listening: TCP Port 80</a:t>
            </a:r>
          </a:p>
        </p:txBody>
      </p:sp>
      <p:sp>
        <p:nvSpPr>
          <p:cNvPr id="219" name="SYN"/>
          <p:cNvSpPr/>
          <p:nvPr/>
        </p:nvSpPr>
        <p:spPr>
          <a:xfrm>
            <a:off x="2726684" y="4140644"/>
            <a:ext cx="1574802" cy="8382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/>
            <a:r>
              <a:t>SYN</a:t>
            </a:r>
          </a:p>
        </p:txBody>
      </p:sp>
      <p:sp>
        <p:nvSpPr>
          <p:cNvPr id="220" name="SYN ACK"/>
          <p:cNvSpPr/>
          <p:nvPr/>
        </p:nvSpPr>
        <p:spPr>
          <a:xfrm>
            <a:off x="7285323" y="3201498"/>
            <a:ext cx="1574801" cy="8382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5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/>
            <a:r>
              <a:t>SYN ACK</a:t>
            </a:r>
          </a:p>
        </p:txBody>
      </p:sp>
      <p:sp>
        <p:nvSpPr>
          <p:cNvPr id="221" name="ACK"/>
          <p:cNvSpPr/>
          <p:nvPr/>
        </p:nvSpPr>
        <p:spPr>
          <a:xfrm>
            <a:off x="3285484" y="4876682"/>
            <a:ext cx="1574801" cy="8382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/>
            <a:r>
              <a:t>ACK</a:t>
            </a:r>
          </a:p>
        </p:txBody>
      </p:sp>
      <p:sp>
        <p:nvSpPr>
          <p:cNvPr id="222" name="Connection Oriented"/>
          <p:cNvSpPr/>
          <p:nvPr/>
        </p:nvSpPr>
        <p:spPr>
          <a:xfrm>
            <a:off x="5095171" y="1605736"/>
            <a:ext cx="2943455" cy="4699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Connection Oriented</a:t>
            </a:r>
          </a:p>
        </p:txBody>
      </p:sp>
      <p:sp>
        <p:nvSpPr>
          <p:cNvPr id="223" name="Frame"/>
          <p:cNvSpPr txBox="1"/>
          <p:nvPr/>
        </p:nvSpPr>
        <p:spPr>
          <a:xfrm>
            <a:off x="5797397" y="8765765"/>
            <a:ext cx="14100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Frame</a:t>
            </a:r>
          </a:p>
        </p:txBody>
      </p:sp>
      <p:sp>
        <p:nvSpPr>
          <p:cNvPr id="224" name="IP Packet"/>
          <p:cNvSpPr txBox="1"/>
          <p:nvPr/>
        </p:nvSpPr>
        <p:spPr>
          <a:xfrm>
            <a:off x="6204378" y="8765765"/>
            <a:ext cx="20455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IP Packet</a:t>
            </a:r>
          </a:p>
        </p:txBody>
      </p:sp>
      <p:sp>
        <p:nvSpPr>
          <p:cNvPr id="225" name="TCP Segment"/>
          <p:cNvSpPr txBox="1"/>
          <p:nvPr/>
        </p:nvSpPr>
        <p:spPr>
          <a:xfrm>
            <a:off x="6698283" y="8765765"/>
            <a:ext cx="29343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TCP Segment</a:t>
            </a:r>
          </a:p>
        </p:txBody>
      </p:sp>
      <p:sp>
        <p:nvSpPr>
          <p:cNvPr id="226" name="3 way handshake"/>
          <p:cNvSpPr txBox="1"/>
          <p:nvPr/>
        </p:nvSpPr>
        <p:spPr>
          <a:xfrm>
            <a:off x="4718210" y="2078877"/>
            <a:ext cx="36973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3 way handshake</a:t>
            </a:r>
          </a:p>
        </p:txBody>
      </p:sp>
      <p:sp>
        <p:nvSpPr>
          <p:cNvPr id="227" name="Transmission Control Protocol"/>
          <p:cNvSpPr txBox="1"/>
          <p:nvPr/>
        </p:nvSpPr>
        <p:spPr>
          <a:xfrm>
            <a:off x="4360437" y="152753"/>
            <a:ext cx="4372611" cy="482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t>ransmission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</a:t>
            </a:r>
            <a:r>
              <a:t>ontrol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t>rotocol</a:t>
            </a:r>
          </a:p>
        </p:txBody>
      </p:sp>
      <p:graphicFrame>
        <p:nvGraphicFramePr>
          <p:cNvPr id="228" name="Table"/>
          <p:cNvGraphicFramePr/>
          <p:nvPr/>
        </p:nvGraphicFramePr>
        <p:xfrm>
          <a:off x="262243" y="140618"/>
          <a:ext cx="1627180" cy="30334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1614479"/>
              </a:tblGrid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7. Application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6. Presentation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5. Session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4. Transport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3. Network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2. Data Link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1. Physical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29" name="Rectangle"/>
          <p:cNvSpPr/>
          <p:nvPr/>
        </p:nvSpPr>
        <p:spPr>
          <a:xfrm>
            <a:off x="247650" y="1408003"/>
            <a:ext cx="1612900" cy="444501"/>
          </a:xfrm>
          <a:prstGeom prst="rect">
            <a:avLst/>
          </a:prstGeom>
          <a:blipFill>
            <a:blip r:embed="rId6">
              <a:alphaModFix amt="1923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230" name="Table"/>
          <p:cNvGraphicFramePr/>
          <p:nvPr/>
        </p:nvGraphicFramePr>
        <p:xfrm>
          <a:off x="10882027" y="129408"/>
          <a:ext cx="1945108" cy="22938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1932406"/>
              </a:tblGrid>
              <a:tr h="964398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4. Application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51642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3.Transport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03138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2. Internet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2004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1. Network Interface (Link)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31" name="Rectangle"/>
          <p:cNvSpPr/>
          <p:nvPr/>
        </p:nvSpPr>
        <p:spPr>
          <a:xfrm>
            <a:off x="10864850" y="1090503"/>
            <a:ext cx="1930400" cy="330201"/>
          </a:xfrm>
          <a:prstGeom prst="rect">
            <a:avLst/>
          </a:prstGeom>
          <a:blipFill>
            <a:blip r:embed="rId6">
              <a:alphaModFix amt="1923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99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1" dur="200" fill="hold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Class="entr" nodeType="after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6" dur="199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9"/>
                            </p:stCondLst>
                            <p:childTnLst>
                              <p:par>
                                <p:cTn id="28" presetClass="exit" nodeType="after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9" dur="199" fill="hold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4" dur="199" fill="hold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9"/>
                            </p:stCondLst>
                            <p:childTnLst>
                              <p:par>
                                <p:cTn id="37" presetClass="entr" nodeType="after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9" dur="199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8"/>
                            </p:stCondLst>
                            <p:childTnLst>
                              <p:par>
                                <p:cTn id="41" presetClass="exit" nodeType="after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2" dur="199" fill="hold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8" dur="199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3" dur="199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8" dur="199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path" nodeType="clickEffect" presetSubtype="0" presetID="-1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23242 -0.130208" origin="layout" pathEditMode="relative">
                                      <p:cBhvr>
                                        <p:cTn id="6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xit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6" dur="199" fill="hold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9"/>
                            </p:stCondLst>
                            <p:childTnLst>
                              <p:par>
                                <p:cTn id="69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1" dur="199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path" nodeType="clickEffect" presetSubtype="0" presetID="-1" grpId="16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14453 0.111979" origin="layout" pathEditMode="relative">
                                      <p:cBhvr>
                                        <p:cTn id="75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Class="exit" nodeType="clickEffect" presetID="9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79" dur="199" fill="hold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9"/>
                            </p:stCondLst>
                            <p:childTnLst>
                              <p:par>
                                <p:cTn id="82" presetClass="entr" nodeType="afterEffect" presetID="9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4" dur="2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path" nodeType="clickEffect" presetSubtype="0" presetID="-1" grpId="19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01758 -0.153646" origin="layout" pathEditMode="relative">
                                      <p:cBhvr>
                                        <p:cTn id="8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Class="exit" nodeType="clickEffect" presetID="9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92" dur="199" fill="hold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99"/>
                            </p:stCondLst>
                            <p:childTnLst>
                              <p:par>
                                <p:cTn id="95" presetClass="entr" nodeType="after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7" dur="199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Class="entr" nodeType="click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2" dur="199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5"/>
      <p:bldP build="whole" bldLvl="1" animBg="1" rev="0" advAuto="0" spid="221" grpId="18"/>
      <p:bldP build="whole" bldLvl="1" animBg="1" rev="0" advAuto="0" spid="221" grpId="20"/>
      <p:bldP build="whole" bldLvl="1" animBg="1" rev="0" advAuto="0" spid="226" grpId="22"/>
      <p:bldP build="whole" bldLvl="1" animBg="1" rev="0" advAuto="0" spid="224" grpId="9"/>
      <p:bldP build="whole" bldLvl="1" animBg="1" rev="0" advAuto="0" spid="194" grpId="2"/>
      <p:bldP build="whole" bldLvl="1" animBg="1" rev="0" advAuto="0" spid="223" grpId="3"/>
      <p:bldP build="whole" bldLvl="1" animBg="1" rev="0" advAuto="0" spid="190" grpId="21"/>
      <p:bldP build="whole" bldLvl="1" animBg="1" rev="0" advAuto="0" spid="202" grpId="4"/>
      <p:bldP build="whole" bldLvl="1" animBg="1" rev="0" advAuto="0" spid="223" grpId="6"/>
      <p:bldP build="whole" bldLvl="1" animBg="1" rev="0" advAuto="0" spid="225" grpId="8"/>
      <p:bldP build="whole" bldLvl="1" animBg="1" rev="0" advAuto="0" spid="219" grpId="12"/>
      <p:bldP build="whole" bldLvl="1" animBg="1" rev="0" advAuto="0" spid="219" grpId="14"/>
      <p:bldP build="whole" bldLvl="1" animBg="1" rev="0" advAuto="0" spid="220" grpId="15"/>
      <p:bldP build="whole" bldLvl="1" animBg="1" rev="0" advAuto="0" spid="222" grpId="10"/>
      <p:bldP build="whole" bldLvl="1" animBg="1" rev="0" advAuto="0" spid="207" grpId="7"/>
      <p:bldP build="whole" bldLvl="1" animBg="1" rev="0" advAuto="0" spid="193" grpId="1"/>
      <p:bldP build="whole" bldLvl="1" animBg="1" rev="0" advAuto="0" spid="220" grpId="17"/>
      <p:bldP build="whole" bldLvl="1" animBg="1" rev="0" advAuto="0" spid="218" grpId="1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Line"/>
          <p:cNvSpPr/>
          <p:nvPr/>
        </p:nvSpPr>
        <p:spPr>
          <a:xfrm flipV="1">
            <a:off x="2814833" y="3787670"/>
            <a:ext cx="6361993" cy="974966"/>
          </a:xfrm>
          <a:prstGeom prst="line">
            <a:avLst/>
          </a:prstGeom>
          <a:ln w="139700">
            <a:solidFill>
              <a:schemeClr val="accent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pic>
        <p:nvPicPr>
          <p:cNvPr id="236" name="HomeServer.png" descr="HomeServ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4471" y="2525727"/>
            <a:ext cx="2355851" cy="235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osa_desktop.png" descr="osa_desktop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4810" y="3915182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Client"/>
          <p:cNvSpPr txBox="1"/>
          <p:nvPr/>
        </p:nvSpPr>
        <p:spPr>
          <a:xfrm>
            <a:off x="1962116" y="5644635"/>
            <a:ext cx="12829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Client</a:t>
            </a:r>
          </a:p>
        </p:txBody>
      </p:sp>
      <p:sp>
        <p:nvSpPr>
          <p:cNvPr id="239" name="Server"/>
          <p:cNvSpPr txBox="1"/>
          <p:nvPr/>
        </p:nvSpPr>
        <p:spPr>
          <a:xfrm>
            <a:off x="8895120" y="5049198"/>
            <a:ext cx="1435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Server</a:t>
            </a:r>
          </a:p>
        </p:txBody>
      </p:sp>
      <p:sp>
        <p:nvSpPr>
          <p:cNvPr id="240" name="Rectangle"/>
          <p:cNvSpPr/>
          <p:nvPr/>
        </p:nvSpPr>
        <p:spPr>
          <a:xfrm>
            <a:off x="8662844" y="7774526"/>
            <a:ext cx="3316868" cy="638123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41" name="Rectangle"/>
          <p:cNvSpPr/>
          <p:nvPr/>
        </p:nvSpPr>
        <p:spPr>
          <a:xfrm>
            <a:off x="5662621" y="7780779"/>
            <a:ext cx="1057074" cy="638317"/>
          </a:xfrm>
          <a:prstGeom prst="rect">
            <a:avLst/>
          </a:prstGeom>
          <a:ln w="88900">
            <a:solidFill>
              <a:schemeClr val="accent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42" name="Rectangle"/>
          <p:cNvSpPr/>
          <p:nvPr/>
        </p:nvSpPr>
        <p:spPr>
          <a:xfrm>
            <a:off x="4603423" y="7780779"/>
            <a:ext cx="1057074" cy="638317"/>
          </a:xfrm>
          <a:prstGeom prst="rect">
            <a:avLst/>
          </a:prstGeom>
          <a:ln w="88900">
            <a:solidFill>
              <a:schemeClr val="accent3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43" name="Rectangle"/>
          <p:cNvSpPr/>
          <p:nvPr/>
        </p:nvSpPr>
        <p:spPr>
          <a:xfrm>
            <a:off x="6794773" y="7774429"/>
            <a:ext cx="861730" cy="638317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6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44" name="DST Port"/>
          <p:cNvSpPr txBox="1"/>
          <p:nvPr/>
        </p:nvSpPr>
        <p:spPr>
          <a:xfrm>
            <a:off x="4709005" y="7928487"/>
            <a:ext cx="86925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3">
                    <a:hueOff val="-546624"/>
                    <a:satOff val="7767"/>
                    <a:lumOff val="-14512"/>
                  </a:schemeClr>
                </a:solidFill>
              </a:defRPr>
            </a:lvl1pPr>
          </a:lstStyle>
          <a:p>
            <a:pPr/>
            <a:r>
              <a:t>DST Port</a:t>
            </a:r>
          </a:p>
        </p:txBody>
      </p:sp>
      <p:sp>
        <p:nvSpPr>
          <p:cNvPr id="245" name="SRC Port"/>
          <p:cNvSpPr txBox="1"/>
          <p:nvPr/>
        </p:nvSpPr>
        <p:spPr>
          <a:xfrm>
            <a:off x="5745960" y="7944314"/>
            <a:ext cx="890398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3">
                    <a:hueOff val="-546624"/>
                    <a:satOff val="7767"/>
                    <a:lumOff val="-14512"/>
                  </a:schemeClr>
                </a:solidFill>
              </a:defRPr>
            </a:lvl1pPr>
          </a:lstStyle>
          <a:p>
            <a:pPr/>
            <a:r>
              <a:t>SRC Port</a:t>
            </a:r>
          </a:p>
        </p:txBody>
      </p:sp>
      <p:sp>
        <p:nvSpPr>
          <p:cNvPr id="246" name="Rectangle"/>
          <p:cNvSpPr/>
          <p:nvPr/>
        </p:nvSpPr>
        <p:spPr>
          <a:xfrm>
            <a:off x="7734574" y="7774429"/>
            <a:ext cx="861730" cy="638317"/>
          </a:xfrm>
          <a:prstGeom prst="rect">
            <a:avLst/>
          </a:prstGeom>
          <a:solidFill>
            <a:srgbClr val="FFFFFF"/>
          </a:solidFill>
          <a:ln w="88900">
            <a:solidFill>
              <a:schemeClr val="accent2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247" name="Seq"/>
          <p:cNvSpPr txBox="1"/>
          <p:nvPr/>
        </p:nvSpPr>
        <p:spPr>
          <a:xfrm>
            <a:off x="7000768" y="7944314"/>
            <a:ext cx="45301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6">
                    <a:lumOff val="-8741"/>
                  </a:schemeClr>
                </a:solidFill>
              </a:defRPr>
            </a:lvl1pPr>
          </a:lstStyle>
          <a:p>
            <a:pPr/>
            <a:r>
              <a:t>Seq</a:t>
            </a:r>
          </a:p>
        </p:txBody>
      </p:sp>
      <p:sp>
        <p:nvSpPr>
          <p:cNvPr id="248" name="ACK"/>
          <p:cNvSpPr txBox="1"/>
          <p:nvPr/>
        </p:nvSpPr>
        <p:spPr>
          <a:xfrm>
            <a:off x="7912454" y="7928487"/>
            <a:ext cx="505969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</a:defRPr>
            </a:lvl1pPr>
          </a:lstStyle>
          <a:p>
            <a:pPr/>
            <a:r>
              <a:t>ACK</a:t>
            </a:r>
          </a:p>
        </p:txBody>
      </p:sp>
      <p:sp>
        <p:nvSpPr>
          <p:cNvPr id="249" name="DATA"/>
          <p:cNvSpPr txBox="1"/>
          <p:nvPr/>
        </p:nvSpPr>
        <p:spPr>
          <a:xfrm>
            <a:off x="10068326" y="7922040"/>
            <a:ext cx="576835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250" name="TCP"/>
          <p:cNvSpPr txBox="1"/>
          <p:nvPr/>
        </p:nvSpPr>
        <p:spPr>
          <a:xfrm>
            <a:off x="5737536" y="294865"/>
            <a:ext cx="152972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TCP</a:t>
            </a:r>
          </a:p>
        </p:txBody>
      </p:sp>
      <p:sp>
        <p:nvSpPr>
          <p:cNvPr id="251" name="Listening: TCP Port 80"/>
          <p:cNvSpPr txBox="1"/>
          <p:nvPr/>
        </p:nvSpPr>
        <p:spPr>
          <a:xfrm>
            <a:off x="7417018" y="5699020"/>
            <a:ext cx="467075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Listening: TCP Port 80</a:t>
            </a:r>
          </a:p>
        </p:txBody>
      </p:sp>
      <p:sp>
        <p:nvSpPr>
          <p:cNvPr id="252" name="FYN ACK"/>
          <p:cNvSpPr/>
          <p:nvPr/>
        </p:nvSpPr>
        <p:spPr>
          <a:xfrm>
            <a:off x="2591379" y="3576652"/>
            <a:ext cx="1919584" cy="8382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/>
            <a:r>
              <a:t>FYN ACK</a:t>
            </a:r>
          </a:p>
        </p:txBody>
      </p:sp>
      <p:sp>
        <p:nvSpPr>
          <p:cNvPr id="253" name="ACK"/>
          <p:cNvSpPr/>
          <p:nvPr/>
        </p:nvSpPr>
        <p:spPr>
          <a:xfrm>
            <a:off x="7322408" y="2637506"/>
            <a:ext cx="1574801" cy="8382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5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/>
            <a:r>
              <a:t>ACK</a:t>
            </a:r>
          </a:p>
        </p:txBody>
      </p:sp>
      <p:sp>
        <p:nvSpPr>
          <p:cNvPr id="254" name="ACK"/>
          <p:cNvSpPr/>
          <p:nvPr/>
        </p:nvSpPr>
        <p:spPr>
          <a:xfrm>
            <a:off x="3322570" y="4312691"/>
            <a:ext cx="1574801" cy="8382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/>
            <a:r>
              <a:t>ACK</a:t>
            </a:r>
          </a:p>
        </p:txBody>
      </p:sp>
      <p:sp>
        <p:nvSpPr>
          <p:cNvPr id="255" name="Connection Oriented"/>
          <p:cNvSpPr/>
          <p:nvPr/>
        </p:nvSpPr>
        <p:spPr>
          <a:xfrm>
            <a:off x="5095171" y="1262836"/>
            <a:ext cx="2943455" cy="4699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Connection Oriented</a:t>
            </a:r>
          </a:p>
        </p:txBody>
      </p:sp>
      <p:sp>
        <p:nvSpPr>
          <p:cNvPr id="256" name="TCP Segment"/>
          <p:cNvSpPr txBox="1"/>
          <p:nvPr/>
        </p:nvSpPr>
        <p:spPr>
          <a:xfrm>
            <a:off x="6698283" y="8765765"/>
            <a:ext cx="293431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TCP Segment</a:t>
            </a:r>
          </a:p>
        </p:txBody>
      </p:sp>
      <p:sp>
        <p:nvSpPr>
          <p:cNvPr id="257" name="ip.dst == 192.168.1.10 or ip.src == 192.168.1.10"/>
          <p:cNvSpPr txBox="1"/>
          <p:nvPr/>
        </p:nvSpPr>
        <p:spPr>
          <a:xfrm>
            <a:off x="1782522" y="7037750"/>
            <a:ext cx="649814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/>
            <a:r>
              <a:t>ip.dst == 192.168.1.10 or ip.src == 192.168.1.10</a:t>
            </a: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5655" y="6823671"/>
            <a:ext cx="927362" cy="927363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FYN ACK"/>
          <p:cNvSpPr/>
          <p:nvPr/>
        </p:nvSpPr>
        <p:spPr>
          <a:xfrm>
            <a:off x="7428292" y="3284552"/>
            <a:ext cx="1919584" cy="8382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/>
            <a:r>
              <a:t>FYN ACK</a:t>
            </a:r>
          </a:p>
        </p:txBody>
      </p:sp>
      <p:sp>
        <p:nvSpPr>
          <p:cNvPr id="260" name="4 way disconnect"/>
          <p:cNvSpPr txBox="1"/>
          <p:nvPr/>
        </p:nvSpPr>
        <p:spPr>
          <a:xfrm>
            <a:off x="4718210" y="1848571"/>
            <a:ext cx="36973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4 way disconnect</a:t>
            </a:r>
          </a:p>
        </p:txBody>
      </p:sp>
      <p:sp>
        <p:nvSpPr>
          <p:cNvPr id="261" name="RST"/>
          <p:cNvSpPr/>
          <p:nvPr/>
        </p:nvSpPr>
        <p:spPr>
          <a:xfrm>
            <a:off x="5582011" y="4830150"/>
            <a:ext cx="1574802" cy="838201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>
                <a:hueOff val="47394"/>
                <a:satOff val="-25753"/>
                <a:lumOff val="-7544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>
                <a:solidFill>
                  <a:schemeClr val="accent1">
                    <a:hueOff val="47394"/>
                    <a:satOff val="-25753"/>
                    <a:lumOff val="-7544"/>
                  </a:schemeClr>
                </a:solidFill>
              </a:defRPr>
            </a:lvl1pPr>
          </a:lstStyle>
          <a:p>
            <a:pPr/>
            <a:r>
              <a:t>RST</a:t>
            </a:r>
          </a:p>
        </p:txBody>
      </p:sp>
      <p:pic>
        <p:nvPicPr>
          <p:cNvPr id="262" name="Line" descr="Lin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44248" y="5474648"/>
            <a:ext cx="1282904" cy="76201"/>
          </a:xfrm>
          <a:prstGeom prst="rect">
            <a:avLst/>
          </a:prstGeom>
        </p:spPr>
      </p:pic>
      <p:sp>
        <p:nvSpPr>
          <p:cNvPr id="264" name="Transmission Control Protocol"/>
          <p:cNvSpPr txBox="1"/>
          <p:nvPr/>
        </p:nvSpPr>
        <p:spPr>
          <a:xfrm>
            <a:off x="4380593" y="25335"/>
            <a:ext cx="4372611" cy="482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T</a:t>
            </a:r>
            <a:r>
              <a:t>ransmission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</a:t>
            </a:r>
            <a:r>
              <a:t>ontrol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</a:t>
            </a:r>
            <a:r>
              <a:t>rotocol</a:t>
            </a:r>
          </a:p>
        </p:txBody>
      </p:sp>
      <p:graphicFrame>
        <p:nvGraphicFramePr>
          <p:cNvPr id="265" name="Table"/>
          <p:cNvGraphicFramePr/>
          <p:nvPr/>
        </p:nvGraphicFramePr>
        <p:xfrm>
          <a:off x="262243" y="140618"/>
          <a:ext cx="1627180" cy="303346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1614479"/>
              </a:tblGrid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7. Application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6. Presentation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5. Session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4. Transport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3. Network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2. Data Link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1537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1. Physical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66" name="Rectangle"/>
          <p:cNvSpPr/>
          <p:nvPr/>
        </p:nvSpPr>
        <p:spPr>
          <a:xfrm>
            <a:off x="247650" y="1408003"/>
            <a:ext cx="1612900" cy="444501"/>
          </a:xfrm>
          <a:prstGeom prst="rect">
            <a:avLst/>
          </a:prstGeom>
          <a:blipFill>
            <a:blip r:embed="rId8">
              <a:alphaModFix amt="1923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aphicFrame>
        <p:nvGraphicFramePr>
          <p:cNvPr id="267" name="Table"/>
          <p:cNvGraphicFramePr/>
          <p:nvPr/>
        </p:nvGraphicFramePr>
        <p:xfrm>
          <a:off x="10882027" y="129408"/>
          <a:ext cx="1945108" cy="229388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{CF821DB8-F4EB-4A41-A1BA-3FCAFE7338EE}</a:tableStyleId>
              </a:tblPr>
              <a:tblGrid>
                <a:gridCol w="1932406"/>
              </a:tblGrid>
              <a:tr h="964398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4. Application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51642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3.Transport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03138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2. Internet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62004">
                <a:tc>
                  <a:txBody>
                    <a:bodyPr/>
                    <a:lstStyle/>
                    <a:p>
                      <a:pPr algn="l" defTabSz="914400"/>
                      <a:r>
                        <a:rPr sz="1400"/>
                        <a:t>1. Network Interface (Link)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268" name="Rectangle"/>
          <p:cNvSpPr/>
          <p:nvPr/>
        </p:nvSpPr>
        <p:spPr>
          <a:xfrm>
            <a:off x="10864850" y="1090503"/>
            <a:ext cx="1930400" cy="330201"/>
          </a:xfrm>
          <a:prstGeom prst="rect">
            <a:avLst/>
          </a:prstGeom>
          <a:blipFill>
            <a:blip r:embed="rId8">
              <a:alphaModFix amt="1923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path" nodeType="click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23242 -0.130208" origin="layout" pathEditMode="relative">
                                      <p:cBhvr>
                                        <p:cTn id="1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5" dur="199" fill="hold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9"/>
                            </p:stCondLst>
                            <p:childTnLst>
                              <p:par>
                                <p:cTn id="18" presetClass="entr" nodeType="after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99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path" nodeType="clickEffect" presetSubtype="0" presetID="-1" grpId="5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14453 0.111979" origin="layout" pathEditMode="relative">
                                      <p:cBhvr>
                                        <p:cTn id="24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28" dur="199" fill="hold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4" dur="199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path" nodeType="click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25736 0.137736" origin="layout" pathEditMode="relative">
                                      <p:cBhvr>
                                        <p:cTn id="3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3" dur="2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path" nodeType="afterEffect" presetSubtype="0" presetID="-1" grpId="10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301758 -0.153646" origin="layout" pathEditMode="relative">
                                      <p:cBhvr>
                                        <p:cTn id="4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Class="exit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49" dur="199" fill="hold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4" dur="199" fill="hold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xit" nodeType="click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9" dur="199" fill="hold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5" dur="199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0" dur="2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ID="9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5" dur="199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16"/>
      <p:bldP build="whole" bldLvl="1" animBg="1" rev="0" advAuto="0" spid="254" grpId="9"/>
      <p:bldP build="whole" bldLvl="1" animBg="1" rev="0" advAuto="0" spid="253" grpId="4"/>
      <p:bldP build="whole" bldLvl="1" animBg="1" rev="0" advAuto="0" spid="253" grpId="6"/>
      <p:bldP build="whole" bldLvl="1" animBg="1" rev="0" advAuto="0" spid="254" grpId="12"/>
      <p:bldP build="whole" bldLvl="1" animBg="1" rev="0" advAuto="0" spid="252" grpId="1"/>
      <p:bldP build="whole" bldLvl="1" animBg="1" rev="0" advAuto="0" spid="252" grpId="3"/>
      <p:bldP build="whole" bldLvl="1" animBg="1" rev="0" advAuto="0" spid="259" grpId="7"/>
      <p:bldP build="whole" bldLvl="1" animBg="1" rev="0" advAuto="0" spid="235" grpId="13"/>
      <p:bldP build="whole" bldLvl="1" animBg="1" rev="0" advAuto="0" spid="259" grpId="11"/>
      <p:bldP build="whole" bldLvl="1" animBg="1" rev="0" advAuto="0" spid="261" grpId="15"/>
      <p:bldP build="whole" bldLvl="1" animBg="1" rev="0" advAuto="0" spid="260" grpId="1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liding Windows"/>
          <p:cNvSpPr txBox="1"/>
          <p:nvPr>
            <p:ph type="title"/>
          </p:nvPr>
        </p:nvSpPr>
        <p:spPr>
          <a:xfrm>
            <a:off x="952500" y="-334305"/>
            <a:ext cx="11099800" cy="2159001"/>
          </a:xfrm>
          <a:prstGeom prst="rect">
            <a:avLst/>
          </a:prstGeom>
        </p:spPr>
        <p:txBody>
          <a:bodyPr/>
          <a:lstStyle/>
          <a:p>
            <a:pPr/>
            <a:r>
              <a:t>Sliding Windows</a:t>
            </a:r>
          </a:p>
        </p:txBody>
      </p:sp>
      <p:graphicFrame>
        <p:nvGraphicFramePr>
          <p:cNvPr id="273" name="Table"/>
          <p:cNvGraphicFramePr/>
          <p:nvPr/>
        </p:nvGraphicFramePr>
        <p:xfrm>
          <a:off x="541222" y="2256253"/>
          <a:ext cx="1760545" cy="48488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873921"/>
                <a:gridCol w="873921"/>
              </a:tblGrid>
              <a:tr h="537351"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Buffer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274" name="Table"/>
          <p:cNvGraphicFramePr/>
          <p:nvPr/>
        </p:nvGraphicFramePr>
        <p:xfrm>
          <a:off x="10591510" y="2256253"/>
          <a:ext cx="1760544" cy="48488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873921"/>
                <a:gridCol w="873921"/>
              </a:tblGrid>
              <a:tr h="537351"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Buffer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275" name="osa_desktop.png" descr="osa_deskto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344" y="7252916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osa_desktop.png" descr="osa_deskto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2631" y="7252916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Workstation 1"/>
          <p:cNvSpPr txBox="1"/>
          <p:nvPr/>
        </p:nvSpPr>
        <p:spPr>
          <a:xfrm>
            <a:off x="552560" y="8895046"/>
            <a:ext cx="172516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Workstation 1</a:t>
            </a:r>
          </a:p>
        </p:txBody>
      </p:sp>
      <p:sp>
        <p:nvSpPr>
          <p:cNvPr id="278" name="Workstation 2"/>
          <p:cNvSpPr txBox="1"/>
          <p:nvPr/>
        </p:nvSpPr>
        <p:spPr>
          <a:xfrm>
            <a:off x="10602847" y="8895046"/>
            <a:ext cx="172516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Workstation 2</a:t>
            </a:r>
          </a:p>
        </p:txBody>
      </p:sp>
      <p:sp>
        <p:nvSpPr>
          <p:cNvPr id="279" name="Window Size = 5"/>
          <p:cNvSpPr txBox="1"/>
          <p:nvPr/>
        </p:nvSpPr>
        <p:spPr>
          <a:xfrm>
            <a:off x="4602092" y="1385579"/>
            <a:ext cx="35410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Window Size = 5</a:t>
            </a:r>
          </a:p>
        </p:txBody>
      </p:sp>
      <p:sp>
        <p:nvSpPr>
          <p:cNvPr id="280" name="10 Byte File"/>
          <p:cNvSpPr/>
          <p:nvPr/>
        </p:nvSpPr>
        <p:spPr>
          <a:xfrm>
            <a:off x="329453" y="7523977"/>
            <a:ext cx="2171383" cy="5715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pPr/>
            <a:r>
              <a:t>10 Byte File</a:t>
            </a:r>
          </a:p>
        </p:txBody>
      </p:sp>
      <p:sp>
        <p:nvSpPr>
          <p:cNvPr id="281" name="Rectangle"/>
          <p:cNvSpPr/>
          <p:nvPr/>
        </p:nvSpPr>
        <p:spPr>
          <a:xfrm>
            <a:off x="534872" y="2784487"/>
            <a:ext cx="1760545" cy="2659130"/>
          </a:xfrm>
          <a:prstGeom prst="rect">
            <a:avLst/>
          </a:prstGeom>
          <a:blipFill>
            <a:blip r:embed="rId4">
              <a:alphaModFix amt="2937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284" name="Group"/>
          <p:cNvGrpSpPr/>
          <p:nvPr/>
        </p:nvGrpSpPr>
        <p:grpSpPr>
          <a:xfrm>
            <a:off x="3191224" y="4682750"/>
            <a:ext cx="6123261" cy="1265004"/>
            <a:chOff x="0" y="0"/>
            <a:chExt cx="6123259" cy="1265002"/>
          </a:xfrm>
        </p:grpSpPr>
        <p:sp>
          <p:nvSpPr>
            <p:cNvPr id="282" name="Arrow"/>
            <p:cNvSpPr/>
            <p:nvPr/>
          </p:nvSpPr>
          <p:spPr>
            <a:xfrm rot="10800000">
              <a:off x="0" y="399929"/>
              <a:ext cx="6123260" cy="865074"/>
            </a:xfrm>
            <a:prstGeom prst="rightArrow">
              <a:avLst>
                <a:gd name="adj1" fmla="val 32000"/>
                <a:gd name="adj2" fmla="val 93957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3" name="Ack 6"/>
            <p:cNvSpPr txBox="1"/>
            <p:nvPr/>
          </p:nvSpPr>
          <p:spPr>
            <a:xfrm>
              <a:off x="2419949" y="0"/>
              <a:ext cx="128336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Ack 6</a:t>
              </a:r>
            </a:p>
          </p:txBody>
        </p:sp>
      </p:grpSp>
      <p:grpSp>
        <p:nvGrpSpPr>
          <p:cNvPr id="287" name="Group"/>
          <p:cNvGrpSpPr/>
          <p:nvPr/>
        </p:nvGrpSpPr>
        <p:grpSpPr>
          <a:xfrm>
            <a:off x="10587226" y="2775726"/>
            <a:ext cx="1731012" cy="1616812"/>
            <a:chOff x="12700" y="0"/>
            <a:chExt cx="1731011" cy="1616811"/>
          </a:xfrm>
        </p:grpSpPr>
        <p:sp>
          <p:nvSpPr>
            <p:cNvPr id="285" name="Rectangle"/>
            <p:cNvSpPr/>
            <p:nvPr/>
          </p:nvSpPr>
          <p:spPr>
            <a:xfrm>
              <a:off x="18543" y="0"/>
              <a:ext cx="1725169" cy="1089424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6" name="Rectangle"/>
            <p:cNvSpPr/>
            <p:nvPr/>
          </p:nvSpPr>
          <p:spPr>
            <a:xfrm>
              <a:off x="12700" y="1084860"/>
              <a:ext cx="872192" cy="531952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90" name="Group"/>
          <p:cNvGrpSpPr/>
          <p:nvPr/>
        </p:nvGrpSpPr>
        <p:grpSpPr>
          <a:xfrm>
            <a:off x="3253336" y="2670506"/>
            <a:ext cx="6123260" cy="1323711"/>
            <a:chOff x="0" y="25400"/>
            <a:chExt cx="6123259" cy="1323709"/>
          </a:xfrm>
        </p:grpSpPr>
        <p:sp>
          <p:nvSpPr>
            <p:cNvPr id="288" name="Arrow"/>
            <p:cNvSpPr/>
            <p:nvPr/>
          </p:nvSpPr>
          <p:spPr>
            <a:xfrm>
              <a:off x="0" y="484036"/>
              <a:ext cx="6123260" cy="865074"/>
            </a:xfrm>
            <a:prstGeom prst="rightArrow">
              <a:avLst>
                <a:gd name="adj1" fmla="val 32000"/>
                <a:gd name="adj2" fmla="val 93957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graphicFrame>
          <p:nvGraphicFramePr>
            <p:cNvPr id="289" name="Table"/>
            <p:cNvGraphicFramePr/>
            <p:nvPr/>
          </p:nvGraphicFramePr>
          <p:xfrm>
            <a:off x="801959" y="25400"/>
            <a:ext cx="4157174" cy="638743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{C7B018BB-80A7-4F77-B60F-C8B233D01FF8}</a:tableStyleId>
                </a:tblPr>
                <a:tblGrid>
                  <a:gridCol w="828894"/>
                  <a:gridCol w="828894"/>
                  <a:gridCol w="828894"/>
                  <a:gridCol w="828894"/>
                  <a:gridCol w="828894"/>
                </a:tblGrid>
                <a:tr h="626042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1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2</a:t>
                        </a:r>
                      </a:p>
                    </a:txBody>
                    <a:tcPr marL="50800" marR="50800" marT="50800" marB="50800" anchor="ctr" anchorCtr="0" horzOverflow="overflow"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3</a:t>
                        </a:r>
                      </a:p>
                    </a:txBody>
                    <a:tcPr marL="50800" marR="50800" marT="50800" marB="50800" anchor="ctr" anchorCtr="0" horzOverflow="overflow"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4</a:t>
                        </a:r>
                      </a:p>
                    </a:txBody>
                    <a:tcPr marL="50800" marR="50800" marT="50800" marB="50800" anchor="ctr" anchorCtr="0" horzOverflow="overflow"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5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</a:tr>
              </a:tbl>
            </a:graphicData>
          </a:graphic>
        </p:graphicFrame>
      </p:grpSp>
      <p:grpSp>
        <p:nvGrpSpPr>
          <p:cNvPr id="293" name="Group"/>
          <p:cNvGrpSpPr/>
          <p:nvPr/>
        </p:nvGrpSpPr>
        <p:grpSpPr>
          <a:xfrm>
            <a:off x="3515104" y="7043616"/>
            <a:ext cx="6123260" cy="1323710"/>
            <a:chOff x="0" y="25400"/>
            <a:chExt cx="6123259" cy="1323709"/>
          </a:xfrm>
        </p:grpSpPr>
        <p:sp>
          <p:nvSpPr>
            <p:cNvPr id="291" name="Arrow"/>
            <p:cNvSpPr/>
            <p:nvPr/>
          </p:nvSpPr>
          <p:spPr>
            <a:xfrm>
              <a:off x="0" y="484036"/>
              <a:ext cx="6123260" cy="865074"/>
            </a:xfrm>
            <a:prstGeom prst="rightArrow">
              <a:avLst>
                <a:gd name="adj1" fmla="val 32000"/>
                <a:gd name="adj2" fmla="val 93957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graphicFrame>
          <p:nvGraphicFramePr>
            <p:cNvPr id="292" name="Table"/>
            <p:cNvGraphicFramePr/>
            <p:nvPr/>
          </p:nvGraphicFramePr>
          <p:xfrm>
            <a:off x="801959" y="25400"/>
            <a:ext cx="4157174" cy="638743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{C7B018BB-80A7-4F77-B60F-C8B233D01FF8}</a:tableStyleId>
                </a:tblPr>
                <a:tblGrid>
                  <a:gridCol w="828894"/>
                  <a:gridCol w="828894"/>
                  <a:gridCol w="828894"/>
                  <a:gridCol w="828894"/>
                  <a:gridCol w="828894"/>
                </a:tblGrid>
                <a:tr h="626042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6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7</a:t>
                        </a:r>
                      </a:p>
                    </a:txBody>
                    <a:tcPr marL="50800" marR="50800" marT="50800" marB="50800" anchor="ctr" anchorCtr="0" horzOverflow="overflow"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8</a:t>
                        </a:r>
                      </a:p>
                    </a:txBody>
                    <a:tcPr marL="50800" marR="50800" marT="50800" marB="50800" anchor="ctr" anchorCtr="0" horzOverflow="overflow"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9</a:t>
                        </a:r>
                      </a:p>
                    </a:txBody>
                    <a:tcPr marL="50800" marR="50800" marT="50800" marB="50800" anchor="ctr" anchorCtr="0" horzOverflow="overflow"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10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</a:tr>
              </a:tbl>
            </a:graphicData>
          </a:graphic>
        </p:graphicFrame>
      </p:grpSp>
      <p:grpSp>
        <p:nvGrpSpPr>
          <p:cNvPr id="298" name="Group"/>
          <p:cNvGrpSpPr/>
          <p:nvPr/>
        </p:nvGrpSpPr>
        <p:grpSpPr>
          <a:xfrm>
            <a:off x="5097415" y="6987052"/>
            <a:ext cx="930935" cy="739172"/>
            <a:chOff x="-71163" y="-71163"/>
            <a:chExt cx="930934" cy="739171"/>
          </a:xfrm>
        </p:grpSpPr>
        <p:pic>
          <p:nvPicPr>
            <p:cNvPr id="294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9372822">
              <a:off x="-150998" y="247621"/>
              <a:ext cx="1090603" cy="101601"/>
            </a:xfrm>
            <a:prstGeom prst="rect">
              <a:avLst/>
            </a:prstGeom>
            <a:effectLst/>
          </p:spPr>
        </p:pic>
        <p:pic>
          <p:nvPicPr>
            <p:cNvPr id="296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2070683">
              <a:off x="-71681" y="217006"/>
              <a:ext cx="939260" cy="101601"/>
            </a:xfrm>
            <a:prstGeom prst="rect">
              <a:avLst/>
            </a:prstGeom>
            <a:effectLst/>
          </p:spPr>
        </p:pic>
      </p:grpSp>
      <p:grpSp>
        <p:nvGrpSpPr>
          <p:cNvPr id="301" name="Group"/>
          <p:cNvGrpSpPr/>
          <p:nvPr/>
        </p:nvGrpSpPr>
        <p:grpSpPr>
          <a:xfrm>
            <a:off x="540232" y="3859641"/>
            <a:ext cx="1759531" cy="1608410"/>
            <a:chOff x="0" y="0"/>
            <a:chExt cx="1759529" cy="1608409"/>
          </a:xfrm>
        </p:grpSpPr>
        <p:sp>
          <p:nvSpPr>
            <p:cNvPr id="299" name="Rectangle"/>
            <p:cNvSpPr/>
            <p:nvPr/>
          </p:nvSpPr>
          <p:spPr>
            <a:xfrm>
              <a:off x="0" y="518985"/>
              <a:ext cx="1749824" cy="1089425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0" name="Rectangle"/>
            <p:cNvSpPr/>
            <p:nvPr/>
          </p:nvSpPr>
          <p:spPr>
            <a:xfrm>
              <a:off x="846529" y="0"/>
              <a:ext cx="913001" cy="524950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05" name="Group"/>
          <p:cNvGrpSpPr/>
          <p:nvPr/>
        </p:nvGrpSpPr>
        <p:grpSpPr>
          <a:xfrm>
            <a:off x="10577492" y="2753274"/>
            <a:ext cx="1778458" cy="2721557"/>
            <a:chOff x="0" y="0"/>
            <a:chExt cx="1778457" cy="2721556"/>
          </a:xfrm>
        </p:grpSpPr>
        <p:sp>
          <p:nvSpPr>
            <p:cNvPr id="302" name="Rectangle"/>
            <p:cNvSpPr/>
            <p:nvPr/>
          </p:nvSpPr>
          <p:spPr>
            <a:xfrm>
              <a:off x="9227" y="0"/>
              <a:ext cx="1769231" cy="1639918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3" name="Rectangle"/>
            <p:cNvSpPr/>
            <p:nvPr/>
          </p:nvSpPr>
          <p:spPr>
            <a:xfrm>
              <a:off x="886515" y="1645274"/>
              <a:ext cx="872193" cy="531953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4" name="Rectangle"/>
            <p:cNvSpPr/>
            <p:nvPr/>
          </p:nvSpPr>
          <p:spPr>
            <a:xfrm>
              <a:off x="0" y="2189604"/>
              <a:ext cx="1749824" cy="531953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99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99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99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99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xit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31" dur="199" fill="hold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9"/>
                            </p:stCondLst>
                            <p:childTnLst>
                              <p:par>
                                <p:cTn id="34" presetClass="entr" nodeType="after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6" dur="199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1" dur="199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6" dur="199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clickEffect" presetID="9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50" dur="199" fill="hold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9"/>
                            </p:stCondLst>
                            <p:childTnLst>
                              <p:par>
                                <p:cTn id="53" presetClass="entr" nodeType="afterEffect" presetID="9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55" dur="199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11"/>
      <p:bldP build="whole" bldLvl="1" animBg="1" rev="0" advAuto="0" spid="281" grpId="6"/>
      <p:bldP build="whole" bldLvl="1" animBg="1" rev="0" advAuto="0" spid="301" grpId="7"/>
      <p:bldP build="whole" bldLvl="1" animBg="1" rev="0" advAuto="0" spid="298" grpId="9"/>
      <p:bldP build="whole" bldLvl="1" animBg="1" rev="0" advAuto="0" spid="287" grpId="10"/>
      <p:bldP build="whole" bldLvl="1" animBg="1" rev="0" advAuto="0" spid="290" grpId="3"/>
      <p:bldP build="whole" bldLvl="1" animBg="1" rev="0" advAuto="0" spid="293" grpId="8"/>
      <p:bldP build="whole" bldLvl="1" animBg="1" rev="0" advAuto="0" spid="280" grpId="1"/>
      <p:bldP build="whole" bldLvl="1" animBg="1" rev="0" advAuto="0" spid="281" grpId="2"/>
      <p:bldP build="whole" bldLvl="1" animBg="1" rev="0" advAuto="0" spid="287" grpId="4"/>
      <p:bldP build="whole" bldLvl="1" animBg="1" rev="0" advAuto="0" spid="284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liding Windows"/>
          <p:cNvSpPr txBox="1"/>
          <p:nvPr>
            <p:ph type="title"/>
          </p:nvPr>
        </p:nvSpPr>
        <p:spPr>
          <a:xfrm>
            <a:off x="952500" y="-334305"/>
            <a:ext cx="11099800" cy="2159001"/>
          </a:xfrm>
          <a:prstGeom prst="rect">
            <a:avLst/>
          </a:prstGeom>
        </p:spPr>
        <p:txBody>
          <a:bodyPr/>
          <a:lstStyle/>
          <a:p>
            <a:pPr/>
            <a:r>
              <a:t>Sliding Windows</a:t>
            </a:r>
          </a:p>
        </p:txBody>
      </p:sp>
      <p:graphicFrame>
        <p:nvGraphicFramePr>
          <p:cNvPr id="310" name="Table"/>
          <p:cNvGraphicFramePr/>
          <p:nvPr/>
        </p:nvGraphicFramePr>
        <p:xfrm>
          <a:off x="541222" y="2256253"/>
          <a:ext cx="1760545" cy="48488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873921"/>
                <a:gridCol w="873921"/>
              </a:tblGrid>
              <a:tr h="537351"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Buffer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311" name="Table"/>
          <p:cNvGraphicFramePr/>
          <p:nvPr/>
        </p:nvGraphicFramePr>
        <p:xfrm>
          <a:off x="10591510" y="2256253"/>
          <a:ext cx="1760544" cy="484886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873921"/>
                <a:gridCol w="873921"/>
              </a:tblGrid>
              <a:tr h="537351">
                <a:tc gridSpan="2"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Helvetica"/>
                        </a:rPr>
                        <a:t>Buffer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537351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16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pic>
        <p:nvPicPr>
          <p:cNvPr id="312" name="osa_desktop.png" descr="osa_deskto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344" y="7252916"/>
            <a:ext cx="16256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osa_desktop.png" descr="osa_desktop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2631" y="7252916"/>
            <a:ext cx="1625601" cy="1625601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Workstation 1"/>
          <p:cNvSpPr txBox="1"/>
          <p:nvPr/>
        </p:nvSpPr>
        <p:spPr>
          <a:xfrm>
            <a:off x="552560" y="8895046"/>
            <a:ext cx="172516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Workstation 1</a:t>
            </a:r>
          </a:p>
        </p:txBody>
      </p:sp>
      <p:sp>
        <p:nvSpPr>
          <p:cNvPr id="315" name="Workstation 2"/>
          <p:cNvSpPr txBox="1"/>
          <p:nvPr/>
        </p:nvSpPr>
        <p:spPr>
          <a:xfrm>
            <a:off x="10602847" y="8895046"/>
            <a:ext cx="1725169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pPr/>
            <a:r>
              <a:t>Workstation 2</a:t>
            </a:r>
          </a:p>
        </p:txBody>
      </p:sp>
      <p:sp>
        <p:nvSpPr>
          <p:cNvPr id="316" name="Standard Acknowledgement"/>
          <p:cNvSpPr txBox="1"/>
          <p:nvPr/>
        </p:nvSpPr>
        <p:spPr>
          <a:xfrm>
            <a:off x="3410400" y="1385579"/>
            <a:ext cx="59243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Standard Acknowledgement</a:t>
            </a:r>
          </a:p>
        </p:txBody>
      </p:sp>
      <p:sp>
        <p:nvSpPr>
          <p:cNvPr id="317" name="10 Byte File"/>
          <p:cNvSpPr/>
          <p:nvPr/>
        </p:nvSpPr>
        <p:spPr>
          <a:xfrm>
            <a:off x="329453" y="7523977"/>
            <a:ext cx="2171383" cy="5715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pPr/>
            <a:r>
              <a:t>10 Byte File</a:t>
            </a:r>
          </a:p>
        </p:txBody>
      </p:sp>
      <p:grpSp>
        <p:nvGrpSpPr>
          <p:cNvPr id="320" name="Group"/>
          <p:cNvGrpSpPr/>
          <p:nvPr/>
        </p:nvGrpSpPr>
        <p:grpSpPr>
          <a:xfrm>
            <a:off x="3223650" y="2926518"/>
            <a:ext cx="6123260" cy="1265004"/>
            <a:chOff x="0" y="0"/>
            <a:chExt cx="6123259" cy="1265002"/>
          </a:xfrm>
        </p:grpSpPr>
        <p:sp>
          <p:nvSpPr>
            <p:cNvPr id="318" name="Arrow"/>
            <p:cNvSpPr/>
            <p:nvPr/>
          </p:nvSpPr>
          <p:spPr>
            <a:xfrm rot="10800000">
              <a:off x="0" y="399929"/>
              <a:ext cx="6123260" cy="865073"/>
            </a:xfrm>
            <a:prstGeom prst="rightArrow">
              <a:avLst>
                <a:gd name="adj1" fmla="val 32000"/>
                <a:gd name="adj2" fmla="val 93957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19" name="Ack 7"/>
            <p:cNvSpPr txBox="1"/>
            <p:nvPr/>
          </p:nvSpPr>
          <p:spPr>
            <a:xfrm>
              <a:off x="2419949" y="0"/>
              <a:ext cx="128336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Ack 7</a:t>
              </a:r>
            </a:p>
          </p:txBody>
        </p:sp>
      </p:grpSp>
      <p:sp>
        <p:nvSpPr>
          <p:cNvPr id="321" name="Rectangle"/>
          <p:cNvSpPr/>
          <p:nvPr/>
        </p:nvSpPr>
        <p:spPr>
          <a:xfrm>
            <a:off x="540232" y="4378626"/>
            <a:ext cx="1749825" cy="1089425"/>
          </a:xfrm>
          <a:prstGeom prst="rect">
            <a:avLst/>
          </a:prstGeom>
          <a:blipFill>
            <a:blip r:embed="rId4">
              <a:alphaModFix amt="2937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322" name="Rectangle"/>
          <p:cNvSpPr/>
          <p:nvPr/>
        </p:nvSpPr>
        <p:spPr>
          <a:xfrm>
            <a:off x="1386762" y="3859641"/>
            <a:ext cx="913001" cy="524950"/>
          </a:xfrm>
          <a:prstGeom prst="rect">
            <a:avLst/>
          </a:prstGeom>
          <a:blipFill>
            <a:blip r:embed="rId4">
              <a:alphaModFix amt="2937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326" name="Group"/>
          <p:cNvGrpSpPr/>
          <p:nvPr/>
        </p:nvGrpSpPr>
        <p:grpSpPr>
          <a:xfrm>
            <a:off x="10576203" y="2741350"/>
            <a:ext cx="1778458" cy="2743852"/>
            <a:chOff x="0" y="0"/>
            <a:chExt cx="1778457" cy="2743850"/>
          </a:xfrm>
        </p:grpSpPr>
        <p:sp>
          <p:nvSpPr>
            <p:cNvPr id="323" name="Rectangle"/>
            <p:cNvSpPr/>
            <p:nvPr/>
          </p:nvSpPr>
          <p:spPr>
            <a:xfrm>
              <a:off x="9227" y="0"/>
              <a:ext cx="1769231" cy="1639918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4" name="Rectangle"/>
            <p:cNvSpPr/>
            <p:nvPr/>
          </p:nvSpPr>
          <p:spPr>
            <a:xfrm>
              <a:off x="886515" y="1632574"/>
              <a:ext cx="872193" cy="531953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5" name="Rectangle"/>
            <p:cNvSpPr/>
            <p:nvPr/>
          </p:nvSpPr>
          <p:spPr>
            <a:xfrm>
              <a:off x="0" y="2164204"/>
              <a:ext cx="1749824" cy="579647"/>
            </a:xfrm>
            <a:prstGeom prst="rect">
              <a:avLst/>
            </a:prstGeom>
            <a:blipFill rotWithShape="1">
              <a:blip r:embed="rId4">
                <a:alphaModFix amt="29370"/>
              </a:blip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29" name="Group"/>
          <p:cNvGrpSpPr/>
          <p:nvPr/>
        </p:nvGrpSpPr>
        <p:grpSpPr>
          <a:xfrm>
            <a:off x="3378658" y="4518683"/>
            <a:ext cx="6123260" cy="1323710"/>
            <a:chOff x="0" y="25400"/>
            <a:chExt cx="6123259" cy="1323709"/>
          </a:xfrm>
        </p:grpSpPr>
        <p:sp>
          <p:nvSpPr>
            <p:cNvPr id="327" name="Arrow"/>
            <p:cNvSpPr/>
            <p:nvPr/>
          </p:nvSpPr>
          <p:spPr>
            <a:xfrm>
              <a:off x="0" y="484036"/>
              <a:ext cx="6123260" cy="865074"/>
            </a:xfrm>
            <a:prstGeom prst="rightArrow">
              <a:avLst>
                <a:gd name="adj1" fmla="val 32000"/>
                <a:gd name="adj2" fmla="val 93957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graphicFrame>
          <p:nvGraphicFramePr>
            <p:cNvPr id="328" name="Table"/>
            <p:cNvGraphicFramePr/>
            <p:nvPr/>
          </p:nvGraphicFramePr>
          <p:xfrm>
            <a:off x="801959" y="25400"/>
            <a:ext cx="3277031" cy="638743"/>
          </p:xfrm>
          <a:graphic xmlns:a="http://schemas.openxmlformats.org/drawingml/2006/main">
            <a:graphicData uri="http://schemas.openxmlformats.org/drawingml/2006/table">
              <a:tbl>
                <a:tblPr firstCol="0" firstRow="0" lastCol="0" lastRow="0" bandCol="0" bandRow="0" rtl="0">
                  <a:tableStyleId>{C7B018BB-80A7-4F77-B60F-C8B233D01FF8}</a:tableStyleId>
                </a:tblPr>
                <a:tblGrid>
                  <a:gridCol w="816082"/>
                  <a:gridCol w="816082"/>
                  <a:gridCol w="816082"/>
                  <a:gridCol w="816082"/>
                </a:tblGrid>
                <a:tr h="626042"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7</a:t>
                        </a:r>
                      </a:p>
                    </a:txBody>
                    <a:tcPr marL="50800" marR="50800" marT="50800" marB="50800" anchor="ctr" anchorCtr="0" horzOverflow="overflow">
                      <a:lnL w="12700">
                        <a:solidFill>
                          <a:srgbClr val="606060"/>
                        </a:solidFill>
                        <a:miter lim="400000"/>
                      </a:lnL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8</a:t>
                        </a:r>
                      </a:p>
                    </a:txBody>
                    <a:tcPr marL="50800" marR="50800" marT="50800" marB="50800" anchor="ctr" anchorCtr="0" horzOverflow="overflow"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9</a:t>
                        </a:r>
                      </a:p>
                    </a:txBody>
                    <a:tcPr marL="50800" marR="50800" marT="50800" marB="50800" anchor="ctr" anchorCtr="0" horzOverflow="overflow"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sz="2600"/>
                          <a:t>10</a:t>
                        </a:r>
                      </a:p>
                    </a:txBody>
                    <a:tcPr marL="50800" marR="50800" marT="50800" marB="50800" anchor="ctr" anchorCtr="0" horzOverflow="overflow">
                      <a:lnR w="12700">
                        <a:solidFill>
                          <a:srgbClr val="606060"/>
                        </a:solidFill>
                        <a:miter lim="400000"/>
                      </a:lnR>
                      <a:lnT w="12700">
                        <a:solidFill>
                          <a:srgbClr val="606060"/>
                        </a:solidFill>
                        <a:miter lim="400000"/>
                      </a:lnT>
                      <a:lnB w="12700">
                        <a:solidFill>
                          <a:srgbClr val="606060"/>
                        </a:solidFill>
                        <a:miter lim="400000"/>
                      </a:lnB>
                    </a:tcPr>
                  </a:tc>
                </a:tr>
              </a:tbl>
            </a:graphicData>
          </a:graphic>
        </p:graphicFrame>
      </p:grpSp>
      <p:sp>
        <p:nvSpPr>
          <p:cNvPr id="330" name="Rectangle"/>
          <p:cNvSpPr/>
          <p:nvPr/>
        </p:nvSpPr>
        <p:spPr>
          <a:xfrm>
            <a:off x="10590520" y="4373761"/>
            <a:ext cx="865194" cy="524951"/>
          </a:xfrm>
          <a:prstGeom prst="rect">
            <a:avLst/>
          </a:prstGeom>
          <a:blipFill>
            <a:blip r:embed="rId4">
              <a:alphaModFix amt="29370"/>
            </a:blip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</a:p>
        </p:txBody>
      </p:sp>
      <p:grpSp>
        <p:nvGrpSpPr>
          <p:cNvPr id="333" name="Group"/>
          <p:cNvGrpSpPr/>
          <p:nvPr/>
        </p:nvGrpSpPr>
        <p:grpSpPr>
          <a:xfrm>
            <a:off x="3171373" y="6336701"/>
            <a:ext cx="6123260" cy="1265003"/>
            <a:chOff x="0" y="0"/>
            <a:chExt cx="6123259" cy="1265002"/>
          </a:xfrm>
        </p:grpSpPr>
        <p:sp>
          <p:nvSpPr>
            <p:cNvPr id="331" name="Arrow"/>
            <p:cNvSpPr/>
            <p:nvPr/>
          </p:nvSpPr>
          <p:spPr>
            <a:xfrm rot="10800000">
              <a:off x="0" y="399929"/>
              <a:ext cx="6123260" cy="865073"/>
            </a:xfrm>
            <a:prstGeom prst="rightArrow">
              <a:avLst>
                <a:gd name="adj1" fmla="val 32000"/>
                <a:gd name="adj2" fmla="val 93957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2" name="Ack 11"/>
            <p:cNvSpPr txBox="1"/>
            <p:nvPr/>
          </p:nvSpPr>
          <p:spPr>
            <a:xfrm>
              <a:off x="2292847" y="0"/>
              <a:ext cx="153756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Ack 11</a:t>
              </a:r>
            </a:p>
          </p:txBody>
        </p:sp>
      </p:grpSp>
      <p:sp>
        <p:nvSpPr>
          <p:cNvPr id="334" name="10 Byte File"/>
          <p:cNvSpPr/>
          <p:nvPr/>
        </p:nvSpPr>
        <p:spPr>
          <a:xfrm>
            <a:off x="10238061" y="7516142"/>
            <a:ext cx="2171384" cy="5715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pPr/>
            <a:r>
              <a:t>10 Byte File</a:t>
            </a:r>
          </a:p>
        </p:txBody>
      </p:sp>
      <p:grpSp>
        <p:nvGrpSpPr>
          <p:cNvPr id="337" name="Group"/>
          <p:cNvGrpSpPr/>
          <p:nvPr/>
        </p:nvGrpSpPr>
        <p:grpSpPr>
          <a:xfrm>
            <a:off x="3211168" y="7919951"/>
            <a:ext cx="6458240" cy="1034637"/>
            <a:chOff x="0" y="0"/>
            <a:chExt cx="6458239" cy="1034635"/>
          </a:xfrm>
        </p:grpSpPr>
        <p:sp>
          <p:nvSpPr>
            <p:cNvPr id="335" name="FIN-ACK ACK FIN-ACK ACK"/>
            <p:cNvSpPr txBox="1"/>
            <p:nvPr/>
          </p:nvSpPr>
          <p:spPr>
            <a:xfrm>
              <a:off x="1016512" y="0"/>
              <a:ext cx="4352748" cy="495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/>
              <a:r>
                <a:t>FIN-ACK ACK FIN-ACK ACK</a:t>
              </a:r>
            </a:p>
          </p:txBody>
        </p:sp>
        <p:sp>
          <p:nvSpPr>
            <p:cNvPr id="336" name="Double Arrow"/>
            <p:cNvSpPr/>
            <p:nvPr/>
          </p:nvSpPr>
          <p:spPr>
            <a:xfrm>
              <a:off x="0" y="161285"/>
              <a:ext cx="6458240" cy="873351"/>
            </a:xfrm>
            <a:prstGeom prst="leftRightArrow">
              <a:avLst>
                <a:gd name="adj1" fmla="val 32000"/>
                <a:gd name="adj2" fmla="val 63984"/>
              </a:avLst>
            </a:prstGeom>
            <a:blipFill rotWithShape="1">
              <a:blip r:embed="rId4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99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xit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11" dur="199" fill="hold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99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199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199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199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99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99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7" grpId="6"/>
      <p:bldP build="whole" bldLvl="1" animBg="1" rev="0" advAuto="0" spid="330" grpId="4"/>
      <p:bldP build="whole" bldLvl="1" animBg="1" rev="0" advAuto="0" spid="333" grpId="5"/>
      <p:bldP build="whole" bldLvl="1" animBg="1" rev="0" advAuto="0" spid="329" grpId="3"/>
      <p:bldP build="whole" bldLvl="1" animBg="1" rev="0" advAuto="0" spid="320" grpId="1"/>
      <p:bldP build="whole" bldLvl="1" animBg="1" rev="0" advAuto="0" spid="334" grpId="7"/>
      <p:bldP build="whole" bldLvl="1" animBg="1" rev="0" advAuto="0" spid="322" grpId="2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