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2.jpeg" ContentType="image/jpeg"/>
  <Override PartName="/ppt/notesSlides/notesSlide23.xml" ContentType="application/vnd.openxmlformats-officedocument.presentationml.notesSlide+xml"/>
  <Override PartName="/ppt/media/image3.jpeg" ContentType="image/jpeg"/>
  <Override PartName="/ppt/media/image4.jpe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5.jpe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s://en.wikipedia.org/wiki/Peer-to-peer" TargetMode="Externa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s://en.wikipedia.org/wiki/Multicast_DNS" TargetMode="External"/><Relationship Id="rId4" Type="http://schemas.openxmlformats.org/officeDocument/2006/relationships/hyperlink" Target="https://en.wikipedia.org/wiki/NetBIOS" TargetMode="Externa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ftp.google.com" TargetMode="External"/><Relationship Id="rId4" Type="http://schemas.openxmlformats.org/officeDocument/2006/relationships/hyperlink" Target="http://mail.prompt.hu" TargetMode="External"/><Relationship Id="rId5" Type="http://schemas.openxmlformats.org/officeDocument/2006/relationships/hyperlink" Target="http://kiskutya.google.com" TargetMode="External"/><Relationship Id="rId6" Type="http://schemas.openxmlformats.org/officeDocument/2006/relationships/hyperlink" Target="http://valahol.valami.google.com" TargetMode="Externa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 Id="rId3" Type="http://schemas.openxmlformats.org/officeDocument/2006/relationships/hyperlink" Target="http://www.internic.net/domain/named.root" TargetMode="Externa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 Id="rId3" Type="http://schemas.openxmlformats.org/officeDocument/2006/relationships/hyperlink" Target="http://www.zytrax.com/books/dns/ch4/#master" TargetMode="External"/><Relationship Id="rId4" Type="http://schemas.openxmlformats.org/officeDocument/2006/relationships/hyperlink" Target="http://linux-training.be/servers/ch04.html" TargetMode="Externa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 Id="rId3" Type="http://schemas.openxmlformats.org/officeDocument/2006/relationships/hyperlink" Target="https://en.wikipedia.org/wiki/List_of_DNS_record_types" TargetMode="Externa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 Id="rId3" Type="http://schemas.openxmlformats.org/officeDocument/2006/relationships/hyperlink" Target="http://google.com" TargetMode="Externa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 Id="rId3" Type="http://schemas.openxmlformats.org/officeDocument/2006/relationships/hyperlink" Target="http://otthonom.dyndns.com" TargetMode="External"/><Relationship Id="rId4" Type="http://schemas.openxmlformats.org/officeDocument/2006/relationships/hyperlink" Target="https://www.noip.com/download?page=win" TargetMode="Externa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 Id="rId3" Type="http://schemas.openxmlformats.org/officeDocument/2006/relationships/hyperlink" Target="http://time.windows.com" TargetMode="Externa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 Id="rId3" Type="http://schemas.openxmlformats.org/officeDocument/2006/relationships/hyperlink" Target="https://openvpn.net/index.php/open-source/download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defRPr sz="1200"/>
            </a:pPr>
            <a:r>
              <a:t>A protokollokat két nagy osztályba sorolhatjuk</a:t>
            </a:r>
          </a:p>
          <a:p>
            <a:pPr>
              <a:defRPr sz="1200"/>
            </a:pPr>
            <a:r>
              <a:t>Client-server: nagyjábol minden ami a neten történik az client-server (email, gaming, browsing, facebook, stb….)</a:t>
            </a:r>
          </a:p>
          <a:p>
            <a:pPr>
              <a:defRPr sz="1200"/>
            </a:pPr>
          </a:p>
          <a:p>
            <a:pPr>
              <a:defRPr sz="1200"/>
            </a:pPr>
            <a:r>
              <a:t>PtP: bittorrent</a:t>
            </a:r>
          </a:p>
          <a:p>
            <a:pPr>
              <a:defRPr sz="1200"/>
            </a:pPr>
          </a:p>
          <a:p>
            <a:pPr>
              <a:defRPr sz="1200"/>
            </a:pPr>
            <a:r>
              <a:rPr u="sng">
                <a:hlinkClick r:id="rId3" invalidUrl="" action="" tgtFrame="" tooltip="" history="1" highlightClick="0" endSnd="0"/>
              </a:rPr>
              <a:t>https://en.wikipedia.org/wiki/Peer-to-peer</a:t>
            </a:r>
          </a:p>
          <a:p>
            <a:pPr>
              <a:defRPr sz="12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sldImg"/>
          </p:nvPr>
        </p:nvSpPr>
        <p:spPr>
          <a:prstGeom prst="rect">
            <a:avLst/>
          </a:prstGeom>
        </p:spPr>
        <p:txBody>
          <a:bodyPr/>
          <a:lstStyle/>
          <a:p>
            <a:pPr/>
          </a:p>
        </p:txBody>
      </p:sp>
      <p:sp>
        <p:nvSpPr>
          <p:cNvPr id="383" name="Shape 383"/>
          <p:cNvSpPr/>
          <p:nvPr>
            <p:ph type="body" sz="quarter" idx="1"/>
          </p:nvPr>
        </p:nvSpPr>
        <p:spPr>
          <a:prstGeom prst="rect">
            <a:avLst/>
          </a:prstGeom>
        </p:spPr>
        <p:txBody>
          <a:bodyPr/>
          <a:lstStyle/>
          <a:p>
            <a:pPr>
              <a:defRPr sz="1600"/>
            </a:pPr>
            <a:r>
              <a:t>Az előző slideshow-n néhány alapvető, a kommunikációhoz szükséges protokollt ismertünk meg. </a:t>
            </a:r>
          </a:p>
          <a:p>
            <a:pPr>
              <a:defRPr sz="1600"/>
            </a:pPr>
            <a:r>
              <a:t>A további protokollok már valamilyen felhasználói szolgáltatást nyúltanak (pl web, telefon(ip), email, stb…)</a:t>
            </a:r>
          </a:p>
          <a:p>
            <a:pPr>
              <a:defRPr sz="1600"/>
            </a:pPr>
          </a:p>
          <a:p>
            <a:pPr>
              <a:defRPr sz="1600"/>
            </a:pPr>
            <a:r>
              <a:t>email : a böngészők előtt már volt email protokoll. Előbb email-eztek az emberek, mint weboldalakat néztek. </a:t>
            </a:r>
          </a:p>
          <a:p>
            <a:pPr>
              <a:defRPr sz="1600"/>
            </a:pPr>
            <a:r>
              <a:t>A weboldalakon való email használat is a háttérben ugyanaz az email, csak a levelező szoftver ott, egy weben futó alkalmazás.</a:t>
            </a:r>
          </a:p>
          <a:p>
            <a:pPr>
              <a:defRPr sz="1600"/>
            </a:pPr>
          </a:p>
          <a:p>
            <a:pPr>
              <a:defRPr sz="1600"/>
            </a:pPr>
            <a:r>
              <a:t>A DNS névfeloldáson kívül még létezik több névfeloldásért felelős protokoll: </a:t>
            </a:r>
          </a:p>
          <a:p>
            <a:pPr>
              <a:defRPr sz="1600"/>
            </a:pPr>
            <a:r>
              <a:rPr u="sng">
                <a:hlinkClick r:id="rId3" invalidUrl="" action="" tgtFrame="" tooltip="" history="1" highlightClick="0" endSnd="0"/>
              </a:rPr>
              <a:t>https://en.wikipedia.org/wiki/Multicast_DNS</a:t>
            </a:r>
          </a:p>
          <a:p>
            <a:pPr>
              <a:defRPr sz="1600"/>
            </a:pPr>
            <a:r>
              <a:rPr u="sng">
                <a:hlinkClick r:id="rId4" invalidUrl="" action="" tgtFrame="" tooltip="" history="1" highlightClick="0" endSnd="0"/>
              </a:rPr>
              <a:t>https://en.wikipedia.org/wiki/NetBIOS</a:t>
            </a:r>
          </a:p>
          <a:p>
            <a:pPr>
              <a:defRPr sz="16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ph type="sldImg"/>
          </p:nvPr>
        </p:nvSpPr>
        <p:spPr>
          <a:prstGeom prst="rect">
            <a:avLst/>
          </a:prstGeom>
        </p:spPr>
        <p:txBody>
          <a:bodyPr/>
          <a:lstStyle/>
          <a:p>
            <a:pPr/>
          </a:p>
        </p:txBody>
      </p:sp>
      <p:sp>
        <p:nvSpPr>
          <p:cNvPr id="401" name="Shape 401"/>
          <p:cNvSpPr/>
          <p:nvPr>
            <p:ph type="body" sz="quarter" idx="1"/>
          </p:nvPr>
        </p:nvSpPr>
        <p:spPr>
          <a:prstGeom prst="rect">
            <a:avLst/>
          </a:prstGeom>
        </p:spPr>
        <p:txBody>
          <a:bodyPr/>
          <a:lstStyle/>
          <a:p>
            <a:pPr>
              <a:defRPr sz="1200"/>
            </a:pPr>
            <a:r>
              <a:t>A dns rendszer FQDN-eket old fel IP címre. Világszerte több millió DNS szerver létezik az interneten, és ezek csak erre az egy feladatra specializálódtak: az FQDN-eket IP címmé alakítsák.</a:t>
            </a:r>
          </a:p>
          <a:p>
            <a:pPr>
              <a:defRPr sz="1200"/>
            </a:pPr>
            <a:r>
              <a:t>Jobb oldalt az FQDN végén mindig van egy top level domain, ami jelölhet országot is de vannak országtól független jelölések is pl .gov, .org, .biz, stb…</a:t>
            </a:r>
          </a:p>
          <a:p>
            <a:pPr>
              <a:defRPr sz="1200"/>
            </a:pPr>
            <a:r>
              <a:t>A bal szélén lévő rész pedig egy darab gépet jelöl abban a domainben. (persze ez a google esetében nem egy darab gép mert már annyian nézik hogy több gép van emögött de ez egy másik téma (Load Balancing)…</a:t>
            </a:r>
          </a:p>
          <a:p>
            <a:pPr>
              <a:defRPr sz="1200"/>
            </a:pPr>
            <a:r>
              <a:t>a WWW csak egy megszokott jelölés a weboldalak számára, de ha pl ez egy ftp szerver lenne akkor csinálhatnánk egy </a:t>
            </a:r>
            <a:r>
              <a:rPr u="sng">
                <a:hlinkClick r:id="rId3" invalidUrl="" action="" tgtFrame="" tooltip="" history="1" highlightClick="0" endSnd="0"/>
              </a:rPr>
              <a:t>ftp.google.com</a:t>
            </a:r>
            <a:r>
              <a:t> elérhetőséget is, ez így könnyebben átlátható. ha Mail szerver lenne akkor lehetne </a:t>
            </a:r>
            <a:r>
              <a:rPr u="sng">
                <a:hlinkClick r:id="rId4" invalidUrl="" action="" tgtFrame="" tooltip="" history="1" highlightClick="0" endSnd="0"/>
              </a:rPr>
              <a:t>mail.prompt.hu</a:t>
            </a:r>
            <a:r>
              <a:t> mert az emberek ezt szokták meg. De valójában ezek a jelölések akármik lehetnek a www lehetne akár </a:t>
            </a:r>
            <a:r>
              <a:rPr u="sng">
                <a:hlinkClick r:id="rId5" invalidUrl="" action="" tgtFrame="" tooltip="" history="1" highlightClick="0" endSnd="0"/>
              </a:rPr>
              <a:t>kiskutya.google.com</a:t>
            </a:r>
            <a:r>
              <a:t> is ha azt állítanák be akkor azon lenne elérhető a google, de a www -t szoktuk meg. </a:t>
            </a:r>
          </a:p>
          <a:p>
            <a:pPr>
              <a:defRPr sz="1200"/>
            </a:pPr>
          </a:p>
          <a:p>
            <a:pPr>
              <a:defRPr sz="1200"/>
            </a:pPr>
            <a:r>
              <a:t>A másodlakos domain (középső rész) felosztható akár több részre is, pl lehetne egy </a:t>
            </a:r>
            <a:r>
              <a:rPr u="sng">
                <a:hlinkClick r:id="rId6" invalidUrl="" action="" tgtFrame="" tooltip="" history="1" highlightClick="0" endSnd="0"/>
              </a:rPr>
              <a:t>valahol.valami.google.com</a:t>
            </a:r>
            <a:r>
              <a:t> vagy akár méghosszabb is. Ez is csak megszokott rendszer hogy ebből általában csak egy van</a:t>
            </a:r>
          </a:p>
          <a:p>
            <a:pPr>
              <a:defRPr sz="1200"/>
            </a:pPr>
          </a:p>
          <a:p>
            <a:pPr>
              <a:defRPr sz="1200"/>
            </a:pPr>
          </a:p>
          <a:p>
            <a:pPr>
              <a:defRPr sz="1200"/>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ph type="sldImg"/>
          </p:nvPr>
        </p:nvSpPr>
        <p:spPr>
          <a:prstGeom prst="rect">
            <a:avLst/>
          </a:prstGeom>
        </p:spPr>
        <p:txBody>
          <a:bodyPr/>
          <a:lstStyle/>
          <a:p>
            <a:pPr/>
          </a:p>
        </p:txBody>
      </p:sp>
      <p:sp>
        <p:nvSpPr>
          <p:cNvPr id="433" name="Shape 433"/>
          <p:cNvSpPr/>
          <p:nvPr>
            <p:ph type="body" sz="quarter" idx="1"/>
          </p:nvPr>
        </p:nvSpPr>
        <p:spPr>
          <a:prstGeom prst="rect">
            <a:avLst/>
          </a:prstGeom>
        </p:spPr>
        <p:txBody>
          <a:bodyPr/>
          <a:lstStyle>
            <a:lvl1pPr>
              <a:defRPr sz="1200"/>
            </a:lvl1pPr>
          </a:lstStyle>
          <a:p>
            <a:pPr/>
            <a:r>
              <a:t>A dns szerverek egy hierarchikus rendszerben épülnek fel. A DNS rendszerben egy különálló egységet zónának nevezünk.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5" name="Shape 485"/>
          <p:cNvSpPr/>
          <p:nvPr>
            <p:ph type="sldImg"/>
          </p:nvPr>
        </p:nvSpPr>
        <p:spPr>
          <a:prstGeom prst="rect">
            <a:avLst/>
          </a:prstGeom>
        </p:spPr>
        <p:txBody>
          <a:bodyPr/>
          <a:lstStyle/>
          <a:p>
            <a:pPr/>
          </a:p>
        </p:txBody>
      </p:sp>
      <p:sp>
        <p:nvSpPr>
          <p:cNvPr id="486" name="Shape 486"/>
          <p:cNvSpPr/>
          <p:nvPr>
            <p:ph type="body" sz="quarter" idx="1"/>
          </p:nvPr>
        </p:nvSpPr>
        <p:spPr>
          <a:prstGeom prst="rect">
            <a:avLst/>
          </a:prstGeom>
        </p:spPr>
        <p:txBody>
          <a:bodyPr/>
          <a:lstStyle/>
          <a:p>
            <a:pPr>
              <a:defRPr sz="1200"/>
            </a:pPr>
            <a:r>
              <a:t>A kliens felmegy egy weboldalra de nem tudja annak a weboldalnak az IP címét. (Amikor a böngésző kiírja hogy “waiting for ‘valamiweboldal’…” akkor pont a névfeloldás történik. </a:t>
            </a:r>
          </a:p>
          <a:p>
            <a:pPr>
              <a:defRPr sz="1200"/>
            </a:pPr>
            <a:r>
              <a:t>A kliens először a saját cache-ét nézi meg, és van még egy hely a hosts file ahol meg tud nézni nevekhez társítot IP címeket. Ha nincs találat akkor a beállított DNS szerverét szólítja meg.</a:t>
            </a:r>
          </a:p>
          <a:p>
            <a:pPr>
              <a:defRPr sz="1200"/>
            </a:pPr>
            <a:r>
              <a:t>A DNS szerver is megnézi a cache-ét, és ha nem talál választ, a root hits nevű file-ból választ egy root szervert.</a:t>
            </a:r>
          </a:p>
          <a:p>
            <a:pPr>
              <a:defRPr sz="1200"/>
            </a:pPr>
            <a:r>
              <a:t>A dns szerver két dolgra képes: kérést teljesíteni és újabb (felsőbb) kérést végezni, van egy saját cache-e amit “építget” újabb kérésekkel. Ha nincs meg egy bejegyzés a saját adatbázisában, új kérést indít, előszőr a root szervereket szóllítja meg. </a:t>
            </a:r>
          </a:p>
          <a:p>
            <a:pPr>
              <a:defRPr sz="1200"/>
            </a:pPr>
          </a:p>
          <a:p>
            <a:pPr>
              <a:defRPr sz="1200"/>
            </a:pPr>
            <a:r>
              <a:t>igy néz ki egy root hints file: </a:t>
            </a:r>
            <a:r>
              <a:rPr u="sng">
                <a:hlinkClick r:id="rId3" invalidUrl="" action="" tgtFrame="" tooltip="" history="1" highlightClick="0" endSnd="0"/>
              </a:rPr>
              <a:t>http://www.internic.net/domain/named.root</a:t>
            </a:r>
          </a:p>
          <a:p>
            <a:pPr>
              <a:defRPr sz="1200"/>
            </a:pPr>
          </a:p>
          <a:p>
            <a:pPr>
              <a:defRPr sz="1200"/>
            </a:pPr>
            <a:r>
              <a:t>A root DNS szerver nem tudja konkrétan a keresett domain IP címét, de megnézi a top level domainjét, (.com) és tovább irányítja a megfelelő DNS szerverhez.</a:t>
            </a:r>
          </a:p>
          <a:p>
            <a:pPr>
              <a:defRPr sz="1200"/>
            </a:pPr>
            <a:r>
              <a:t>A router utána a .com szervert kérdezi meg hogy hol lehet a wired.com. A .com szerver válaszol, ezután a wired.com szervert kérdezi meg a router hogy hol lehet a www melyik host az.</a:t>
            </a:r>
          </a:p>
          <a:p>
            <a:pPr>
              <a:defRPr sz="1200"/>
            </a:pPr>
            <a:r>
              <a:t>A szerver válaszol, és így a router már közvetlenül tud a wired szerverével kommunikálni. Ez egy full DNS Query, amikor semmit nem tud a router, és végig kell “gyalogolnia” a hierarchián. </a:t>
            </a:r>
          </a:p>
          <a:p>
            <a:pPr>
              <a:defRPr sz="1200"/>
            </a:pPr>
          </a:p>
          <a:p>
            <a:pPr>
              <a:defRPr sz="1200"/>
            </a:pPr>
            <a:r>
              <a:t>Fontos, hogy minden egyes kliens gépnek legyen beállítva DNS szerver, mert anélkül nem tudna csak IP címekkel kommunikálni, weboldalakat név alapján nem érne el.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0" name="Shape 520"/>
          <p:cNvSpPr/>
          <p:nvPr>
            <p:ph type="sldImg"/>
          </p:nvPr>
        </p:nvSpPr>
        <p:spPr>
          <a:prstGeom prst="rect">
            <a:avLst/>
          </a:prstGeom>
        </p:spPr>
        <p:txBody>
          <a:bodyPr/>
          <a:lstStyle/>
          <a:p>
            <a:pPr/>
          </a:p>
        </p:txBody>
      </p:sp>
      <p:sp>
        <p:nvSpPr>
          <p:cNvPr id="521" name="Shape 521"/>
          <p:cNvSpPr/>
          <p:nvPr>
            <p:ph type="body" sz="quarter" idx="1"/>
          </p:nvPr>
        </p:nvSpPr>
        <p:spPr>
          <a:prstGeom prst="rect">
            <a:avLst/>
          </a:prstGeom>
        </p:spPr>
        <p:txBody>
          <a:bodyPr/>
          <a:lstStyle/>
          <a:p>
            <a:pPr>
              <a:defRPr sz="1200"/>
            </a:pPr>
            <a:r>
              <a:t>Root szerverekből itt 13 különbözőt látunk de valójában egy IP cím alatt több szerver van szóval nem összesen 13 root szerver van a világban hanem sokkal több. </a:t>
            </a:r>
          </a:p>
          <a:p>
            <a:pPr>
              <a:defRPr sz="1200"/>
            </a:pPr>
          </a:p>
          <a:p>
            <a:pPr>
              <a:defRPr sz="1200"/>
            </a:pPr>
            <a:r>
              <a:t>How many root servers are there in the world?</a:t>
            </a:r>
          </a:p>
          <a:p>
            <a:pPr>
              <a:defRPr sz="1200"/>
            </a:pPr>
            <a:r>
              <a:t>The authoritative name servers that serve the DNS root zone, commonly known as the “root servers”, are a network of hundreds of servers in many countries around the world. They are configured in the DNS root zone as 13 named authorities, as follows.</a:t>
            </a:r>
          </a:p>
          <a:p>
            <a:pPr>
              <a:defRPr sz="1200"/>
            </a:pPr>
          </a:p>
          <a:p>
            <a:pPr>
              <a:defRPr sz="1200"/>
            </a:pPr>
          </a:p>
          <a:p>
            <a:pPr>
              <a:defRPr sz="1200"/>
            </a:pPr>
            <a:r>
              <a:t>Minden?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9" name="Shape 539"/>
          <p:cNvSpPr/>
          <p:nvPr>
            <p:ph type="sldImg"/>
          </p:nvPr>
        </p:nvSpPr>
        <p:spPr>
          <a:prstGeom prst="rect">
            <a:avLst/>
          </a:prstGeom>
        </p:spPr>
        <p:txBody>
          <a:bodyPr/>
          <a:lstStyle/>
          <a:p>
            <a:pPr/>
          </a:p>
        </p:txBody>
      </p:sp>
      <p:sp>
        <p:nvSpPr>
          <p:cNvPr id="540" name="Shape 540"/>
          <p:cNvSpPr/>
          <p:nvPr>
            <p:ph type="body" sz="quarter" idx="1"/>
          </p:nvPr>
        </p:nvSpPr>
        <p:spPr>
          <a:prstGeom prst="rect">
            <a:avLst/>
          </a:prstGeom>
        </p:spPr>
        <p:txBody>
          <a:bodyPr/>
          <a:lstStyle/>
          <a:p>
            <a:pPr/>
            <a:r>
              <a:rPr u="sng">
                <a:hlinkClick r:id="rId3" invalidUrl="" action="" tgtFrame="" tooltip="" history="1" highlightClick="0" endSnd="0"/>
              </a:rPr>
              <a:t>http://www.zytrax.com/books/dns/ch4/#master</a:t>
            </a:r>
          </a:p>
          <a:p>
            <a:pPr/>
          </a:p>
          <a:p>
            <a:pPr/>
            <a:r>
              <a:rPr u="sng">
                <a:hlinkClick r:id="rId4" invalidUrl="" action="" tgtFrame="" tooltip="" history="1" highlightClick="0" endSnd="0"/>
              </a:rPr>
              <a:t>http://linux-training.be/servers/ch04.html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3" name="Shape 543"/>
          <p:cNvSpPr/>
          <p:nvPr>
            <p:ph type="sldImg"/>
          </p:nvPr>
        </p:nvSpPr>
        <p:spPr>
          <a:prstGeom prst="rect">
            <a:avLst/>
          </a:prstGeom>
        </p:spPr>
        <p:txBody>
          <a:bodyPr/>
          <a:lstStyle/>
          <a:p>
            <a:pPr/>
          </a:p>
        </p:txBody>
      </p:sp>
      <p:sp>
        <p:nvSpPr>
          <p:cNvPr id="544" name="Shape 544"/>
          <p:cNvSpPr/>
          <p:nvPr>
            <p:ph type="body" sz="quarter" idx="1"/>
          </p:nvPr>
        </p:nvSpPr>
        <p:spPr>
          <a:prstGeom prst="rect">
            <a:avLst/>
          </a:prstGeom>
        </p:spPr>
        <p:txBody>
          <a:bodyPr/>
          <a:lstStyle>
            <a:lvl1pPr>
              <a:defRPr sz="1200"/>
            </a:lvl1pPr>
          </a:lstStyle>
          <a:p>
            <a:pPr/>
            <a:r>
              <a:t>A dns szerver lehet master, és lehet slave, több master és több slave is lehet egy adott domainhez. A slave a mastertől zona transferrel kapja az adatokat, a slave-et soha nem módosítják közvetlenül, az mindíg csak adatot másol a masterről, ha azt módosítják.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8" name="Shape 558"/>
          <p:cNvSpPr/>
          <p:nvPr>
            <p:ph type="sldImg"/>
          </p:nvPr>
        </p:nvSpPr>
        <p:spPr>
          <a:prstGeom prst="rect">
            <a:avLst/>
          </a:prstGeom>
        </p:spPr>
        <p:txBody>
          <a:bodyPr/>
          <a:lstStyle/>
          <a:p>
            <a:pPr/>
          </a:p>
        </p:txBody>
      </p:sp>
      <p:sp>
        <p:nvSpPr>
          <p:cNvPr id="559" name="Shape 559"/>
          <p:cNvSpPr/>
          <p:nvPr>
            <p:ph type="body" sz="quarter" idx="1"/>
          </p:nvPr>
        </p:nvSpPr>
        <p:spPr>
          <a:prstGeom prst="rect">
            <a:avLst/>
          </a:prstGeom>
        </p:spPr>
        <p:txBody>
          <a:bodyPr/>
          <a:lstStyle/>
          <a:p>
            <a:pPr>
              <a:defRPr sz="1200"/>
            </a:pPr>
            <a:r>
              <a:t>A DNS zone is any distinct, contiguous portion of the domain name space in the Domain Name System (DNS) for which administrative responsibility has been delegated to a single manager.</a:t>
            </a:r>
          </a:p>
          <a:p>
            <a:pPr>
              <a:defRPr sz="1200"/>
            </a:pPr>
            <a:r>
              <a:t>A DNS zóna egy különálló elhatárolt területe a DNS rendszernek ami egy kézben van tartva. </a:t>
            </a:r>
          </a:p>
          <a:p>
            <a:pPr>
              <a:defRPr sz="1200"/>
            </a:pPr>
          </a:p>
          <a:p>
            <a:pPr>
              <a:defRPr sz="1200"/>
            </a:pPr>
            <a:r>
              <a:t>Példa eset: Ha valaki vásárol egy domaint akkor a magyarországi .hu dns szerverekbe bekerül az a kiszolgáló (DNS név szolgáltató) ip címe akitől vette ezt a domaint. Az az IP cím a dns szolgáltató ip címe lesz, ez pedig tovább fog mutatni arra a szerverre amit a domain név tulajdonosa megad. </a:t>
            </a:r>
          </a:p>
          <a:p>
            <a:pPr>
              <a:defRPr sz="1200"/>
            </a:pPr>
          </a:p>
          <a:p>
            <a:pPr>
              <a:defRPr sz="1200"/>
            </a:pPr>
            <a:r>
              <a:t>A DNS konfigurálása nem annyira egyszerű hogy csak nevek mutatnak IP címekre, lehetséges hogy név mutat névre, de visszafefejtve az egészet elöbb utobb el kell jutni egy IP címhez. Amikor egy név IP címre mutat azt “A rekord”-nak hívjuk, amikor név mutat névre azt CNAME rekordnak. Ezen kívül még sok más rekord is van.</a:t>
            </a:r>
          </a:p>
          <a:p>
            <a:pPr>
              <a:defRPr sz="1200"/>
            </a:pPr>
            <a:r>
              <a:t>Egy domainben lehetnek hostok amik teljesen más IP címre mutatnak. </a:t>
            </a:r>
          </a:p>
          <a:p>
            <a:pPr>
              <a:defRPr sz="1200"/>
            </a:pPr>
            <a:r>
              <a:t>Valójában a dns bejegyzés DATA része azt mondja meg, “ki a következő akitől kérdezzem amit akarok”</a:t>
            </a:r>
          </a:p>
          <a:p>
            <a:pPr>
              <a:defRPr sz="1200"/>
            </a:pPr>
          </a:p>
          <a:p>
            <a:pPr>
              <a:defRPr sz="1200"/>
            </a:pPr>
            <a:r>
              <a:t>DNS vásárlás esetén a szolgáltató általában rendelkezésre bocsájt valami webes felületet ahol lehet ezeket a rekordokat konfigurálni, de lehet saját NS-ed is (névszervered) amit te konfigurálsz, ekkor te állítod rajta a rekordokat, és fel fogják hassználni a szerveredet azok a kliensek, akik a te bejegyzéseidre kiváncsiak.</a:t>
            </a:r>
          </a:p>
          <a:p>
            <a:pPr>
              <a:defRPr sz="1200"/>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9" name="Shape 569"/>
          <p:cNvSpPr/>
          <p:nvPr>
            <p:ph type="sldImg"/>
          </p:nvPr>
        </p:nvSpPr>
        <p:spPr>
          <a:prstGeom prst="rect">
            <a:avLst/>
          </a:prstGeom>
        </p:spPr>
        <p:txBody>
          <a:bodyPr/>
          <a:lstStyle/>
          <a:p>
            <a:pPr/>
          </a:p>
        </p:txBody>
      </p:sp>
      <p:sp>
        <p:nvSpPr>
          <p:cNvPr id="570" name="Shape 570"/>
          <p:cNvSpPr/>
          <p:nvPr>
            <p:ph type="body" sz="quarter" idx="1"/>
          </p:nvPr>
        </p:nvSpPr>
        <p:spPr>
          <a:prstGeom prst="rect">
            <a:avLst/>
          </a:prstGeom>
        </p:spPr>
        <p:txBody>
          <a:bodyPr/>
          <a:lstStyle/>
          <a:p>
            <a:pPr>
              <a:defRPr sz="1200"/>
            </a:pPr>
            <a:r>
              <a:rPr u="sng">
                <a:hlinkClick r:id="rId3" invalidUrl="" action="" tgtFrame="" tooltip="" history="1" highlightClick="0" endSnd="0"/>
              </a:rPr>
              <a:t>https://en.wikipedia.org/wiki/List_of_DNS_record_types</a:t>
            </a:r>
          </a:p>
          <a:p>
            <a:pPr>
              <a:defRPr sz="1200"/>
            </a:pPr>
          </a:p>
          <a:p>
            <a:pPr>
              <a:defRPr sz="1200"/>
            </a:pPr>
            <a:r>
              <a:t>SOA record</a:t>
            </a:r>
          </a:p>
          <a:p>
            <a:pPr>
              <a:defRPr sz="1200"/>
            </a:pPr>
            <a:r>
              <a:t>The SOA record of a zone contains meta information about the zone itself. The contents of the SOA record is explained in detail in the section about zone transfers. There is exactly one SOA record for each zone.</a:t>
            </a:r>
          </a:p>
          <a:p>
            <a:pPr>
              <a:defRPr sz="1200"/>
            </a:pPr>
            <a:r>
              <a:t>CNAME record</a:t>
            </a:r>
          </a:p>
          <a:p>
            <a:pPr>
              <a:defRPr sz="1200"/>
            </a:pPr>
          </a:p>
          <a:p>
            <a:pPr>
              <a:defRPr sz="1200"/>
            </a:pPr>
            <a:r>
              <a:t>A CNAME record maps a hostname to a hostname, creating effectively an alias for an existing hostname. The name of the mail server is often aliased to mail or smtp, and the name of a web server to www.</a:t>
            </a:r>
          </a:p>
          <a:p>
            <a:pPr>
              <a:defRPr sz="1200"/>
            </a:pPr>
          </a:p>
          <a:p>
            <a:pPr>
              <a:defRPr sz="1200"/>
            </a:pPr>
            <a:r>
              <a:t>MX record</a:t>
            </a:r>
          </a:p>
          <a:p>
            <a:pPr>
              <a:defRPr sz="1200"/>
            </a:pPr>
            <a:r>
              <a:t>The MX record points to an smtp server. When you send an email to another domain, then your mail server will need the MX record of the target domain's mail server.</a:t>
            </a:r>
          </a:p>
          <a:p>
            <a:pPr>
              <a:defRPr sz="1200"/>
            </a:pPr>
          </a:p>
          <a:p>
            <a:pPr>
              <a:defRPr sz="1200"/>
            </a:pPr>
            <a:r>
              <a:t>A record</a:t>
            </a:r>
          </a:p>
          <a:p>
            <a:pPr>
              <a:defRPr sz="1200"/>
            </a:pPr>
            <a:r>
              <a:t>The A record, which is also called a host record contains the ipv4-address of a computer. When a DNS client queries a DNS server for an A record, then the DNS server will resolve the hostname in the query to an ip address. An AAAA record is similar but contains an ipv6 address instead of ipv4.</a:t>
            </a:r>
          </a:p>
          <a:p>
            <a:pPr>
              <a:defRPr sz="1200"/>
            </a:pPr>
          </a:p>
          <a:p>
            <a:pPr>
              <a:defRPr sz="1200"/>
            </a:pPr>
            <a:r>
              <a:t>NS record</a:t>
            </a:r>
          </a:p>
          <a:p>
            <a:pPr>
              <a:defRPr sz="1200"/>
            </a:pPr>
            <a:r>
              <a:t>A NS record or nameserver record is a record that points to a DNS name server (in this zone). You can list all your name servers for your DNS zone in distinct NS records.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0" name="Shape 590"/>
          <p:cNvSpPr/>
          <p:nvPr>
            <p:ph type="sldImg"/>
          </p:nvPr>
        </p:nvSpPr>
        <p:spPr>
          <a:prstGeom prst="rect">
            <a:avLst/>
          </a:prstGeom>
        </p:spPr>
        <p:txBody>
          <a:bodyPr/>
          <a:lstStyle/>
          <a:p>
            <a:pPr/>
          </a:p>
        </p:txBody>
      </p:sp>
      <p:sp>
        <p:nvSpPr>
          <p:cNvPr id="591" name="Shape 591"/>
          <p:cNvSpPr/>
          <p:nvPr>
            <p:ph type="body" sz="quarter" idx="1"/>
          </p:nvPr>
        </p:nvSpPr>
        <p:spPr>
          <a:prstGeom prst="rect">
            <a:avLst/>
          </a:prstGeom>
        </p:spPr>
        <p:txBody>
          <a:bodyPr/>
          <a:lstStyle/>
          <a:p>
            <a:pPr>
              <a:defRPr sz="1200"/>
            </a:pPr>
            <a:r>
              <a:t>Volt egy időszak régen amikor nem léteztek dns szerverek, és kézzel kellett konfigurálni minden domain címet a számítógépen egy helyi file-ban. Ez a hosts file. Ezt a mai napig megtartották a modern operációs rendszerek mert rendszergazdák, fejlesztők, jól tudják használni. </a:t>
            </a:r>
          </a:p>
          <a:p>
            <a:pPr>
              <a:defRPr sz="1200"/>
            </a:pPr>
            <a:r>
              <a:t>Ide létrehozhatunk magunknak saját dns bejegyzéseket is. Akár meglévőket is felülírhatunk pl beírhatjuk hogy 127.0.0.1 </a:t>
            </a:r>
            <a:r>
              <a:rPr u="sng">
                <a:hlinkClick r:id="rId3" invalidUrl="" action="" tgtFrame="" tooltip="" history="1" highlightClick="0" endSnd="0"/>
              </a:rPr>
              <a:t>google.com</a:t>
            </a:r>
            <a:r>
              <a:t> és ezzel a google weboldala nem fog működni (hacsak nincs a gépünkön webszerver)</a:t>
            </a:r>
          </a:p>
          <a:p>
            <a:pPr>
              <a:defRPr sz="1200"/>
            </a:pPr>
            <a:r>
              <a:t>A hosts file minden esetben elsődleges a dns lekérdezésnél, (mindent felül ír), ha ebben a bejegyzésben talál a böngésző egy címet ami neki kell, akkor ezt a bejegyzést fogja figyelembe venni, nem megy tovább kéréssel a dns szerver fele…</a:t>
            </a:r>
          </a:p>
          <a:p>
            <a:pPr>
              <a:defRPr sz="1200"/>
            </a:pPr>
          </a:p>
          <a:p>
            <a:pPr>
              <a:defRPr sz="1200"/>
            </a:pPr>
            <a:r>
              <a:t>A windows használ egy saját protokoltt ahhoz hogy a gépek neveket kapjanak (amikor a számítógépen a hálózatot nézzük akkor láthatjuk a gépeket név szerint) Ezt tudjuk megnézni az nbtstat paranccsal. a -c csatoló az aktuális cache-t mutatja, a -s pedig az aktuális session-öket (kikez vagyok jelenleg csatlakozva)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defRPr sz="1200"/>
            </a:pPr>
          </a:p>
          <a:p>
            <a:pPr>
              <a:defRPr sz="1200"/>
            </a:pPr>
            <a:r>
              <a:t>a TCP és a UDP a fő protokollok amik mozgatják az adatokat a hálózatban. De nem mindíg van erre szükség van egy olyan protkoll is ami csak arra való hogy státus üzeneteket küldjön és fogadjon. </a:t>
            </a:r>
          </a:p>
          <a:p>
            <a:pPr>
              <a:defRPr sz="1200"/>
            </a:pPr>
            <a:r>
              <a:t>Az ICMP-ben se adat se port számok nincsenek, csak egy apró type mező (ez az adat) és ennek egy checksum-ja.</a:t>
            </a:r>
          </a:p>
          <a:p>
            <a:pPr>
              <a:defRPr sz="1200"/>
            </a:pPr>
            <a:r>
              <a:t>Az ICMP és az IGMP a TCP modell Internet rétegén működnek, afölött mehetnek UDP-n és TCP-n is.</a:t>
            </a:r>
          </a:p>
          <a:p>
            <a:pPr>
              <a:defRPr sz="1200"/>
            </a:pPr>
          </a:p>
          <a:p>
            <a:pPr>
              <a:defRPr sz="1200"/>
            </a:pPr>
          </a:p>
          <a:p>
            <a:pPr>
              <a:defRPr sz="1200"/>
            </a:pPr>
            <a:r>
              <a:t>A Ping is az icmp protokoll-t használja, azon belül az echo request, reply üzeneteket. Ezekkel ellenőrzi hogy egy gép online e vagy nem. </a:t>
            </a:r>
          </a:p>
          <a:p>
            <a:pPr>
              <a:defRPr sz="1200"/>
            </a:pPr>
            <a:r>
              <a:t>A pingnek sok ICMP válasz üzenete van (a type mező) ami segít nekünk a hibakeresésben…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8" name="Shape 598"/>
          <p:cNvSpPr/>
          <p:nvPr>
            <p:ph type="sldImg"/>
          </p:nvPr>
        </p:nvSpPr>
        <p:spPr>
          <a:prstGeom prst="rect">
            <a:avLst/>
          </a:prstGeom>
        </p:spPr>
        <p:txBody>
          <a:bodyPr/>
          <a:lstStyle/>
          <a:p>
            <a:pPr/>
          </a:p>
        </p:txBody>
      </p:sp>
      <p:sp>
        <p:nvSpPr>
          <p:cNvPr id="599" name="Shape 599"/>
          <p:cNvSpPr/>
          <p:nvPr>
            <p:ph type="body" sz="quarter" idx="1"/>
          </p:nvPr>
        </p:nvSpPr>
        <p:spPr>
          <a:prstGeom prst="rect">
            <a:avLst/>
          </a:prstGeom>
        </p:spPr>
        <p:txBody>
          <a:bodyPr/>
          <a:lstStyle/>
          <a:p>
            <a:pPr>
              <a:defRPr sz="1200"/>
            </a:pPr>
            <a:r>
              <a:t>Az nslookup parancs nem csak arra jó hogy megnézzük hogy egy névhez milyen ip cím tartozik hanem arra is hogy megnézzük hogy egy dns szerver működőképes e. Ha igen, abban az esetben vissza fogja adni a nevét ip cím alapján.</a:t>
            </a:r>
          </a:p>
          <a:p>
            <a:pPr>
              <a:defRPr sz="1200"/>
            </a:pPr>
            <a:r>
              <a:t>A WHOIS és a DIG parancsok nincsenek windowsban alapból de online tool-ok is használhatok erre a célra.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3" name="Shape 633"/>
          <p:cNvSpPr/>
          <p:nvPr>
            <p:ph type="sldImg"/>
          </p:nvPr>
        </p:nvSpPr>
        <p:spPr>
          <a:prstGeom prst="rect">
            <a:avLst/>
          </a:prstGeom>
        </p:spPr>
        <p:txBody>
          <a:bodyPr/>
          <a:lstStyle/>
          <a:p>
            <a:pPr/>
          </a:p>
        </p:txBody>
      </p:sp>
      <p:sp>
        <p:nvSpPr>
          <p:cNvPr id="634" name="Shape 634"/>
          <p:cNvSpPr/>
          <p:nvPr>
            <p:ph type="body" sz="quarter" idx="1"/>
          </p:nvPr>
        </p:nvSpPr>
        <p:spPr>
          <a:prstGeom prst="rect">
            <a:avLst/>
          </a:prstGeom>
        </p:spPr>
        <p:txBody>
          <a:bodyPr/>
          <a:lstStyle/>
          <a:p>
            <a:pPr>
              <a:defRPr sz="1200"/>
            </a:pPr>
            <a:r>
              <a:t>Egy támadó simán megteheti azt hogy beül egy hálózatba telepít a gépére egy dns szervert és ARP poisoning támadással eléri azt hogy a célgép azt gondolja róla hogy ő a dns szerver, (az ő mac addresse tartozik ahhoz az IP címhez, ami a DNS szerver)</a:t>
            </a:r>
          </a:p>
          <a:p>
            <a:pPr>
              <a:defRPr sz="1200"/>
            </a:pPr>
            <a:r>
              <a:t>Ezután ha a célgép egy DNSt kérést végez akkor már ezt a dns szervert fogja kérdezni az meg mondhat amit akar, bármilyen névhez mondhat bármilyen IP címet. Ha a célgép ezután elkezd kommunikálni a valótlan IP címmel, ha azon fut egy webszerver pl akkor simán úgy tűnhet a felhasználónak hogy a valódi szerverrel beszélget, de valójában egy másik webszerver válaszol. </a:t>
            </a:r>
          </a:p>
          <a:p>
            <a:pPr>
              <a:defRPr sz="1200"/>
            </a:pPr>
          </a:p>
          <a:p>
            <a:pPr>
              <a:defRPr sz="1200"/>
            </a:pPr>
            <a:r>
              <a:t>Távolról (kint az interneten) is lehet olyan támadást végezni ami a DNS-el kapcsolatos és mivel UDP-n megy ezért különösen könnyű (nincsenek számozva a csomagok, nincsen hadnshake, seq number, stb…)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4" name="Shape 644"/>
          <p:cNvSpPr/>
          <p:nvPr>
            <p:ph type="sldImg"/>
          </p:nvPr>
        </p:nvSpPr>
        <p:spPr>
          <a:prstGeom prst="rect">
            <a:avLst/>
          </a:prstGeom>
        </p:spPr>
        <p:txBody>
          <a:bodyPr/>
          <a:lstStyle/>
          <a:p>
            <a:pPr/>
          </a:p>
        </p:txBody>
      </p:sp>
      <p:sp>
        <p:nvSpPr>
          <p:cNvPr id="645" name="Shape 645"/>
          <p:cNvSpPr/>
          <p:nvPr>
            <p:ph type="body" sz="quarter" idx="1"/>
          </p:nvPr>
        </p:nvSpPr>
        <p:spPr>
          <a:prstGeom prst="rect">
            <a:avLst/>
          </a:prstGeom>
        </p:spPr>
        <p:txBody>
          <a:bodyPr/>
          <a:lstStyle/>
          <a:p>
            <a:pPr>
              <a:defRPr sz="1500"/>
            </a:pPr>
            <a:r>
              <a:t>Lehetséges olyan megoldás is hogy egy olyan eszköznek állítunk be dns-t aminek mindíg változik az IP címe, pl otthoni használat esetén. </a:t>
            </a:r>
          </a:p>
          <a:p>
            <a:pPr>
              <a:defRPr sz="1500"/>
            </a:pPr>
            <a:r>
              <a:t>A legtöbb lakossági internet nem fix ip címes kiosztással dolgozik magyarul ha újraindítod otthon a routered más lesz a külső ip címed. Ebben az esetben is működhet dns szolgáltatás tehát beállíthatsz magadnak egy domain nevet pl </a:t>
            </a:r>
            <a:r>
              <a:rPr u="sng">
                <a:hlinkClick r:id="rId3" invalidUrl="" action="" tgtFrame="" tooltip="" history="1" highlightClick="0" endSnd="0"/>
              </a:rPr>
              <a:t>otthonom.dyndns.com</a:t>
            </a:r>
            <a:r>
              <a:t> ami mindíg a te IP címedre fog mutatni. Az exra teendő csak annyi hogy vagy a routereden vagy az asztali gépeden futtatnod kell egy kliens programot ami időközönként leellenőrzi hogy nem e változott a külső ip címed és frissíti a dns szolgáltatónál az IP címet, ha szükséges. </a:t>
            </a:r>
          </a:p>
          <a:p>
            <a:pPr>
              <a:defRPr sz="1500"/>
            </a:pPr>
          </a:p>
          <a:p>
            <a:pPr>
              <a:defRPr sz="1500"/>
            </a:pPr>
            <a:r>
              <a:t>Desktop kliens: </a:t>
            </a:r>
            <a:r>
              <a:rPr u="sng">
                <a:hlinkClick r:id="rId4" invalidUrl="" action="" tgtFrame="" tooltip="" history="1" highlightClick="0" endSnd="0"/>
              </a:rPr>
              <a:t>https://www.noip.com/download?page=win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3" name="Shape 683"/>
          <p:cNvSpPr/>
          <p:nvPr>
            <p:ph type="sldImg"/>
          </p:nvPr>
        </p:nvSpPr>
        <p:spPr>
          <a:prstGeom prst="rect">
            <a:avLst/>
          </a:prstGeom>
        </p:spPr>
        <p:txBody>
          <a:bodyPr/>
          <a:lstStyle/>
          <a:p>
            <a:pPr/>
          </a:p>
        </p:txBody>
      </p:sp>
      <p:sp>
        <p:nvSpPr>
          <p:cNvPr id="684" name="Shape 684"/>
          <p:cNvSpPr/>
          <p:nvPr>
            <p:ph type="body" sz="quarter" idx="1"/>
          </p:nvPr>
        </p:nvSpPr>
        <p:spPr>
          <a:prstGeom prst="rect">
            <a:avLst/>
          </a:prstGeom>
        </p:spPr>
        <p:txBody>
          <a:bodyPr/>
          <a:lstStyle/>
          <a:p>
            <a:pPr>
              <a:defRPr sz="1400"/>
            </a:pPr>
            <a:r>
              <a:t>Az email küldés és fogadás nem kliens és kliens között zajlik hanem szerver és szerver között!!!</a:t>
            </a:r>
          </a:p>
          <a:p>
            <a:pPr>
              <a:defRPr sz="1400"/>
            </a:pPr>
            <a:r>
              <a:t>A kliens azért csatlakozik a szerverre hogy megnézze a levelelit, letöltse amik ott vannak tárolva, és azon keresztül küldjön, levelet</a:t>
            </a:r>
          </a:p>
          <a:p>
            <a:pPr>
              <a:defRPr sz="1400"/>
            </a:pPr>
          </a:p>
          <a:p>
            <a:pPr>
              <a:defRPr sz="1400"/>
            </a:pPr>
            <a:r>
              <a:t>POP3: minden email ami megérkezik a kliensre a szerverről törlődik, mappák nem hozhatók létre.</a:t>
            </a:r>
          </a:p>
          <a:p>
            <a:pPr>
              <a:defRPr sz="1400"/>
            </a:pPr>
            <a:r>
              <a:t>IMAP: minden email a szerveren is megmarad, mappákba rendezhető, stb. (újabb jobb megoldás)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8" name="Shape 698"/>
          <p:cNvSpPr/>
          <p:nvPr>
            <p:ph type="sldImg"/>
          </p:nvPr>
        </p:nvSpPr>
        <p:spPr>
          <a:prstGeom prst="rect">
            <a:avLst/>
          </a:prstGeom>
        </p:spPr>
        <p:txBody>
          <a:bodyPr/>
          <a:lstStyle/>
          <a:p>
            <a:pPr/>
          </a:p>
        </p:txBody>
      </p:sp>
      <p:sp>
        <p:nvSpPr>
          <p:cNvPr id="699" name="Shape 699"/>
          <p:cNvSpPr/>
          <p:nvPr>
            <p:ph type="body" sz="quarter" idx="1"/>
          </p:nvPr>
        </p:nvSpPr>
        <p:spPr>
          <a:prstGeom prst="rect">
            <a:avLst/>
          </a:prstGeom>
        </p:spPr>
        <p:txBody>
          <a:bodyPr/>
          <a:lstStyle/>
          <a:p>
            <a:pPr>
              <a:defRPr sz="1200"/>
            </a:pPr>
            <a:r>
              <a:t>FTP: file transfer protocol, egy távoli helyen lévő fájlok elérésére használjuk, régi, lassú, nem biztonságos, ennek ellenére nagyon gyakran használják pl web fejlesztéshez.</a:t>
            </a:r>
          </a:p>
          <a:p>
            <a:pPr>
              <a:defRPr sz="1200"/>
            </a:pPr>
            <a:r>
              <a:t>Olyannyira nem biztonságos, hogy egy wireshark capture-el könnyen megnézhetjük plain text-ben a jelszót amit az FTP kapcsolódáskor használnak. </a:t>
            </a:r>
          </a:p>
          <a:p>
            <a:pPr>
              <a:defRPr sz="1200"/>
            </a:pPr>
          </a:p>
          <a:p>
            <a:pPr>
              <a:defRPr sz="1200"/>
            </a:pPr>
            <a:r>
              <a:t>Van biztonságos alternatívája: scp (ssh protokollon keresztüli fájlcserélés). ehhez kliens: Winscp</a:t>
            </a:r>
          </a:p>
          <a:p>
            <a:pPr>
              <a:defRPr sz="1200"/>
            </a:pPr>
          </a:p>
          <a:p>
            <a:pPr>
              <a:defRPr sz="1200"/>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0" name="Shape 710"/>
          <p:cNvSpPr/>
          <p:nvPr>
            <p:ph type="sldImg"/>
          </p:nvPr>
        </p:nvSpPr>
        <p:spPr>
          <a:prstGeom prst="rect">
            <a:avLst/>
          </a:prstGeom>
        </p:spPr>
        <p:txBody>
          <a:bodyPr/>
          <a:lstStyle/>
          <a:p>
            <a:pPr/>
          </a:p>
        </p:txBody>
      </p:sp>
      <p:sp>
        <p:nvSpPr>
          <p:cNvPr id="711" name="Shape 711"/>
          <p:cNvSpPr/>
          <p:nvPr>
            <p:ph type="body" sz="quarter" idx="1"/>
          </p:nvPr>
        </p:nvSpPr>
        <p:spPr>
          <a:prstGeom prst="rect">
            <a:avLst/>
          </a:prstGeom>
        </p:spPr>
        <p:txBody>
          <a:bodyPr/>
          <a:lstStyle/>
          <a:p>
            <a:pPr>
              <a:defRPr sz="1200"/>
            </a:pPr>
            <a:r>
              <a:t>Távoli asztal elérést tesz lehetővé. Egy gép rá tud csatlakozni egy másik gép képernyőjére interneten keresztül és irányíthatja, azt, vagy megfigyelheti. </a:t>
            </a:r>
          </a:p>
          <a:p>
            <a:pPr>
              <a:defRPr sz="1200"/>
            </a:pPr>
          </a:p>
          <a:p>
            <a:pPr>
              <a:defRPr sz="1200"/>
            </a:pPr>
            <a:r>
              <a:t>A VNC nem titkosított </a:t>
            </a:r>
          </a:p>
          <a:p>
            <a:pPr>
              <a:defRPr sz="1200"/>
            </a:pPr>
            <a:r>
              <a:t>Teamviewer: egy ingyenes távoli asztal eszköz, saját protkollja van, de nagyon jó távoli segitségnyújtáshoz. Ezt a szoftvert ha használjuk akkor nem IP címekhez kell csatlakoznunk hanem a teamviewer által generált ID-khez, mivel az egész kommunikáció a teamviewer szerverein keresztül zajlik.</a:t>
            </a:r>
          </a:p>
          <a:p>
            <a:pPr>
              <a:defRPr sz="1200"/>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6" name="Shape 716"/>
          <p:cNvSpPr/>
          <p:nvPr>
            <p:ph type="sldImg"/>
          </p:nvPr>
        </p:nvSpPr>
        <p:spPr>
          <a:prstGeom prst="rect">
            <a:avLst/>
          </a:prstGeom>
        </p:spPr>
        <p:txBody>
          <a:bodyPr/>
          <a:lstStyle/>
          <a:p>
            <a:pPr/>
          </a:p>
        </p:txBody>
      </p:sp>
      <p:sp>
        <p:nvSpPr>
          <p:cNvPr id="717" name="Shape 717"/>
          <p:cNvSpPr/>
          <p:nvPr>
            <p:ph type="body" sz="quarter" idx="1"/>
          </p:nvPr>
        </p:nvSpPr>
        <p:spPr>
          <a:prstGeom prst="rect">
            <a:avLst/>
          </a:prstGeom>
        </p:spPr>
        <p:txBody>
          <a:bodyPr/>
          <a:lstStyle>
            <a:lvl1pPr>
              <a:defRPr sz="1200"/>
            </a:lvl1pPr>
          </a:lstStyle>
          <a:p>
            <a:pPr/>
            <a:r>
              <a:t>A telnet parancssori elérést biztosít egy távoli gépen, de NEM titkosított és nem biztonságos!!! Ma már elavultnak mondható</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1" name="Shape 731"/>
          <p:cNvSpPr/>
          <p:nvPr>
            <p:ph type="sldImg"/>
          </p:nvPr>
        </p:nvSpPr>
        <p:spPr>
          <a:prstGeom prst="rect">
            <a:avLst/>
          </a:prstGeom>
        </p:spPr>
        <p:txBody>
          <a:bodyPr/>
          <a:lstStyle/>
          <a:p>
            <a:pPr/>
          </a:p>
        </p:txBody>
      </p:sp>
      <p:sp>
        <p:nvSpPr>
          <p:cNvPr id="732" name="Shape 732"/>
          <p:cNvSpPr/>
          <p:nvPr>
            <p:ph type="body" sz="quarter" idx="1"/>
          </p:nvPr>
        </p:nvSpPr>
        <p:spPr>
          <a:prstGeom prst="rect">
            <a:avLst/>
          </a:prstGeom>
        </p:spPr>
        <p:txBody>
          <a:bodyPr/>
          <a:lstStyle/>
          <a:p>
            <a:pPr>
              <a:defRPr sz="1200"/>
            </a:pPr>
            <a:r>
              <a:t>Az ssh parancssori elérést biztosít egy távoli géphez. Ami nagy előnye hogy titkosított, és a másik nagy előnye hogy rengeteg más protkoll beleágyazható és rajta keresztül vezethető. (pl fájlcserélés is) </a:t>
            </a:r>
          </a:p>
          <a:p>
            <a:pPr>
              <a:defRPr sz="1200"/>
            </a:pPr>
            <a:r>
              <a:t>a VNC protkoll például arra szolgál hogy egy távoli monitor képernyőjét lássuk és kezeljük, viszont a VNC nem titkosított (ugyanúgy mint az ftp). Egy ssh tunnelben használva azonban titkosítottá válik mert az történik hogy ssh kapcsolat jön létre a két gép között, és az abban áramló adat egy másik protkoll (pl a vnc) ami azon belül már nem titkosított, de mivel az egész egy ssh kapcsolatban zajlik, az ssh pedig titkosított, ezért az egész kapcsolat titkosított.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1" name="Shape 741"/>
          <p:cNvSpPr/>
          <p:nvPr>
            <p:ph type="sldImg"/>
          </p:nvPr>
        </p:nvSpPr>
        <p:spPr>
          <a:prstGeom prst="rect">
            <a:avLst/>
          </a:prstGeom>
        </p:spPr>
        <p:txBody>
          <a:bodyPr/>
          <a:lstStyle/>
          <a:p>
            <a:pPr/>
          </a:p>
        </p:txBody>
      </p:sp>
      <p:sp>
        <p:nvSpPr>
          <p:cNvPr id="742" name="Shape 742"/>
          <p:cNvSpPr/>
          <p:nvPr>
            <p:ph type="body" sz="quarter" idx="1"/>
          </p:nvPr>
        </p:nvSpPr>
        <p:spPr>
          <a:prstGeom prst="rect">
            <a:avLst/>
          </a:prstGeom>
        </p:spPr>
        <p:txBody>
          <a:bodyPr/>
          <a:lstStyle/>
          <a:p>
            <a:pPr>
              <a:defRPr sz="1200"/>
            </a:pPr>
            <a:r>
              <a:t>Kevésbé közismert de elengedhetetlen az informatika világában az NTP protokoll ami arra szolgál hogy a kliensek a pontos időt szinkronizálják (beállítsák) maguk között nagyon nagyon pontosan. Fontos protokoll, mert sok titkosítási protkoll a pontos idő szinkronizálást használja, enélkül hibásan működik. </a:t>
            </a:r>
          </a:p>
          <a:p>
            <a:pPr>
              <a:defRPr sz="1200"/>
            </a:pPr>
          </a:p>
          <a:p>
            <a:pPr>
              <a:defRPr sz="1200"/>
            </a:pPr>
            <a:r>
              <a:t>A windowsban a date and time-ban az internet fülön akár át is lehet állítani az ntp servert hogy ne a </a:t>
            </a:r>
            <a:r>
              <a:rPr u="sng">
                <a:hlinkClick r:id="rId3" invalidUrl="" action="" tgtFrame="" tooltip="" history="1" highlightClick="0" endSnd="0"/>
              </a:rPr>
              <a:t>time.windows.com</a:t>
            </a:r>
            <a:r>
              <a:t>-rol hanem egy másik szerverről kérdezze le az időt. </a:t>
            </a:r>
          </a:p>
          <a:p>
            <a:pPr>
              <a:defRPr sz="1200"/>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1" name="Shape 761"/>
          <p:cNvSpPr/>
          <p:nvPr>
            <p:ph type="sldImg"/>
          </p:nvPr>
        </p:nvSpPr>
        <p:spPr>
          <a:prstGeom prst="rect">
            <a:avLst/>
          </a:prstGeom>
        </p:spPr>
        <p:txBody>
          <a:bodyPr/>
          <a:lstStyle/>
          <a:p>
            <a:pPr/>
          </a:p>
        </p:txBody>
      </p:sp>
      <p:sp>
        <p:nvSpPr>
          <p:cNvPr id="762" name="Shape 762"/>
          <p:cNvSpPr/>
          <p:nvPr>
            <p:ph type="body" sz="quarter" idx="1"/>
          </p:nvPr>
        </p:nvSpPr>
        <p:spPr>
          <a:prstGeom prst="rect">
            <a:avLst/>
          </a:prstGeom>
        </p:spPr>
        <p:txBody>
          <a:bodyPr/>
          <a:lstStyle/>
          <a:p>
            <a:pPr>
              <a:defRPr sz="1200"/>
            </a:pPr>
            <a:r>
              <a:t>A windows serverek kerberos authentikációt használnak arra hogy a windows-ba belépő felhasználókat azonosítsák. </a:t>
            </a:r>
          </a:p>
          <a:p>
            <a:pPr>
              <a:defRPr sz="1200"/>
            </a:pPr>
            <a:r>
              <a:t>Amikor beállítunk egy windows servert hogy domain controller legyen, akkor két fontos funkciót kap: Authentication server, és Ticket granting Service</a:t>
            </a:r>
          </a:p>
          <a:p>
            <a:pPr>
              <a:defRPr sz="1200"/>
            </a:pPr>
          </a:p>
          <a:p>
            <a:pPr>
              <a:defRPr sz="1200"/>
            </a:pPr>
            <a:r>
              <a:t>Ha egy számítógép bejelentkezik, átküld egy hash-elt username és password-öt, amit a szerver megnéz ellenőriz és ez alapján vissza küld neki egy TGT-t (ticket granting ticket-et) ez már authentikálja a usert (azonosítja), Ezzel ő már authentikálva van, de még nincs autorizálva. </a:t>
            </a:r>
          </a:p>
          <a:p>
            <a:pPr>
              <a:defRPr sz="1200"/>
            </a:pPr>
          </a:p>
          <a:p>
            <a:pPr>
              <a:defRPr sz="1200"/>
            </a:pPr>
            <a:r>
              <a:t>a TGT-t ellátja egy időbéllyeggel a kliens és elküldti a Ticket granting service-nek, aki megint timestamp-ezi azt (hozzáad egy pontos dátumot) és visszaküldi a kliensnek.</a:t>
            </a:r>
          </a:p>
          <a:p>
            <a:pPr>
              <a:defRPr sz="1200"/>
            </a:pPr>
            <a:r>
              <a:t>Ez a visszaküldött adat az úgynevezett Token, ami egy meghatározott ideig (pl 8 óráig) engedélyt ad ennek a felhasználónak arra hogy más gépekbe (pl fájlszerver) beléphessen, ezt a tokent felhasnzálva.</a:t>
            </a:r>
          </a:p>
          <a:p>
            <a:pPr>
              <a:defRPr sz="1200"/>
            </a:pPr>
          </a:p>
          <a:p>
            <a:pPr>
              <a:defRPr sz="1200"/>
            </a:pPr>
            <a:r>
              <a:t>A windows servereknél ez nagyon gyakori. </a:t>
            </a:r>
          </a:p>
          <a:p>
            <a:pPr>
              <a:defRPr sz="1200"/>
            </a:pPr>
            <a:r>
              <a:t>Két hátránya van: </a:t>
            </a:r>
          </a:p>
          <a:p>
            <a:pPr marL="211666" indent="-211666">
              <a:buSzPct val="100000"/>
              <a:buAutoNum type="arabicPeriod" startAt="1"/>
              <a:defRPr sz="1200"/>
            </a:pPr>
            <a:r>
              <a:t>Fizetős (windows szervert meg kell venni hozzá)</a:t>
            </a:r>
          </a:p>
          <a:p>
            <a:pPr marL="211666" indent="-211666">
              <a:buSzPct val="100000"/>
              <a:buAutoNum type="arabicPeriod" startAt="1"/>
              <a:defRPr sz="1200"/>
            </a:pPr>
            <a:r>
              <a:t>Minden időbéllyegezve van azaz ha nincs az idő szinkronizálva a szerver ésa kliensek között akkor nemműködik a rendszer.</a:t>
            </a:r>
          </a:p>
          <a:p>
            <a:pPr>
              <a:defRPr sz="1200"/>
            </a:pPr>
          </a:p>
          <a:p>
            <a:pPr>
              <a:defRPr sz="1200"/>
            </a:pPr>
          </a:p>
          <a:p>
            <a:pPr>
              <a:defRPr sz="12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defRPr sz="1200"/>
            </a:pPr>
            <a:r>
              <a:t>Ez itt egy IGMP packet. Tegyük fel hogy van egy szerver ami sugároz egy videót élőbe amit sokan akarnak nézni. Ahoz hogy sokan nézhessék a kliensek</a:t>
            </a:r>
          </a:p>
          <a:p>
            <a:pPr>
              <a:defRPr sz="1200"/>
            </a:pPr>
            <a:r>
              <a:t>feltelepítenek egy videó néző szoftvert amivel nézni tudják ezt. </a:t>
            </a:r>
          </a:p>
          <a:p>
            <a:pPr>
              <a:defRPr sz="1200"/>
            </a:pPr>
            <a:r>
              <a:t>Azt gondolnánk hogy mindenkinek ehhez egy külön kapcsolaton csatlakoznia kell a szerverhez de valójában ezek a kliensek kapnak egy multicast IP címet</a:t>
            </a:r>
          </a:p>
          <a:p>
            <a:pPr>
              <a:defRPr sz="1200"/>
            </a:pPr>
            <a:r>
              <a:t>Ez olyan mintha két ip címük lenne, az eredeti, és ez a group address. </a:t>
            </a:r>
          </a:p>
          <a:p>
            <a:pPr>
              <a:defRPr sz="1200"/>
            </a:pPr>
            <a:r>
              <a:t>224.bármi az mindíg multicast address.</a:t>
            </a:r>
          </a:p>
          <a:p>
            <a:pPr>
              <a:defRPr sz="1200"/>
            </a:pPr>
            <a:r>
              <a:t>A videó szerver ahelyett hogy mindenkinek külön kiküldené a csomagot, egy multicast címre küldi így csak egyszer kell kiküldeni a csomagot amivel nagyon csökkenti a terhelést. </a:t>
            </a:r>
          </a:p>
          <a:p>
            <a:pPr>
              <a:defRPr sz="1200"/>
            </a:pPr>
            <a:r>
              <a:t>Ez is az Internet rétegben van a TCP ip modell-en (osi L3)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defRPr sz="1200"/>
            </a:pPr>
            <a:r>
              <a:t>Egy nagyobb hálózatban a legutolsó dolgog amit szeretnél csinálni, hogy minden host-nak kézzel osztasz ip címet. Erre való a DHCP. Egy dhcp szerver egy hálózatban, automatikusan fog osztani IP címet a kliensek felé. </a:t>
            </a:r>
          </a:p>
          <a:p>
            <a:pPr>
              <a:defRPr sz="1200"/>
            </a:pPr>
          </a:p>
          <a:p>
            <a:pPr>
              <a:defRPr sz="1200"/>
            </a:pPr>
            <a:r>
              <a:t>Az otthoni hálózatban a router-be van beépített DHCP szerver.</a:t>
            </a:r>
          </a:p>
          <a:p>
            <a:pPr>
              <a:defRPr sz="1200"/>
            </a:pPr>
            <a:r>
              <a:t>A szerver nyomonköveti hogy milyen IP-ket osztott ki kinek</a:t>
            </a:r>
          </a:p>
          <a:p>
            <a:pPr>
              <a:defRPr sz="1200"/>
            </a:pPr>
            <a:r>
              <a:t>Ha több DHCP szerver van egy hálózatban az gondot okoz mert összevissza osztanak és IP cím ütközéshez vezethet.</a:t>
            </a:r>
          </a:p>
          <a:p>
            <a:pPr>
              <a:defRPr sz="1200"/>
            </a:pPr>
            <a:r>
              <a:t>Előfordulhat hogy valaki berak a hálózatba egy kamu dhcp szervert és az más IP-ket fog osztogatni</a:t>
            </a:r>
          </a:p>
          <a:p>
            <a:pPr>
              <a:defRPr sz="1200"/>
            </a:pPr>
          </a:p>
          <a:p>
            <a:pPr>
              <a:defRPr sz="1200"/>
            </a:pPr>
            <a:r>
              <a:t>Ha valakinek APIPA címe van akkor az DHCP hiba nagy valószinűséggel, ilyenkor nem elérhető a dhcp szerver és a számítógép link local ip címet állít be magának. Felkell tudni ismerni az APIPA IP címet</a:t>
            </a:r>
          </a:p>
          <a:p>
            <a:pPr>
              <a:defRPr sz="1200"/>
            </a:pPr>
          </a:p>
          <a:p>
            <a:pPr>
              <a:defRPr sz="1200"/>
            </a:pPr>
            <a:r>
              <a:t>A DHCP előszőr csak adatkapcsolati szinten működik, hiszen egy hálózatba kapcsolódó gépnek előszőr még nincs IP címe. Miután kap IP címet, már azon kommunikál további DHCP kommunikáció esetén. </a:t>
            </a:r>
          </a:p>
          <a:p>
            <a:pPr>
              <a:defRPr sz="1200"/>
            </a:pPr>
          </a:p>
          <a:p>
            <a:pPr>
              <a:defRPr sz="12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defRPr sz="1200"/>
            </a:pPr>
            <a:r>
              <a:t>A fent lévő parancsok windows-on és linuxon is láthatóak, ezekkel lehet új ip címet kérni a dhcp szervertől, előtte az előző ip címet el kell engedni, ezért van két parancs. </a:t>
            </a:r>
          </a:p>
          <a:p>
            <a:pPr>
              <a:defRPr sz="1200"/>
            </a:pPr>
          </a:p>
          <a:p>
            <a:pPr>
              <a:defRPr sz="1200"/>
            </a:pPr>
            <a:r>
              <a:t>a DHCP szerver konfigurálásakor meg adhatunk egy határt, mettől meddig osszon ip címet a dhcp szerver. Melyik ip tartományt használhatja fel. </a:t>
            </a:r>
          </a:p>
          <a:p>
            <a:pPr>
              <a:defRPr sz="1200"/>
            </a:pPr>
            <a:r>
              <a:t>a DHCP szerver amikor ip címet oszt egy számítógépnek, az alábbi információkat közli vele:</a:t>
            </a:r>
          </a:p>
          <a:p>
            <a:pPr>
              <a:defRPr sz="1200"/>
            </a:pPr>
            <a:r>
              <a:t>Mi lesz a számítógép ip címe (host IP, pl : 192.168.1.12)</a:t>
            </a:r>
          </a:p>
          <a:p>
            <a:pPr>
              <a:defRPr sz="1200"/>
            </a:pPr>
            <a:r>
              <a:t>Netmask (pl 255.255.255.0)</a:t>
            </a:r>
          </a:p>
          <a:p>
            <a:pPr>
              <a:defRPr sz="1200"/>
            </a:pPr>
            <a:r>
              <a:t>Gateway (pl 192.168.1.1)</a:t>
            </a:r>
          </a:p>
          <a:p>
            <a:pPr>
              <a:defRPr sz="1200"/>
            </a:pPr>
            <a:r>
              <a:t>DNS szerver (pl.: 8.8.8.8)</a:t>
            </a:r>
          </a:p>
          <a:p>
            <a:pPr>
              <a:defRPr sz="1200"/>
            </a:pPr>
            <a:r>
              <a:t>Lease time: pl.: 24 hours</a:t>
            </a:r>
          </a:p>
          <a:p>
            <a:pPr>
              <a:defRPr sz="1200"/>
            </a:pPr>
          </a:p>
          <a:p>
            <a:pPr>
              <a:defRPr sz="1200"/>
            </a:pPr>
            <a:r>
              <a:t>A Lease time azt jelenti hogy a kliens jogosult használni ezt az IP címet, 24 órán keresztül, utána új IP címet kell kérnie  a szervertől. </a:t>
            </a:r>
          </a:p>
          <a:p>
            <a:pPr>
              <a:defRPr sz="1200"/>
            </a:pPr>
            <a:r>
              <a:t>A windows pl a lease-time felénél mindenképp újra fogja kérni az IP címet…</a:t>
            </a:r>
          </a:p>
          <a:p>
            <a:pPr>
              <a:defRPr sz="1200"/>
            </a:pPr>
            <a:r>
              <a:t>Ha túl kicsi a lease time akkor a számítógépek folyamatosan IP címet fognak kérni, és ez fölösleges forgalmat generál, terheli a hálózatot:… BROADCAST STORM</a:t>
            </a:r>
          </a:p>
          <a:p>
            <a:pPr>
              <a:defRPr sz="1200"/>
            </a:pPr>
            <a:r>
              <a:t>Ha a Range túl kicsi, előfordulhat hogy elfogy a DHCP szerver által kiosztható ip címek száma, ekkor lesz olyan számítógép a hálózatban ami nem kap ip címet, nem fog tudni kommunikálni a hálózatban. </a:t>
            </a:r>
          </a:p>
          <a:p>
            <a:pPr>
              <a:defRPr sz="1200"/>
            </a:pPr>
          </a:p>
          <a:p>
            <a:pPr>
              <a:defRPr sz="12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p>
            <a:pPr>
              <a:defRPr sz="1200"/>
            </a:pPr>
            <a:r>
              <a:t>Ha egy hálózatban van egy dhcp szerver attól még konfigurálhatunk statukusan IP-t egy gépnek, de ezt közölni kell a dhcp szerverrel mert különben előfordulhat hogy kiosztja azt az ip címet amit statikusan beállítottunk egy kliens gépnek. </a:t>
            </a:r>
          </a:p>
          <a:p>
            <a:pPr>
              <a:defRPr sz="1200"/>
            </a:pPr>
            <a:r>
              <a:t>Ilyen esetekben IP cím ütközés áll fent, mivel nem lehet két azonos ip cím a hálózatban, az a két számítógép így nem fog működni. </a:t>
            </a:r>
          </a:p>
          <a:p>
            <a:pPr>
              <a:defRPr sz="1200"/>
            </a:pPr>
          </a:p>
          <a:p>
            <a:pPr>
              <a:defRPr sz="1200"/>
            </a:pPr>
            <a:r>
              <a:t>Ha exclude(kivétel)-oljuk a 192.168.11.2-es ip címet a dhcp szerveren, akkor azt az ip címet nem fogja kiosztani senkinek.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lvl1pPr>
              <a:defRPr sz="1200"/>
            </a:lvl1pPr>
          </a:lstStyle>
          <a:p>
            <a:pPr/>
            <a:r>
              <a:t>Egy hálózat felderítésekor jól jöhet az nmap parancs amivel MAC cím alapján a gyártót vissza tudjuk keresni, mivel a mac addressek első három része mindíg a gyártó azonosítója, az nmap újabb verziói pedig ezeket a számokat már feloldják és kiírják hogy milyen gyártó terméke az adott készülék. Egy valós (nem hacker által generált eszköz) MAC address esetén ez jó segítség lehet arra hogy információt szerezzünk az eszközről.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a:pPr/>
          </a:p>
        </p:txBody>
      </p:sp>
      <p:sp>
        <p:nvSpPr>
          <p:cNvPr id="349" name="Shape 349"/>
          <p:cNvSpPr/>
          <p:nvPr>
            <p:ph type="body" sz="quarter" idx="1"/>
          </p:nvPr>
        </p:nvSpPr>
        <p:spPr>
          <a:prstGeom prst="rect">
            <a:avLst/>
          </a:prstGeom>
        </p:spPr>
        <p:txBody>
          <a:bodyPr/>
          <a:lstStyle/>
          <a:p>
            <a:pPr>
              <a:defRPr sz="1200"/>
            </a:pPr>
            <a:r>
              <a:t>Ha van egy céges hálózat pl amit egy kliens a világ másik végéről el akar érni, ezt a VPN segítségével teheti meg. Ebben az esetben a céges hálózatban egy vpn szerverre csatlakozik ami kialakít neki (vagy a többi VPN-t használó kliensnek) egy külön hálózatot, amin keresztül eléri a belső IP címeket, pontosan úgy, mintha fizikailag ott lenne.</a:t>
            </a:r>
          </a:p>
          <a:p>
            <a:pPr>
              <a:defRPr sz="1200"/>
            </a:pPr>
            <a:r>
              <a:t>A virtuális hálózat és a valós hálózat között a kommunikációhoz a vpn szerver szolgál átjáróként (router-ként). </a:t>
            </a:r>
          </a:p>
          <a:p>
            <a:pPr>
              <a:defRPr sz="1200"/>
            </a:pPr>
          </a:p>
          <a:p>
            <a:pPr>
              <a:defRPr sz="1200"/>
            </a:pPr>
            <a:r>
              <a:t>A csomagok úgy néznek ki hogy két ip címet is tartalmaznak.</a:t>
            </a:r>
          </a:p>
          <a:p>
            <a:pPr>
              <a:defRPr sz="1200"/>
            </a:pPr>
            <a:r>
              <a:t>A VPN-re csatlakozó PC-nek két ip íme is lesz, egyikkel eléri a saját hálózatát másikkal pedig a túloldalon lévő helyi gépeket (pl file szerver stb)</a:t>
            </a:r>
          </a:p>
          <a:p>
            <a:pPr>
              <a:defRPr sz="1200"/>
            </a:pPr>
            <a:r>
              <a:t>A vpn titkosított csatornán történik, ezért biztonságos. (de nem mindegyik, pl a PPTP nem!!)</a:t>
            </a:r>
          </a:p>
          <a:p>
            <a:pPr>
              <a:defRPr sz="1200"/>
            </a:pPr>
            <a:r>
              <a:t>A VPN nem külön protokoll, a vpn protokollok pl openvpn, pptp, ipsec, (következő dia)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defRPr sz="1500"/>
            </a:pPr>
            <a:r>
              <a:t>A leggyakoribb vpn protokollok az OpenVPN, az IPsec, és a PPTP. </a:t>
            </a:r>
          </a:p>
          <a:p>
            <a:pPr>
              <a:defRPr sz="1500"/>
            </a:pPr>
            <a:r>
              <a:t>Windowsba alapbol a PPTP van beépítve de ez nem biztonságos.</a:t>
            </a:r>
          </a:p>
          <a:p>
            <a:pPr>
              <a:defRPr sz="1500"/>
            </a:pPr>
          </a:p>
          <a:p>
            <a:pPr>
              <a:defRPr sz="1500"/>
            </a:pPr>
            <a:r>
              <a:t>Az openVPN kliens innen letölthető,  </a:t>
            </a:r>
          </a:p>
          <a:p>
            <a:pPr>
              <a:defRPr sz="1500"/>
            </a:pPr>
            <a:r>
              <a:rPr u="sng">
                <a:hlinkClick r:id="rId3" invalidUrl="" action="" tgtFrame="" tooltip="" history="1" highlightClick="0" endSnd="0"/>
              </a:rPr>
              <a:t>https://openvpn.net/index.php/open-source/downloads.html</a:t>
            </a:r>
          </a:p>
          <a:p>
            <a:pPr>
              <a:defRPr sz="1500"/>
            </a:pPr>
          </a:p>
          <a:p>
            <a:pPr>
              <a:defRPr sz="1500"/>
            </a:pPr>
            <a:r>
              <a:t>pptp by default minden windowsban van. ipseces külön kliens szoftver kell. de win szerver tud lenni IPsec server alapból is. </a:t>
            </a:r>
          </a:p>
          <a:p>
            <a:pPr>
              <a:defRPr sz="1500"/>
            </a:pPr>
          </a:p>
          <a:p>
            <a:pPr>
              <a:defRPr sz="1500"/>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26" name="Title Text"/>
          <p:cNvSpPr txBox="1"/>
          <p:nvPr>
            <p:ph type="title"/>
          </p:nvPr>
        </p:nvSpPr>
        <p:spPr>
          <a:prstGeom prst="rect">
            <a:avLst/>
          </a:prstGeom>
        </p:spPr>
        <p:txBody>
          <a:bodyPr/>
          <a:lstStyle/>
          <a:p>
            <a:pPr/>
            <a:r>
              <a:t>Title Text</a:t>
            </a:r>
          </a:p>
        </p:txBody>
      </p:sp>
      <p:sp>
        <p:nvSpPr>
          <p:cNvPr id="12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www.google.com"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3.png"/><Relationship Id="rId9" Type="http://schemas.openxmlformats.org/officeDocument/2006/relationships/image" Target="../media/image2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hyperlink" Target="http://index.hu"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hyperlink" Target="http://index.hu"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index.hu" TargetMode="External"/><Relationship Id="rId4" Type="http://schemas.openxmlformats.org/officeDocument/2006/relationships/image" Target="../media/image8.png"/><Relationship Id="rId5" Type="http://schemas.openxmlformats.org/officeDocument/2006/relationships/image" Target="../media/image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9.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hyperlink" Target="http://facebook.com" TargetMode="External"/><Relationship Id="rId6" Type="http://schemas.openxmlformats.org/officeDocument/2006/relationships/image" Target="../media/image3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jpeg"/><Relationship Id="rId10" Type="http://schemas.openxmlformats.org/officeDocument/2006/relationships/image" Target="../media/image36.png"/><Relationship Id="rId11" Type="http://schemas.openxmlformats.org/officeDocument/2006/relationships/image" Target="../media/image4.jpeg"/><Relationship Id="rId12" Type="http://schemas.openxmlformats.org/officeDocument/2006/relationships/image" Target="../media/image37.png"/><Relationship Id="rId13" Type="http://schemas.openxmlformats.org/officeDocument/2006/relationships/image" Target="../media/image3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gif"/><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2.png"/><Relationship Id="rId4" Type="http://schemas.openxmlformats.org/officeDocument/2006/relationships/image" Target="../media/image5.jpeg"/><Relationship Id="rId5" Type="http://schemas.openxmlformats.org/officeDocument/2006/relationships/image" Target="../media/image43.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gif"/><Relationship Id="rId5"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8.png"/><Relationship Id="rId5" Type="http://schemas.openxmlformats.org/officeDocument/2006/relationships/image" Target="../media/image9.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4.png"/><Relationship Id="rId8"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Hálózatok 5."/>
          <p:cNvSpPr txBox="1"/>
          <p:nvPr>
            <p:ph type="ctrTitle"/>
          </p:nvPr>
        </p:nvSpPr>
        <p:spPr>
          <a:prstGeom prst="rect">
            <a:avLst/>
          </a:prstGeom>
        </p:spPr>
        <p:txBody>
          <a:bodyPr/>
          <a:lstStyle/>
          <a:p>
            <a:pPr/>
            <a:r>
              <a:t>Hálózatok 5.</a:t>
            </a:r>
          </a:p>
        </p:txBody>
      </p:sp>
      <p:sp>
        <p:nvSpPr>
          <p:cNvPr id="138" name="Lengyel Zsolt"/>
          <p:cNvSpPr txBox="1"/>
          <p:nvPr>
            <p:ph type="subTitle" sz="quarter" idx="1"/>
          </p:nvPr>
        </p:nvSpPr>
        <p:spPr>
          <a:prstGeom prst="rect">
            <a:avLst/>
          </a:prstGeom>
        </p:spPr>
        <p:txBody>
          <a:bodyPr/>
          <a:lstStyle/>
          <a:p>
            <a:pPr/>
            <a:r>
              <a:t>Lengyel Zsolt</a:t>
            </a:r>
          </a:p>
        </p:txBody>
      </p:sp>
      <p:sp>
        <p:nvSpPr>
          <p:cNvPr id="139" name="Protocollok:…"/>
          <p:cNvSpPr txBox="1"/>
          <p:nvPr/>
        </p:nvSpPr>
        <p:spPr>
          <a:xfrm>
            <a:off x="2040813" y="6497781"/>
            <a:ext cx="8923174"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Protocollok: </a:t>
            </a:r>
          </a:p>
          <a:p>
            <a:pPr/>
            <a:r>
              <a:t>DNS, FTP, NTP, RDP, Telnet, SSH, Kerberos</a:t>
            </a:r>
          </a:p>
        </p:txBody>
      </p:sp>
      <p:sp>
        <p:nvSpPr>
          <p:cNvPr id="140" name="Email"/>
          <p:cNvSpPr txBox="1"/>
          <p:nvPr/>
        </p:nvSpPr>
        <p:spPr>
          <a:xfrm>
            <a:off x="5886551" y="7639050"/>
            <a:ext cx="123169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Email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VPN (Virtual Private Network)"/>
          <p:cNvSpPr txBox="1"/>
          <p:nvPr>
            <p:ph type="title"/>
          </p:nvPr>
        </p:nvSpPr>
        <p:spPr>
          <a:xfrm>
            <a:off x="1647227" y="495589"/>
            <a:ext cx="9710346" cy="994547"/>
          </a:xfrm>
          <a:prstGeom prst="rect">
            <a:avLst/>
          </a:prstGeom>
        </p:spPr>
        <p:txBody>
          <a:bodyPr/>
          <a:lstStyle>
            <a:lvl1pPr defTabSz="554990">
              <a:defRPr sz="5795"/>
            </a:lvl1pPr>
          </a:lstStyle>
          <a:p>
            <a:pPr/>
            <a:r>
              <a:t>VPN (Virtual Private Network)</a:t>
            </a:r>
          </a:p>
        </p:txBody>
      </p:sp>
      <p:pic>
        <p:nvPicPr>
          <p:cNvPr id="352" name="windows7-2.png" descr="windows7-2.png"/>
          <p:cNvPicPr>
            <a:picLocks noChangeAspect="1"/>
          </p:cNvPicPr>
          <p:nvPr/>
        </p:nvPicPr>
        <p:blipFill>
          <a:blip r:embed="rId3">
            <a:extLst/>
          </a:blip>
          <a:stretch>
            <a:fillRect/>
          </a:stretch>
        </p:blipFill>
        <p:spPr>
          <a:xfrm>
            <a:off x="564854" y="3093293"/>
            <a:ext cx="5959384" cy="4771988"/>
          </a:xfrm>
          <a:prstGeom prst="rect">
            <a:avLst/>
          </a:prstGeom>
          <a:ln w="12700">
            <a:miter lim="400000"/>
          </a:ln>
        </p:spPr>
      </p:pic>
      <p:grpSp>
        <p:nvGrpSpPr>
          <p:cNvPr id="356" name="Group"/>
          <p:cNvGrpSpPr/>
          <p:nvPr/>
        </p:nvGrpSpPr>
        <p:grpSpPr>
          <a:xfrm>
            <a:off x="7590436" y="3303731"/>
            <a:ext cx="4213317" cy="3789372"/>
            <a:chOff x="0" y="0"/>
            <a:chExt cx="4213316" cy="3789371"/>
          </a:xfrm>
        </p:grpSpPr>
        <p:pic>
          <p:nvPicPr>
            <p:cNvPr id="353" name="openvpntech_logo1.png" descr="openvpntech_logo1.png"/>
            <p:cNvPicPr>
              <a:picLocks noChangeAspect="1"/>
            </p:cNvPicPr>
            <p:nvPr/>
          </p:nvPicPr>
          <p:blipFill>
            <a:blip r:embed="rId4">
              <a:extLst/>
            </a:blip>
            <a:stretch>
              <a:fillRect/>
            </a:stretch>
          </p:blipFill>
          <p:spPr>
            <a:xfrm>
              <a:off x="0" y="0"/>
              <a:ext cx="4213317" cy="1217181"/>
            </a:xfrm>
            <a:prstGeom prst="rect">
              <a:avLst/>
            </a:prstGeom>
            <a:ln w="12700" cap="flat">
              <a:noFill/>
              <a:miter lim="400000"/>
            </a:ln>
            <a:effectLst/>
          </p:spPr>
        </p:pic>
        <p:sp>
          <p:nvSpPr>
            <p:cNvPr id="354" name="IPsec"/>
            <p:cNvSpPr txBox="1"/>
            <p:nvPr/>
          </p:nvSpPr>
          <p:spPr>
            <a:xfrm>
              <a:off x="225590" y="1700657"/>
              <a:ext cx="1607148"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700"/>
              </a:lvl1pPr>
            </a:lstStyle>
            <a:p>
              <a:pPr/>
              <a:r>
                <a:t>IPsec</a:t>
              </a:r>
            </a:p>
          </p:txBody>
        </p:sp>
        <p:sp>
          <p:nvSpPr>
            <p:cNvPr id="355" name="PPTP"/>
            <p:cNvSpPr txBox="1"/>
            <p:nvPr/>
          </p:nvSpPr>
          <p:spPr>
            <a:xfrm>
              <a:off x="259017" y="2976571"/>
              <a:ext cx="1540295"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700"/>
              </a:lvl1pPr>
            </a:lstStyle>
            <a:p>
              <a:pPr/>
              <a:r>
                <a:t>PPTP</a:t>
              </a:r>
            </a:p>
          </p:txBody>
        </p:sp>
      </p:grpSp>
      <p:grpSp>
        <p:nvGrpSpPr>
          <p:cNvPr id="361" name="Group"/>
          <p:cNvGrpSpPr/>
          <p:nvPr/>
        </p:nvGrpSpPr>
        <p:grpSpPr>
          <a:xfrm>
            <a:off x="9318865" y="6327183"/>
            <a:ext cx="756460" cy="756461"/>
            <a:chOff x="-53881" y="-53881"/>
            <a:chExt cx="756459" cy="756459"/>
          </a:xfrm>
        </p:grpSpPr>
        <p:pic>
          <p:nvPicPr>
            <p:cNvPr id="357" name="Line" descr="Line"/>
            <p:cNvPicPr>
              <a:picLocks noChangeAspect="0"/>
            </p:cNvPicPr>
            <p:nvPr/>
          </p:nvPicPr>
          <p:blipFill>
            <a:blip r:embed="rId5">
              <a:extLst/>
            </a:blip>
            <a:stretch>
              <a:fillRect/>
            </a:stretch>
          </p:blipFill>
          <p:spPr>
            <a:xfrm rot="18900000">
              <a:off x="-172450" y="286248"/>
              <a:ext cx="993596" cy="76201"/>
            </a:xfrm>
            <a:prstGeom prst="rect">
              <a:avLst/>
            </a:prstGeom>
            <a:effectLst/>
          </p:spPr>
        </p:pic>
        <p:pic>
          <p:nvPicPr>
            <p:cNvPr id="359" name="Line" descr="Line"/>
            <p:cNvPicPr>
              <a:picLocks noChangeAspect="0"/>
            </p:cNvPicPr>
            <p:nvPr/>
          </p:nvPicPr>
          <p:blipFill>
            <a:blip r:embed="rId6">
              <a:extLst/>
            </a:blip>
            <a:stretch>
              <a:fillRect/>
            </a:stretch>
          </p:blipFill>
          <p:spPr>
            <a:xfrm rot="2700000">
              <a:off x="-114619" y="286248"/>
              <a:ext cx="877935" cy="76201"/>
            </a:xfrm>
            <a:prstGeom prst="rect">
              <a:avLst/>
            </a:prstGeom>
            <a:effectLst/>
          </p:spPr>
        </p:pic>
      </p:grpSp>
      <p:grpSp>
        <p:nvGrpSpPr>
          <p:cNvPr id="364" name="Group"/>
          <p:cNvGrpSpPr/>
          <p:nvPr/>
        </p:nvGrpSpPr>
        <p:grpSpPr>
          <a:xfrm>
            <a:off x="11722486" y="3138859"/>
            <a:ext cx="1053847" cy="1372970"/>
            <a:chOff x="0" y="0"/>
            <a:chExt cx="1053846" cy="1372969"/>
          </a:xfrm>
        </p:grpSpPr>
        <p:sp>
          <p:nvSpPr>
            <p:cNvPr id="362" name="TCP"/>
            <p:cNvSpPr txBox="1"/>
            <p:nvPr/>
          </p:nvSpPr>
          <p:spPr>
            <a:xfrm>
              <a:off x="37947" y="0"/>
              <a:ext cx="97795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TCP</a:t>
              </a:r>
            </a:p>
          </p:txBody>
        </p:sp>
        <p:sp>
          <p:nvSpPr>
            <p:cNvPr id="363" name="UDP"/>
            <p:cNvSpPr txBox="1"/>
            <p:nvPr/>
          </p:nvSpPr>
          <p:spPr>
            <a:xfrm>
              <a:off x="0" y="725269"/>
              <a:ext cx="105384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UDP</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6"/>
                                        </p:tgtEl>
                                        <p:attrNameLst>
                                          <p:attrName>style.visibility</p:attrName>
                                        </p:attrNameLst>
                                      </p:cBhvr>
                                      <p:to>
                                        <p:strVal val="visible"/>
                                      </p:to>
                                    </p:set>
                                    <p:animEffect filter="dissolve" transition="in">
                                      <p:cBhvr>
                                        <p:cTn id="7" dur="199"/>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61"/>
                                        </p:tgtEl>
                                        <p:attrNameLst>
                                          <p:attrName>style.visibility</p:attrName>
                                        </p:attrNameLst>
                                      </p:cBhvr>
                                      <p:to>
                                        <p:strVal val="visible"/>
                                      </p:to>
                                    </p:set>
                                    <p:animEffect filter="dissolve" transition="in">
                                      <p:cBhvr>
                                        <p:cTn id="12" dur="199"/>
                                        <p:tgtEl>
                                          <p:spTgt spid="36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64"/>
                                        </p:tgtEl>
                                        <p:attrNameLst>
                                          <p:attrName>style.visibility</p:attrName>
                                        </p:attrNameLst>
                                      </p:cBhvr>
                                      <p:to>
                                        <p:strVal val="visible"/>
                                      </p:to>
                                    </p:set>
                                    <p:animEffect filter="dissolve" transition="in">
                                      <p:cBhvr>
                                        <p:cTn id="17" dur="199"/>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 grpId="2"/>
      <p:bldP build="whole" bldLvl="1" animBg="1" rev="0" advAuto="0" spid="364" grpId="3"/>
      <p:bldP build="whole" bldLvl="1" animBg="1" rev="0" advAuto="0" spid="35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Internet Protokollok"/>
          <p:cNvSpPr txBox="1"/>
          <p:nvPr>
            <p:ph type="title"/>
          </p:nvPr>
        </p:nvSpPr>
        <p:spPr>
          <a:xfrm>
            <a:off x="952500" y="-178586"/>
            <a:ext cx="11099800" cy="2159001"/>
          </a:xfrm>
          <a:prstGeom prst="rect">
            <a:avLst/>
          </a:prstGeom>
        </p:spPr>
        <p:txBody>
          <a:bodyPr/>
          <a:lstStyle/>
          <a:p>
            <a:pPr/>
            <a:r>
              <a:t>Internet Protokollok</a:t>
            </a:r>
          </a:p>
        </p:txBody>
      </p:sp>
      <p:sp>
        <p:nvSpPr>
          <p:cNvPr id="369" name="Web"/>
          <p:cNvSpPr/>
          <p:nvPr/>
        </p:nvSpPr>
        <p:spPr>
          <a:xfrm>
            <a:off x="2013294" y="2739819"/>
            <a:ext cx="1227252" cy="762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solidFill>
                  <a:srgbClr val="FFFFFF"/>
                </a:solidFill>
              </a:defRPr>
            </a:lvl1pPr>
          </a:lstStyle>
          <a:p>
            <a:pPr/>
            <a:r>
              <a:t>Web</a:t>
            </a:r>
          </a:p>
        </p:txBody>
      </p:sp>
      <p:sp>
        <p:nvSpPr>
          <p:cNvPr id="370" name="File transfer"/>
          <p:cNvSpPr/>
          <p:nvPr/>
        </p:nvSpPr>
        <p:spPr>
          <a:xfrm>
            <a:off x="8125652" y="2483018"/>
            <a:ext cx="2967128" cy="762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solidFill>
                  <a:srgbClr val="FFFFFF"/>
                </a:solidFill>
              </a:defRPr>
            </a:lvl1pPr>
          </a:lstStyle>
          <a:p>
            <a:pPr/>
            <a:r>
              <a:t>File transfer</a:t>
            </a:r>
          </a:p>
        </p:txBody>
      </p:sp>
      <p:sp>
        <p:nvSpPr>
          <p:cNvPr id="371" name="Email"/>
          <p:cNvSpPr/>
          <p:nvPr/>
        </p:nvSpPr>
        <p:spPr>
          <a:xfrm>
            <a:off x="8249731" y="4978270"/>
            <a:ext cx="1448969" cy="762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solidFill>
                  <a:srgbClr val="FFFFFF"/>
                </a:solidFill>
              </a:defRPr>
            </a:lvl1pPr>
          </a:lstStyle>
          <a:p>
            <a:pPr/>
            <a:r>
              <a:t>Email</a:t>
            </a:r>
          </a:p>
        </p:txBody>
      </p:sp>
      <p:sp>
        <p:nvSpPr>
          <p:cNvPr id="372" name="Remote access"/>
          <p:cNvSpPr/>
          <p:nvPr/>
        </p:nvSpPr>
        <p:spPr>
          <a:xfrm>
            <a:off x="1532935" y="5053477"/>
            <a:ext cx="3908604" cy="762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solidFill>
                  <a:srgbClr val="FFFFFF"/>
                </a:solidFill>
              </a:defRPr>
            </a:lvl1pPr>
          </a:lstStyle>
          <a:p>
            <a:pPr/>
            <a:r>
              <a:t>Remote access</a:t>
            </a:r>
          </a:p>
        </p:txBody>
      </p:sp>
      <p:sp>
        <p:nvSpPr>
          <p:cNvPr id="373" name="Name resolution"/>
          <p:cNvSpPr/>
          <p:nvPr/>
        </p:nvSpPr>
        <p:spPr>
          <a:xfrm>
            <a:off x="5684504" y="7473522"/>
            <a:ext cx="4080079" cy="762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solidFill>
                  <a:srgbClr val="FFFFFF"/>
                </a:solidFill>
              </a:defRPr>
            </a:lvl1pPr>
          </a:lstStyle>
          <a:p>
            <a:pPr/>
            <a:r>
              <a:t>Name resolution</a:t>
            </a:r>
          </a:p>
        </p:txBody>
      </p:sp>
      <p:sp>
        <p:nvSpPr>
          <p:cNvPr id="374" name="HTTP, HTTPS"/>
          <p:cNvSpPr txBox="1"/>
          <p:nvPr/>
        </p:nvSpPr>
        <p:spPr>
          <a:xfrm>
            <a:off x="1214629" y="3497895"/>
            <a:ext cx="282458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 HTTPS</a:t>
            </a:r>
          </a:p>
        </p:txBody>
      </p:sp>
      <p:sp>
        <p:nvSpPr>
          <p:cNvPr id="375" name="Telnet, SSH,…"/>
          <p:cNvSpPr txBox="1"/>
          <p:nvPr/>
        </p:nvSpPr>
        <p:spPr>
          <a:xfrm>
            <a:off x="558413" y="5832859"/>
            <a:ext cx="5857647"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Telnet, SSH, </a:t>
            </a:r>
          </a:p>
          <a:p>
            <a:pPr/>
            <a:r>
              <a:t>Remote desktop connection</a:t>
            </a:r>
          </a:p>
        </p:txBody>
      </p:sp>
      <p:sp>
        <p:nvSpPr>
          <p:cNvPr id="376" name="FTP, SFTP, SCP"/>
          <p:cNvSpPr txBox="1"/>
          <p:nvPr/>
        </p:nvSpPr>
        <p:spPr>
          <a:xfrm>
            <a:off x="8064014" y="3314313"/>
            <a:ext cx="32484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FTP, SFTP, SCP</a:t>
            </a:r>
          </a:p>
        </p:txBody>
      </p:sp>
      <p:sp>
        <p:nvSpPr>
          <p:cNvPr id="377" name="Fogadás: POP3, IMAP…"/>
          <p:cNvSpPr txBox="1"/>
          <p:nvPr/>
        </p:nvSpPr>
        <p:spPr>
          <a:xfrm>
            <a:off x="8213529" y="5727193"/>
            <a:ext cx="4673677"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400"/>
            </a:pPr>
            <a:r>
              <a:t>Fogadás: POP3, IMAP </a:t>
            </a:r>
          </a:p>
          <a:p>
            <a:pPr algn="l">
              <a:defRPr sz="3400"/>
            </a:pPr>
            <a:r>
              <a:t>Küldés:    SMTP</a:t>
            </a:r>
          </a:p>
        </p:txBody>
      </p:sp>
      <p:grpSp>
        <p:nvGrpSpPr>
          <p:cNvPr id="381" name="Group"/>
          <p:cNvGrpSpPr/>
          <p:nvPr/>
        </p:nvGrpSpPr>
        <p:grpSpPr>
          <a:xfrm>
            <a:off x="5617003" y="8319541"/>
            <a:ext cx="4946836" cy="1279363"/>
            <a:chOff x="0" y="0"/>
            <a:chExt cx="4946834" cy="1279361"/>
          </a:xfrm>
        </p:grpSpPr>
        <p:sp>
          <p:nvSpPr>
            <p:cNvPr id="378" name="DNS"/>
            <p:cNvSpPr txBox="1"/>
            <p:nvPr/>
          </p:nvSpPr>
          <p:spPr>
            <a:xfrm>
              <a:off x="487625" y="0"/>
              <a:ext cx="105384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DNS</a:t>
              </a:r>
            </a:p>
          </p:txBody>
        </p:sp>
        <p:sp>
          <p:nvSpPr>
            <p:cNvPr id="379" name="NetBIOS-NS"/>
            <p:cNvSpPr txBox="1"/>
            <p:nvPr/>
          </p:nvSpPr>
          <p:spPr>
            <a:xfrm>
              <a:off x="0" y="631661"/>
              <a:ext cx="2654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NetBIOS-NS</a:t>
              </a:r>
            </a:p>
          </p:txBody>
        </p:sp>
        <p:sp>
          <p:nvSpPr>
            <p:cNvPr id="380" name="mDNS"/>
            <p:cNvSpPr txBox="1"/>
            <p:nvPr/>
          </p:nvSpPr>
          <p:spPr>
            <a:xfrm>
              <a:off x="3512140" y="362843"/>
              <a:ext cx="143469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mDNS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74"/>
                                        </p:tgtEl>
                                        <p:attrNameLst>
                                          <p:attrName>style.visibility</p:attrName>
                                        </p:attrNameLst>
                                      </p:cBhvr>
                                      <p:to>
                                        <p:strVal val="visible"/>
                                      </p:to>
                                    </p:set>
                                    <p:animEffect filter="dissolve" transition="in">
                                      <p:cBhvr>
                                        <p:cTn id="7" dur="199"/>
                                        <p:tgtEl>
                                          <p:spTgt spid="37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70"/>
                                        </p:tgtEl>
                                        <p:attrNameLst>
                                          <p:attrName>style.visibility</p:attrName>
                                        </p:attrNameLst>
                                      </p:cBhvr>
                                      <p:to>
                                        <p:strVal val="visible"/>
                                      </p:to>
                                    </p:set>
                                    <p:animEffect filter="dissolve" transition="in">
                                      <p:cBhvr>
                                        <p:cTn id="12" dur="199"/>
                                        <p:tgtEl>
                                          <p:spTgt spid="37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76"/>
                                        </p:tgtEl>
                                        <p:attrNameLst>
                                          <p:attrName>style.visibility</p:attrName>
                                        </p:attrNameLst>
                                      </p:cBhvr>
                                      <p:to>
                                        <p:strVal val="visible"/>
                                      </p:to>
                                    </p:set>
                                    <p:animEffect filter="dissolve" transition="in">
                                      <p:cBhvr>
                                        <p:cTn id="17" dur="199"/>
                                        <p:tgtEl>
                                          <p:spTgt spid="37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72"/>
                                        </p:tgtEl>
                                        <p:attrNameLst>
                                          <p:attrName>style.visibility</p:attrName>
                                        </p:attrNameLst>
                                      </p:cBhvr>
                                      <p:to>
                                        <p:strVal val="visible"/>
                                      </p:to>
                                    </p:set>
                                    <p:animEffect filter="dissolve" transition="in">
                                      <p:cBhvr>
                                        <p:cTn id="22" dur="199"/>
                                        <p:tgtEl>
                                          <p:spTgt spid="37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75"/>
                                        </p:tgtEl>
                                        <p:attrNameLst>
                                          <p:attrName>style.visibility</p:attrName>
                                        </p:attrNameLst>
                                      </p:cBhvr>
                                      <p:to>
                                        <p:strVal val="visible"/>
                                      </p:to>
                                    </p:set>
                                    <p:animEffect filter="dissolve" transition="in">
                                      <p:cBhvr>
                                        <p:cTn id="27" dur="199"/>
                                        <p:tgtEl>
                                          <p:spTgt spid="37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71"/>
                                        </p:tgtEl>
                                        <p:attrNameLst>
                                          <p:attrName>style.visibility</p:attrName>
                                        </p:attrNameLst>
                                      </p:cBhvr>
                                      <p:to>
                                        <p:strVal val="visible"/>
                                      </p:to>
                                    </p:set>
                                    <p:animEffect filter="dissolve" transition="in">
                                      <p:cBhvr>
                                        <p:cTn id="32" dur="199"/>
                                        <p:tgtEl>
                                          <p:spTgt spid="37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77"/>
                                        </p:tgtEl>
                                        <p:attrNameLst>
                                          <p:attrName>style.visibility</p:attrName>
                                        </p:attrNameLst>
                                      </p:cBhvr>
                                      <p:to>
                                        <p:strVal val="visible"/>
                                      </p:to>
                                    </p:set>
                                    <p:animEffect filter="dissolve" transition="in">
                                      <p:cBhvr>
                                        <p:cTn id="37" dur="199"/>
                                        <p:tgtEl>
                                          <p:spTgt spid="377"/>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373"/>
                                        </p:tgtEl>
                                        <p:attrNameLst>
                                          <p:attrName>style.visibility</p:attrName>
                                        </p:attrNameLst>
                                      </p:cBhvr>
                                      <p:to>
                                        <p:strVal val="visible"/>
                                      </p:to>
                                    </p:set>
                                    <p:animEffect filter="dissolve" transition="in">
                                      <p:cBhvr>
                                        <p:cTn id="42" dur="199"/>
                                        <p:tgtEl>
                                          <p:spTgt spid="373"/>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381"/>
                                        </p:tgtEl>
                                        <p:attrNameLst>
                                          <p:attrName>style.visibility</p:attrName>
                                        </p:attrNameLst>
                                      </p:cBhvr>
                                      <p:to>
                                        <p:strVal val="visible"/>
                                      </p:to>
                                    </p:set>
                                    <p:animEffect filter="dissolve" transition="in">
                                      <p:cBhvr>
                                        <p:cTn id="47" dur="199"/>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 grpId="5"/>
      <p:bldP build="whole" bldLvl="1" animBg="1" rev="0" advAuto="0" spid="371" grpId="6"/>
      <p:bldP build="whole" bldLvl="1" animBg="1" rev="0" advAuto="0" spid="376" grpId="3"/>
      <p:bldP build="whole" bldLvl="1" animBg="1" rev="0" advAuto="0" spid="370" grpId="2"/>
      <p:bldP build="whole" bldLvl="1" animBg="1" rev="0" advAuto="0" spid="377" grpId="7"/>
      <p:bldP build="whole" bldLvl="1" animBg="1" rev="0" advAuto="0" spid="381" grpId="9"/>
      <p:bldP build="whole" bldLvl="1" animBg="1" rev="0" advAuto="0" spid="373" grpId="8"/>
      <p:bldP build="whole" bldLvl="1" animBg="1" rev="0" advAuto="0" spid="374" grpId="1"/>
      <p:bldP build="whole" bldLvl="1" animBg="1" rev="0" advAuto="0" spid="372" grpId="4"/>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DNS"/>
          <p:cNvSpPr txBox="1"/>
          <p:nvPr>
            <p:ph type="title"/>
          </p:nvPr>
        </p:nvSpPr>
        <p:spPr>
          <a:xfrm>
            <a:off x="4313984" y="351860"/>
            <a:ext cx="4376831" cy="1656102"/>
          </a:xfrm>
          <a:prstGeom prst="rect">
            <a:avLst/>
          </a:prstGeom>
        </p:spPr>
        <p:txBody>
          <a:bodyPr/>
          <a:lstStyle/>
          <a:p>
            <a:pPr/>
            <a:r>
              <a:t>DNS</a:t>
            </a:r>
          </a:p>
        </p:txBody>
      </p:sp>
      <p:sp>
        <p:nvSpPr>
          <p:cNvPr id="386" name="www.google.com"/>
          <p:cNvSpPr txBox="1"/>
          <p:nvPr>
            <p:ph type="body" sz="quarter" idx="1"/>
          </p:nvPr>
        </p:nvSpPr>
        <p:spPr>
          <a:xfrm>
            <a:off x="4677924" y="4112197"/>
            <a:ext cx="3648951" cy="939887"/>
          </a:xfrm>
          <a:prstGeom prst="rect">
            <a:avLst/>
          </a:prstGeom>
        </p:spPr>
        <p:txBody>
          <a:bodyPr/>
          <a:lstStyle>
            <a:lvl1pPr marL="0" indent="0">
              <a:buSzTx/>
              <a:buNone/>
              <a:defRPr>
                <a:hlinkClick r:id="rId3" invalidUrl="" action="" tgtFrame="" tooltip="" history="1" highlightClick="0" endSnd="0"/>
              </a:defRPr>
            </a:lvl1pPr>
          </a:lstStyle>
          <a:p>
            <a:pPr/>
            <a:r>
              <a:rPr>
                <a:hlinkClick r:id="rId3" invalidUrl="" action="" tgtFrame="" tooltip="" history="1" highlightClick="0" endSnd="0"/>
              </a:rPr>
              <a:t>www.google.com</a:t>
            </a:r>
          </a:p>
        </p:txBody>
      </p:sp>
      <p:sp>
        <p:nvSpPr>
          <p:cNvPr id="387" name="FQDN = Fully Qualified Domain Name"/>
          <p:cNvSpPr txBox="1"/>
          <p:nvPr/>
        </p:nvSpPr>
        <p:spPr>
          <a:xfrm>
            <a:off x="2441346" y="2848354"/>
            <a:ext cx="8122108" cy="939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200"/>
              </a:spcBef>
            </a:lvl1pPr>
          </a:lstStyle>
          <a:p>
            <a:pPr/>
            <a:r>
              <a:t>FQDN = Fully Qualified Domain Name</a:t>
            </a:r>
          </a:p>
        </p:txBody>
      </p:sp>
      <p:grpSp>
        <p:nvGrpSpPr>
          <p:cNvPr id="390" name="Group"/>
          <p:cNvGrpSpPr/>
          <p:nvPr/>
        </p:nvGrpSpPr>
        <p:grpSpPr>
          <a:xfrm>
            <a:off x="1083613" y="3031397"/>
            <a:ext cx="5277925" cy="4731091"/>
            <a:chOff x="0" y="0"/>
            <a:chExt cx="5277924" cy="4731090"/>
          </a:xfrm>
        </p:grpSpPr>
        <p:sp>
          <p:nvSpPr>
            <p:cNvPr id="388" name="hostname"/>
            <p:cNvSpPr txBox="1"/>
            <p:nvPr/>
          </p:nvSpPr>
          <p:spPr>
            <a:xfrm>
              <a:off x="1189540" y="2321964"/>
              <a:ext cx="212186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hostname</a:t>
              </a:r>
            </a:p>
          </p:txBody>
        </p:sp>
        <p:sp>
          <p:nvSpPr>
            <p:cNvPr id="389" name="Oval"/>
            <p:cNvSpPr/>
            <p:nvPr/>
          </p:nvSpPr>
          <p:spPr>
            <a:xfrm rot="19549786">
              <a:off x="323032" y="1078586"/>
              <a:ext cx="4631861" cy="2573919"/>
            </a:xfrm>
            <a:prstGeom prst="ellipse">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grpSp>
      <p:grpSp>
        <p:nvGrpSpPr>
          <p:cNvPr id="394" name="Group"/>
          <p:cNvGrpSpPr/>
          <p:nvPr/>
        </p:nvGrpSpPr>
        <p:grpSpPr>
          <a:xfrm>
            <a:off x="6760054" y="3346163"/>
            <a:ext cx="6357425" cy="4662097"/>
            <a:chOff x="0" y="0"/>
            <a:chExt cx="6357423" cy="4662095"/>
          </a:xfrm>
        </p:grpSpPr>
        <p:sp>
          <p:nvSpPr>
            <p:cNvPr id="391" name="Top Level Domain name"/>
            <p:cNvSpPr txBox="1"/>
            <p:nvPr/>
          </p:nvSpPr>
          <p:spPr>
            <a:xfrm>
              <a:off x="606310" y="2007194"/>
              <a:ext cx="5144803" cy="6477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rPr b="1">
                  <a:latin typeface="Helvetica"/>
                  <a:ea typeface="Helvetica"/>
                  <a:cs typeface="Helvetica"/>
                  <a:sym typeface="Helvetica"/>
                </a:rPr>
                <a:t>T</a:t>
              </a:r>
              <a:r>
                <a:t>op </a:t>
              </a:r>
              <a:r>
                <a:rPr b="1">
                  <a:latin typeface="Helvetica"/>
                  <a:ea typeface="Helvetica"/>
                  <a:cs typeface="Helvetica"/>
                  <a:sym typeface="Helvetica"/>
                </a:rPr>
                <a:t>L</a:t>
              </a:r>
              <a:r>
                <a:t>evel </a:t>
              </a:r>
              <a:r>
                <a:rPr b="1">
                  <a:latin typeface="Helvetica"/>
                  <a:ea typeface="Helvetica"/>
                  <a:cs typeface="Helvetica"/>
                  <a:sym typeface="Helvetica"/>
                </a:rPr>
                <a:t>D</a:t>
              </a:r>
              <a:r>
                <a:t>omain name</a:t>
              </a:r>
            </a:p>
          </p:txBody>
        </p:sp>
        <p:sp>
          <p:nvSpPr>
            <p:cNvPr id="392" name="Oval"/>
            <p:cNvSpPr/>
            <p:nvPr/>
          </p:nvSpPr>
          <p:spPr>
            <a:xfrm rot="969791">
              <a:off x="333601" y="728666"/>
              <a:ext cx="5690222" cy="3204763"/>
            </a:xfrm>
            <a:prstGeom prst="ellipse">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393" name=".com, .eu, .gov, .org …"/>
            <p:cNvSpPr txBox="1"/>
            <p:nvPr/>
          </p:nvSpPr>
          <p:spPr>
            <a:xfrm>
              <a:off x="1599082" y="2714365"/>
              <a:ext cx="387390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.com, .eu, .gov, .org …</a:t>
              </a:r>
            </a:p>
          </p:txBody>
        </p:sp>
      </p:grpSp>
      <p:grpSp>
        <p:nvGrpSpPr>
          <p:cNvPr id="397" name="Group"/>
          <p:cNvGrpSpPr/>
          <p:nvPr/>
        </p:nvGrpSpPr>
        <p:grpSpPr>
          <a:xfrm>
            <a:off x="3931468" y="4969680"/>
            <a:ext cx="3993040" cy="3126527"/>
            <a:chOff x="0" y="0"/>
            <a:chExt cx="3993039" cy="3126525"/>
          </a:xfrm>
        </p:grpSpPr>
        <p:sp>
          <p:nvSpPr>
            <p:cNvPr id="395" name="Line"/>
            <p:cNvSpPr/>
            <p:nvPr/>
          </p:nvSpPr>
          <p:spPr>
            <a:xfrm flipV="1">
              <a:off x="2002102" y="0"/>
              <a:ext cx="370076" cy="223609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96" name="secondary domain"/>
            <p:cNvSpPr txBox="1"/>
            <p:nvPr/>
          </p:nvSpPr>
          <p:spPr>
            <a:xfrm>
              <a:off x="0" y="2186639"/>
              <a:ext cx="3993040" cy="939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a:spcBef>
                  <a:spcPts val="4200"/>
                </a:spcBef>
              </a:lvl1pPr>
            </a:lstStyle>
            <a:p>
              <a:pPr/>
              <a:r>
                <a:t>secondary domain</a:t>
              </a:r>
            </a:p>
          </p:txBody>
        </p:sp>
      </p:grpSp>
      <p:sp>
        <p:nvSpPr>
          <p:cNvPr id="398" name="abc.def.ghi.google.com"/>
          <p:cNvSpPr txBox="1"/>
          <p:nvPr/>
        </p:nvSpPr>
        <p:spPr>
          <a:xfrm>
            <a:off x="3916958" y="8333821"/>
            <a:ext cx="5170884" cy="939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200"/>
              </a:spcBef>
            </a:lvl1pPr>
          </a:lstStyle>
          <a:p>
            <a:pPr/>
            <a:r>
              <a:t>abc.def.ghi.google.com</a:t>
            </a:r>
          </a:p>
        </p:txBody>
      </p:sp>
      <p:sp>
        <p:nvSpPr>
          <p:cNvPr id="399" name="Domain Name System"/>
          <p:cNvSpPr txBox="1"/>
          <p:nvPr/>
        </p:nvSpPr>
        <p:spPr>
          <a:xfrm>
            <a:off x="4448334" y="1597211"/>
            <a:ext cx="8122108" cy="939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spcBef>
                <a:spcPts val="4200"/>
              </a:spcBef>
            </a:pPr>
            <a:r>
              <a:rPr b="1">
                <a:latin typeface="Helvetica"/>
                <a:ea typeface="Helvetica"/>
                <a:cs typeface="Helvetica"/>
                <a:sym typeface="Helvetica"/>
              </a:rPr>
              <a:t>D</a:t>
            </a:r>
            <a:r>
              <a:t>omain </a:t>
            </a:r>
            <a:r>
              <a:rPr b="1">
                <a:latin typeface="Helvetica"/>
                <a:ea typeface="Helvetica"/>
                <a:cs typeface="Helvetica"/>
                <a:sym typeface="Helvetica"/>
              </a:rPr>
              <a:t>N</a:t>
            </a:r>
            <a:r>
              <a:t>ame </a:t>
            </a:r>
            <a:r>
              <a:rPr b="1">
                <a:latin typeface="Helvetica"/>
                <a:ea typeface="Helvetica"/>
                <a:cs typeface="Helvetica"/>
                <a:sym typeface="Helvetica"/>
              </a:rPr>
              <a:t>S</a:t>
            </a:r>
            <a:r>
              <a:t>ystem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87"/>
                                        </p:tgtEl>
                                        <p:attrNameLst>
                                          <p:attrName>style.visibility</p:attrName>
                                        </p:attrNameLst>
                                      </p:cBhvr>
                                      <p:to>
                                        <p:strVal val="visible"/>
                                      </p:to>
                                    </p:set>
                                    <p:animEffect filter="dissolve" transition="in">
                                      <p:cBhvr>
                                        <p:cTn id="7" dur="199"/>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94"/>
                                        </p:tgtEl>
                                        <p:attrNameLst>
                                          <p:attrName>style.visibility</p:attrName>
                                        </p:attrNameLst>
                                      </p:cBhvr>
                                      <p:to>
                                        <p:strVal val="visible"/>
                                      </p:to>
                                    </p:set>
                                    <p:animEffect filter="dissolve" transition="in">
                                      <p:cBhvr>
                                        <p:cTn id="12" dur="199"/>
                                        <p:tgtEl>
                                          <p:spTgt spid="39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90"/>
                                        </p:tgtEl>
                                        <p:attrNameLst>
                                          <p:attrName>style.visibility</p:attrName>
                                        </p:attrNameLst>
                                      </p:cBhvr>
                                      <p:to>
                                        <p:strVal val="visible"/>
                                      </p:to>
                                    </p:set>
                                    <p:animEffect filter="dissolve" transition="in">
                                      <p:cBhvr>
                                        <p:cTn id="17" dur="199"/>
                                        <p:tgtEl>
                                          <p:spTgt spid="39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97"/>
                                        </p:tgtEl>
                                        <p:attrNameLst>
                                          <p:attrName>style.visibility</p:attrName>
                                        </p:attrNameLst>
                                      </p:cBhvr>
                                      <p:to>
                                        <p:strVal val="visible"/>
                                      </p:to>
                                    </p:set>
                                    <p:animEffect filter="dissolve" transition="in">
                                      <p:cBhvr>
                                        <p:cTn id="22" dur="199"/>
                                        <p:tgtEl>
                                          <p:spTgt spid="39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98"/>
                                        </p:tgtEl>
                                        <p:attrNameLst>
                                          <p:attrName>style.visibility</p:attrName>
                                        </p:attrNameLst>
                                      </p:cBhvr>
                                      <p:to>
                                        <p:strVal val="visible"/>
                                      </p:to>
                                    </p:set>
                                    <p:animEffect filter="dissolve" transition="in">
                                      <p:cBhvr>
                                        <p:cTn id="27" dur="199"/>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0" grpId="3"/>
      <p:bldP build="whole" bldLvl="1" animBg="1" rev="0" advAuto="0" spid="394" grpId="2"/>
      <p:bldP build="whole" bldLvl="1" animBg="1" rev="0" advAuto="0" spid="398" grpId="5"/>
      <p:bldP build="whole" bldLvl="1" animBg="1" rev="0" advAuto="0" spid="387" grpId="1"/>
      <p:bldP build="whole" bldLvl="1" animBg="1" rev="0" advAuto="0" spid="397"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Line"/>
          <p:cNvSpPr/>
          <p:nvPr/>
        </p:nvSpPr>
        <p:spPr>
          <a:xfrm flipV="1">
            <a:off x="3697756" y="7402844"/>
            <a:ext cx="1426564" cy="1426564"/>
          </a:xfrm>
          <a:prstGeom prst="line">
            <a:avLst/>
          </a:prstGeom>
          <a:ln w="25400">
            <a:solidFill>
              <a:srgbClr val="000000"/>
            </a:solidFill>
            <a:miter lim="400000"/>
          </a:ln>
        </p:spPr>
        <p:txBody>
          <a:bodyPr lIns="50800" tIns="50800" rIns="50800" bIns="50800" anchor="ctr"/>
          <a:lstStyle/>
          <a:p>
            <a:pPr>
              <a:defRPr sz="2400"/>
            </a:pPr>
          </a:p>
        </p:txBody>
      </p:sp>
      <p:sp>
        <p:nvSpPr>
          <p:cNvPr id="404" name="Line"/>
          <p:cNvSpPr/>
          <p:nvPr/>
        </p:nvSpPr>
        <p:spPr>
          <a:xfrm flipV="1">
            <a:off x="5133488" y="5318284"/>
            <a:ext cx="795676" cy="1883165"/>
          </a:xfrm>
          <a:prstGeom prst="line">
            <a:avLst/>
          </a:prstGeom>
          <a:ln w="25400">
            <a:solidFill>
              <a:srgbClr val="000000"/>
            </a:solidFill>
            <a:miter lim="400000"/>
          </a:ln>
        </p:spPr>
        <p:txBody>
          <a:bodyPr lIns="50800" tIns="50800" rIns="50800" bIns="50800" anchor="ctr"/>
          <a:lstStyle/>
          <a:p>
            <a:pPr>
              <a:defRPr sz="2400"/>
            </a:pPr>
          </a:p>
        </p:txBody>
      </p:sp>
      <p:sp>
        <p:nvSpPr>
          <p:cNvPr id="405" name="Line"/>
          <p:cNvSpPr/>
          <p:nvPr/>
        </p:nvSpPr>
        <p:spPr>
          <a:xfrm flipH="1" flipV="1">
            <a:off x="6026526" y="5488468"/>
            <a:ext cx="1569542" cy="2000380"/>
          </a:xfrm>
          <a:prstGeom prst="line">
            <a:avLst/>
          </a:prstGeom>
          <a:ln w="25400">
            <a:solidFill>
              <a:srgbClr val="000000"/>
            </a:solidFill>
            <a:miter lim="400000"/>
          </a:ln>
        </p:spPr>
        <p:txBody>
          <a:bodyPr lIns="50800" tIns="50800" rIns="50800" bIns="50800" anchor="ctr"/>
          <a:lstStyle/>
          <a:p>
            <a:pPr>
              <a:defRPr sz="2400"/>
            </a:pPr>
          </a:p>
        </p:txBody>
      </p:sp>
      <p:sp>
        <p:nvSpPr>
          <p:cNvPr id="406" name="Line"/>
          <p:cNvSpPr/>
          <p:nvPr/>
        </p:nvSpPr>
        <p:spPr>
          <a:xfrm flipV="1">
            <a:off x="3102909" y="2751425"/>
            <a:ext cx="1566468" cy="2389215"/>
          </a:xfrm>
          <a:prstGeom prst="line">
            <a:avLst/>
          </a:prstGeom>
          <a:ln w="25400">
            <a:solidFill>
              <a:srgbClr val="000000"/>
            </a:solidFill>
            <a:miter lim="400000"/>
          </a:ln>
        </p:spPr>
        <p:txBody>
          <a:bodyPr lIns="50800" tIns="50800" rIns="50800" bIns="50800" anchor="ctr"/>
          <a:lstStyle/>
          <a:p>
            <a:pPr>
              <a:defRPr sz="2400"/>
            </a:pPr>
          </a:p>
        </p:txBody>
      </p:sp>
      <p:sp>
        <p:nvSpPr>
          <p:cNvPr id="407" name="Line"/>
          <p:cNvSpPr/>
          <p:nvPr/>
        </p:nvSpPr>
        <p:spPr>
          <a:xfrm flipH="1" flipV="1">
            <a:off x="5023418" y="2168570"/>
            <a:ext cx="794527" cy="3169657"/>
          </a:xfrm>
          <a:prstGeom prst="line">
            <a:avLst/>
          </a:prstGeom>
          <a:ln w="25400">
            <a:solidFill>
              <a:srgbClr val="000000"/>
            </a:solidFill>
            <a:miter lim="400000"/>
          </a:ln>
        </p:spPr>
        <p:txBody>
          <a:bodyPr lIns="50800" tIns="50800" rIns="50800" bIns="50800" anchor="ctr"/>
          <a:lstStyle/>
          <a:p>
            <a:pPr>
              <a:defRPr sz="2400"/>
            </a:pPr>
          </a:p>
        </p:txBody>
      </p:sp>
      <p:sp>
        <p:nvSpPr>
          <p:cNvPr id="408" name="Line"/>
          <p:cNvSpPr/>
          <p:nvPr/>
        </p:nvSpPr>
        <p:spPr>
          <a:xfrm flipH="1" flipV="1">
            <a:off x="5321363" y="2919368"/>
            <a:ext cx="3188898" cy="2418859"/>
          </a:xfrm>
          <a:prstGeom prst="line">
            <a:avLst/>
          </a:prstGeom>
          <a:ln w="25400">
            <a:solidFill>
              <a:srgbClr val="000000"/>
            </a:solidFill>
            <a:miter lim="400000"/>
          </a:ln>
        </p:spPr>
        <p:txBody>
          <a:bodyPr lIns="50800" tIns="50800" rIns="50800" bIns="50800" anchor="ctr"/>
          <a:lstStyle/>
          <a:p>
            <a:pPr>
              <a:defRPr sz="2400"/>
            </a:pPr>
          </a:p>
        </p:txBody>
      </p:sp>
      <p:pic>
        <p:nvPicPr>
          <p:cNvPr id="409" name="HomeServer.png" descr="HomeServer.png"/>
          <p:cNvPicPr>
            <a:picLocks noChangeAspect="1"/>
          </p:cNvPicPr>
          <p:nvPr/>
        </p:nvPicPr>
        <p:blipFill>
          <a:blip r:embed="rId3">
            <a:extLst/>
          </a:blip>
          <a:stretch>
            <a:fillRect/>
          </a:stretch>
        </p:blipFill>
        <p:spPr>
          <a:xfrm>
            <a:off x="4325274" y="1942441"/>
            <a:ext cx="1444525" cy="1444524"/>
          </a:xfrm>
          <a:prstGeom prst="rect">
            <a:avLst/>
          </a:prstGeom>
          <a:ln w="12700">
            <a:miter lim="400000"/>
          </a:ln>
        </p:spPr>
      </p:pic>
      <p:sp>
        <p:nvSpPr>
          <p:cNvPr id="410" name="root server"/>
          <p:cNvSpPr/>
          <p:nvPr/>
        </p:nvSpPr>
        <p:spPr>
          <a:xfrm>
            <a:off x="4264810" y="2917064"/>
            <a:ext cx="1565453" cy="4699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root server</a:t>
            </a:r>
          </a:p>
        </p:txBody>
      </p:sp>
      <p:pic>
        <p:nvPicPr>
          <p:cNvPr id="411" name="HomeServer.png" descr="HomeServer.png"/>
          <p:cNvPicPr>
            <a:picLocks noChangeAspect="1"/>
          </p:cNvPicPr>
          <p:nvPr/>
        </p:nvPicPr>
        <p:blipFill>
          <a:blip r:embed="rId3">
            <a:extLst/>
          </a:blip>
          <a:stretch>
            <a:fillRect/>
          </a:stretch>
        </p:blipFill>
        <p:spPr>
          <a:xfrm>
            <a:off x="7534440" y="1724701"/>
            <a:ext cx="1444524" cy="1444525"/>
          </a:xfrm>
          <a:prstGeom prst="rect">
            <a:avLst/>
          </a:prstGeom>
          <a:ln w="12700">
            <a:miter lim="400000"/>
          </a:ln>
        </p:spPr>
      </p:pic>
      <p:sp>
        <p:nvSpPr>
          <p:cNvPr id="412" name="root server"/>
          <p:cNvSpPr txBox="1"/>
          <p:nvPr/>
        </p:nvSpPr>
        <p:spPr>
          <a:xfrm>
            <a:off x="7534439" y="3070159"/>
            <a:ext cx="144452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root server</a:t>
            </a:r>
          </a:p>
        </p:txBody>
      </p:sp>
      <p:sp>
        <p:nvSpPr>
          <p:cNvPr id="413" name="…"/>
          <p:cNvSpPr txBox="1"/>
          <p:nvPr/>
        </p:nvSpPr>
        <p:spPr>
          <a:xfrm>
            <a:off x="9635142" y="2499941"/>
            <a:ext cx="5715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pic>
        <p:nvPicPr>
          <p:cNvPr id="414" name="HomeServer.png" descr="HomeServer.png"/>
          <p:cNvPicPr>
            <a:picLocks noChangeAspect="1"/>
          </p:cNvPicPr>
          <p:nvPr/>
        </p:nvPicPr>
        <p:blipFill>
          <a:blip r:embed="rId3">
            <a:extLst/>
          </a:blip>
          <a:stretch>
            <a:fillRect/>
          </a:stretch>
        </p:blipFill>
        <p:spPr>
          <a:xfrm>
            <a:off x="2612631" y="4726430"/>
            <a:ext cx="1111790" cy="1111790"/>
          </a:xfrm>
          <a:prstGeom prst="rect">
            <a:avLst/>
          </a:prstGeom>
          <a:ln w="12700">
            <a:miter lim="400000"/>
          </a:ln>
        </p:spPr>
      </p:pic>
      <p:sp>
        <p:nvSpPr>
          <p:cNvPr id="415" name=".com server"/>
          <p:cNvSpPr/>
          <p:nvPr/>
        </p:nvSpPr>
        <p:spPr>
          <a:xfrm>
            <a:off x="2306856" y="5518149"/>
            <a:ext cx="1723340" cy="4699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.com server</a:t>
            </a:r>
          </a:p>
        </p:txBody>
      </p:sp>
      <p:pic>
        <p:nvPicPr>
          <p:cNvPr id="416" name="HomeServer.png" descr="HomeServer.png"/>
          <p:cNvPicPr>
            <a:picLocks noChangeAspect="1"/>
          </p:cNvPicPr>
          <p:nvPr/>
        </p:nvPicPr>
        <p:blipFill>
          <a:blip r:embed="rId3">
            <a:extLst/>
          </a:blip>
          <a:stretch>
            <a:fillRect/>
          </a:stretch>
        </p:blipFill>
        <p:spPr>
          <a:xfrm>
            <a:off x="5504582" y="4981994"/>
            <a:ext cx="1111791" cy="1111790"/>
          </a:xfrm>
          <a:prstGeom prst="rect">
            <a:avLst/>
          </a:prstGeom>
          <a:ln w="12700">
            <a:miter lim="400000"/>
          </a:ln>
        </p:spPr>
      </p:pic>
      <p:pic>
        <p:nvPicPr>
          <p:cNvPr id="417" name="HomeServer.png" descr="HomeServer.png"/>
          <p:cNvPicPr>
            <a:picLocks noChangeAspect="1"/>
          </p:cNvPicPr>
          <p:nvPr/>
        </p:nvPicPr>
        <p:blipFill>
          <a:blip r:embed="rId3">
            <a:extLst/>
          </a:blip>
          <a:stretch>
            <a:fillRect/>
          </a:stretch>
        </p:blipFill>
        <p:spPr>
          <a:xfrm>
            <a:off x="8001361" y="4685800"/>
            <a:ext cx="1111790" cy="1111790"/>
          </a:xfrm>
          <a:prstGeom prst="rect">
            <a:avLst/>
          </a:prstGeom>
          <a:ln w="12700">
            <a:miter lim="400000"/>
          </a:ln>
        </p:spPr>
      </p:pic>
      <p:sp>
        <p:nvSpPr>
          <p:cNvPr id="418" name=".org server"/>
          <p:cNvSpPr/>
          <p:nvPr/>
        </p:nvSpPr>
        <p:spPr>
          <a:xfrm>
            <a:off x="7763404" y="5518149"/>
            <a:ext cx="1587704" cy="4699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.org server</a:t>
            </a:r>
          </a:p>
        </p:txBody>
      </p:sp>
      <p:sp>
        <p:nvSpPr>
          <p:cNvPr id="419" name="…"/>
          <p:cNvSpPr txBox="1"/>
          <p:nvPr/>
        </p:nvSpPr>
        <p:spPr>
          <a:xfrm>
            <a:off x="10126443" y="5109785"/>
            <a:ext cx="5715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pic>
        <p:nvPicPr>
          <p:cNvPr id="420" name="HomeServer.png" descr="HomeServer.png"/>
          <p:cNvPicPr>
            <a:picLocks noChangeAspect="1"/>
          </p:cNvPicPr>
          <p:nvPr/>
        </p:nvPicPr>
        <p:blipFill>
          <a:blip r:embed="rId3">
            <a:extLst/>
          </a:blip>
          <a:stretch>
            <a:fillRect/>
          </a:stretch>
        </p:blipFill>
        <p:spPr>
          <a:xfrm>
            <a:off x="4750161" y="6945504"/>
            <a:ext cx="819058" cy="819059"/>
          </a:xfrm>
          <a:prstGeom prst="rect">
            <a:avLst/>
          </a:prstGeom>
          <a:ln w="12700">
            <a:miter lim="400000"/>
          </a:ln>
        </p:spPr>
      </p:pic>
      <p:sp>
        <p:nvSpPr>
          <p:cNvPr id="421" name="index.hu server"/>
          <p:cNvSpPr/>
          <p:nvPr/>
        </p:nvSpPr>
        <p:spPr>
          <a:xfrm>
            <a:off x="4052351" y="7616951"/>
            <a:ext cx="2214678" cy="4699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index.hu server</a:t>
            </a:r>
          </a:p>
        </p:txBody>
      </p:sp>
      <p:pic>
        <p:nvPicPr>
          <p:cNvPr id="422" name="HomeServer.png" descr="HomeServer.png"/>
          <p:cNvPicPr>
            <a:picLocks noChangeAspect="1"/>
          </p:cNvPicPr>
          <p:nvPr/>
        </p:nvPicPr>
        <p:blipFill>
          <a:blip r:embed="rId3">
            <a:extLst/>
          </a:blip>
          <a:stretch>
            <a:fillRect/>
          </a:stretch>
        </p:blipFill>
        <p:spPr>
          <a:xfrm>
            <a:off x="3546678" y="8497411"/>
            <a:ext cx="571501" cy="571501"/>
          </a:xfrm>
          <a:prstGeom prst="rect">
            <a:avLst/>
          </a:prstGeom>
          <a:ln w="12700">
            <a:miter lim="400000"/>
          </a:ln>
        </p:spPr>
      </p:pic>
      <p:sp>
        <p:nvSpPr>
          <p:cNvPr id="423" name="www.index.hu server"/>
          <p:cNvSpPr txBox="1"/>
          <p:nvPr/>
        </p:nvSpPr>
        <p:spPr>
          <a:xfrm>
            <a:off x="2447779" y="9132768"/>
            <a:ext cx="2769299" cy="4318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200"/>
            </a:pPr>
            <a:r>
              <a:rPr b="1">
                <a:latin typeface="Helvetica"/>
                <a:ea typeface="Helvetica"/>
                <a:cs typeface="Helvetica"/>
                <a:sym typeface="Helvetica"/>
              </a:rPr>
              <a:t>www</a:t>
            </a:r>
            <a:r>
              <a:t>.index.hu server</a:t>
            </a:r>
          </a:p>
        </p:txBody>
      </p:sp>
      <p:pic>
        <p:nvPicPr>
          <p:cNvPr id="424" name="HomeServer.png" descr="HomeServer.png"/>
          <p:cNvPicPr>
            <a:picLocks noChangeAspect="1"/>
          </p:cNvPicPr>
          <p:nvPr/>
        </p:nvPicPr>
        <p:blipFill>
          <a:blip r:embed="rId3">
            <a:extLst/>
          </a:blip>
          <a:stretch>
            <a:fillRect/>
          </a:stretch>
        </p:blipFill>
        <p:spPr>
          <a:xfrm>
            <a:off x="7336751" y="6981429"/>
            <a:ext cx="819059" cy="819059"/>
          </a:xfrm>
          <a:prstGeom prst="rect">
            <a:avLst/>
          </a:prstGeom>
          <a:ln w="12700">
            <a:miter lim="400000"/>
          </a:ln>
        </p:spPr>
      </p:pic>
      <p:sp>
        <p:nvSpPr>
          <p:cNvPr id="425" name="origo.hu server"/>
          <p:cNvSpPr/>
          <p:nvPr/>
        </p:nvSpPr>
        <p:spPr>
          <a:xfrm>
            <a:off x="6664392" y="7652876"/>
            <a:ext cx="2163776" cy="4699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origo.hu server</a:t>
            </a:r>
          </a:p>
        </p:txBody>
      </p:sp>
      <p:sp>
        <p:nvSpPr>
          <p:cNvPr id="426" name=".hu server"/>
          <p:cNvSpPr/>
          <p:nvPr/>
        </p:nvSpPr>
        <p:spPr>
          <a:xfrm>
            <a:off x="5325757" y="5630493"/>
            <a:ext cx="1469442" cy="4699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.hu server</a:t>
            </a:r>
          </a:p>
        </p:txBody>
      </p:sp>
      <p:sp>
        <p:nvSpPr>
          <p:cNvPr id="427" name="…"/>
          <p:cNvSpPr txBox="1"/>
          <p:nvPr/>
        </p:nvSpPr>
        <p:spPr>
          <a:xfrm>
            <a:off x="8797223" y="7009803"/>
            <a:ext cx="5715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428" name="DNS"/>
          <p:cNvSpPr txBox="1"/>
          <p:nvPr>
            <p:ph type="title"/>
          </p:nvPr>
        </p:nvSpPr>
        <p:spPr>
          <a:xfrm>
            <a:off x="4278060" y="-294787"/>
            <a:ext cx="4376831" cy="1656101"/>
          </a:xfrm>
          <a:prstGeom prst="rect">
            <a:avLst/>
          </a:prstGeom>
        </p:spPr>
        <p:txBody>
          <a:bodyPr/>
          <a:lstStyle/>
          <a:p>
            <a:pPr/>
            <a:r>
              <a:t>DNS</a:t>
            </a:r>
          </a:p>
        </p:txBody>
      </p:sp>
      <p:sp>
        <p:nvSpPr>
          <p:cNvPr id="429" name="Domain Name System"/>
          <p:cNvSpPr txBox="1"/>
          <p:nvPr/>
        </p:nvSpPr>
        <p:spPr>
          <a:xfrm>
            <a:off x="4460276" y="789121"/>
            <a:ext cx="8122109" cy="939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spcBef>
                <a:spcPts val="4200"/>
              </a:spcBef>
            </a:pPr>
            <a:r>
              <a:rPr b="1">
                <a:latin typeface="Helvetica"/>
                <a:ea typeface="Helvetica"/>
                <a:cs typeface="Helvetica"/>
                <a:sym typeface="Helvetica"/>
              </a:rPr>
              <a:t>D</a:t>
            </a:r>
            <a:r>
              <a:t>omain </a:t>
            </a:r>
            <a:r>
              <a:rPr b="1">
                <a:latin typeface="Helvetica"/>
                <a:ea typeface="Helvetica"/>
                <a:cs typeface="Helvetica"/>
                <a:sym typeface="Helvetica"/>
              </a:rPr>
              <a:t>N</a:t>
            </a:r>
            <a:r>
              <a:t>ame </a:t>
            </a:r>
            <a:r>
              <a:rPr b="1">
                <a:latin typeface="Helvetica"/>
                <a:ea typeface="Helvetica"/>
                <a:cs typeface="Helvetica"/>
                <a:sym typeface="Helvetica"/>
              </a:rPr>
              <a:t>S</a:t>
            </a:r>
            <a:r>
              <a:t>ystem</a:t>
            </a:r>
          </a:p>
        </p:txBody>
      </p:sp>
      <p:sp>
        <p:nvSpPr>
          <p:cNvPr id="430" name="Hierarchia"/>
          <p:cNvSpPr txBox="1"/>
          <p:nvPr/>
        </p:nvSpPr>
        <p:spPr>
          <a:xfrm>
            <a:off x="563167" y="1419537"/>
            <a:ext cx="221467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Hierarchia</a:t>
            </a:r>
          </a:p>
        </p:txBody>
      </p:sp>
      <p:sp>
        <p:nvSpPr>
          <p:cNvPr id="431" name="TLD"/>
          <p:cNvSpPr txBox="1"/>
          <p:nvPr/>
        </p:nvSpPr>
        <p:spPr>
          <a:xfrm>
            <a:off x="780893" y="4552950"/>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TLD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DNS"/>
          <p:cNvSpPr txBox="1"/>
          <p:nvPr>
            <p:ph type="title"/>
          </p:nvPr>
        </p:nvSpPr>
        <p:spPr>
          <a:xfrm>
            <a:off x="2789890" y="145105"/>
            <a:ext cx="4376831" cy="1656102"/>
          </a:xfrm>
          <a:prstGeom prst="rect">
            <a:avLst/>
          </a:prstGeom>
        </p:spPr>
        <p:txBody>
          <a:bodyPr/>
          <a:lstStyle/>
          <a:p>
            <a:pPr/>
            <a:r>
              <a:t>DNS</a:t>
            </a:r>
          </a:p>
        </p:txBody>
      </p:sp>
      <p:pic>
        <p:nvPicPr>
          <p:cNvPr id="436" name="Windows_7_PC_Icon_by_dipanshu9093.png" descr="Windows_7_PC_Icon_by_dipanshu9093.png"/>
          <p:cNvPicPr>
            <a:picLocks noChangeAspect="1"/>
          </p:cNvPicPr>
          <p:nvPr/>
        </p:nvPicPr>
        <p:blipFill>
          <a:blip r:embed="rId3">
            <a:extLst/>
          </a:blip>
          <a:stretch>
            <a:fillRect/>
          </a:stretch>
        </p:blipFill>
        <p:spPr>
          <a:xfrm>
            <a:off x="1100333" y="7512989"/>
            <a:ext cx="1656102" cy="1656102"/>
          </a:xfrm>
          <a:prstGeom prst="rect">
            <a:avLst/>
          </a:prstGeom>
          <a:ln w="12700">
            <a:miter lim="400000"/>
          </a:ln>
        </p:spPr>
      </p:pic>
      <p:pic>
        <p:nvPicPr>
          <p:cNvPr id="437" name="access_point.png" descr="access_point.png"/>
          <p:cNvPicPr>
            <a:picLocks noChangeAspect="1"/>
          </p:cNvPicPr>
          <p:nvPr/>
        </p:nvPicPr>
        <p:blipFill>
          <a:blip r:embed="rId4">
            <a:extLst/>
          </a:blip>
          <a:stretch>
            <a:fillRect/>
          </a:stretch>
        </p:blipFill>
        <p:spPr>
          <a:xfrm>
            <a:off x="2462214" y="4077096"/>
            <a:ext cx="1242085" cy="1242085"/>
          </a:xfrm>
          <a:prstGeom prst="rect">
            <a:avLst/>
          </a:prstGeom>
          <a:ln w="12700">
            <a:miter lim="400000"/>
          </a:ln>
        </p:spPr>
      </p:pic>
      <p:grpSp>
        <p:nvGrpSpPr>
          <p:cNvPr id="440" name="Group"/>
          <p:cNvGrpSpPr/>
          <p:nvPr/>
        </p:nvGrpSpPr>
        <p:grpSpPr>
          <a:xfrm>
            <a:off x="181724" y="6724196"/>
            <a:ext cx="1807041" cy="647701"/>
            <a:chOff x="0" y="0"/>
            <a:chExt cx="1807040" cy="647700"/>
          </a:xfrm>
        </p:grpSpPr>
        <p:pic>
          <p:nvPicPr>
            <p:cNvPr id="438" name="File-512.png" descr="File-512.png"/>
            <p:cNvPicPr>
              <a:picLocks noChangeAspect="1"/>
            </p:cNvPicPr>
            <p:nvPr/>
          </p:nvPicPr>
          <p:blipFill>
            <a:blip r:embed="rId5">
              <a:extLst/>
            </a:blip>
            <a:stretch>
              <a:fillRect/>
            </a:stretch>
          </p:blipFill>
          <p:spPr>
            <a:xfrm>
              <a:off x="1159340" y="0"/>
              <a:ext cx="647701" cy="647700"/>
            </a:xfrm>
            <a:prstGeom prst="rect">
              <a:avLst/>
            </a:prstGeom>
            <a:ln w="12700" cap="flat">
              <a:noFill/>
              <a:miter lim="400000"/>
            </a:ln>
            <a:effectLst/>
          </p:spPr>
        </p:pic>
        <p:sp>
          <p:nvSpPr>
            <p:cNvPr id="439" name="hosts"/>
            <p:cNvSpPr txBox="1"/>
            <p:nvPr/>
          </p:nvSpPr>
          <p:spPr>
            <a:xfrm>
              <a:off x="0" y="0"/>
              <a:ext cx="12070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hosts</a:t>
              </a:r>
            </a:p>
          </p:txBody>
        </p:sp>
      </p:grpSp>
      <p:sp>
        <p:nvSpPr>
          <p:cNvPr id="441" name="www.wired.com"/>
          <p:cNvSpPr txBox="1"/>
          <p:nvPr>
            <p:ph type="body" sz="quarter" idx="1"/>
          </p:nvPr>
        </p:nvSpPr>
        <p:spPr>
          <a:xfrm>
            <a:off x="2604826" y="9053152"/>
            <a:ext cx="2378469" cy="463457"/>
          </a:xfrm>
          <a:prstGeom prst="rect">
            <a:avLst/>
          </a:prstGeom>
        </p:spPr>
        <p:txBody>
          <a:bodyPr/>
          <a:lstStyle>
            <a:lvl1pPr marL="0" indent="0" defTabSz="385572">
              <a:spcBef>
                <a:spcPts val="2700"/>
              </a:spcBef>
              <a:buSzTx/>
              <a:buNone/>
              <a:defRPr sz="2376"/>
            </a:lvl1pPr>
          </a:lstStyle>
          <a:p>
            <a:pPr/>
            <a:r>
              <a:t>www.wired.com</a:t>
            </a:r>
          </a:p>
        </p:txBody>
      </p:sp>
      <p:sp>
        <p:nvSpPr>
          <p:cNvPr id="442" name="."/>
          <p:cNvSpPr txBox="1"/>
          <p:nvPr/>
        </p:nvSpPr>
        <p:spPr>
          <a:xfrm>
            <a:off x="11180369" y="1548438"/>
            <a:ext cx="2414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pic>
        <p:nvPicPr>
          <p:cNvPr id="443" name="icon128-2x.png" descr="icon128-2x.png"/>
          <p:cNvPicPr>
            <a:picLocks noChangeAspect="1"/>
          </p:cNvPicPr>
          <p:nvPr/>
        </p:nvPicPr>
        <p:blipFill>
          <a:blip r:embed="rId6">
            <a:extLst/>
          </a:blip>
          <a:stretch>
            <a:fillRect/>
          </a:stretch>
        </p:blipFill>
        <p:spPr>
          <a:xfrm>
            <a:off x="1829515" y="4466410"/>
            <a:ext cx="463456" cy="463456"/>
          </a:xfrm>
          <a:prstGeom prst="rect">
            <a:avLst/>
          </a:prstGeom>
          <a:ln w="12700">
            <a:miter lim="400000"/>
          </a:ln>
        </p:spPr>
      </p:pic>
      <p:grpSp>
        <p:nvGrpSpPr>
          <p:cNvPr id="446" name="Group"/>
          <p:cNvGrpSpPr/>
          <p:nvPr/>
        </p:nvGrpSpPr>
        <p:grpSpPr>
          <a:xfrm>
            <a:off x="672798" y="503287"/>
            <a:ext cx="1982932" cy="647701"/>
            <a:chOff x="0" y="0"/>
            <a:chExt cx="1982931" cy="647700"/>
          </a:xfrm>
        </p:grpSpPr>
        <p:pic>
          <p:nvPicPr>
            <p:cNvPr id="444" name="icon128-2x.png" descr="icon128-2x.png"/>
            <p:cNvPicPr>
              <a:picLocks noChangeAspect="1"/>
            </p:cNvPicPr>
            <p:nvPr/>
          </p:nvPicPr>
          <p:blipFill>
            <a:blip r:embed="rId6">
              <a:extLst/>
            </a:blip>
            <a:stretch>
              <a:fillRect/>
            </a:stretch>
          </p:blipFill>
          <p:spPr>
            <a:xfrm>
              <a:off x="0" y="133617"/>
              <a:ext cx="463456" cy="463456"/>
            </a:xfrm>
            <a:prstGeom prst="rect">
              <a:avLst/>
            </a:prstGeom>
            <a:ln w="12700" cap="flat">
              <a:noFill/>
              <a:miter lim="400000"/>
            </a:ln>
            <a:effectLst/>
          </p:spPr>
        </p:pic>
        <p:sp>
          <p:nvSpPr>
            <p:cNvPr id="445" name="cache"/>
            <p:cNvSpPr txBox="1"/>
            <p:nvPr/>
          </p:nvSpPr>
          <p:spPr>
            <a:xfrm>
              <a:off x="597615" y="0"/>
              <a:ext cx="138531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cache</a:t>
              </a:r>
            </a:p>
          </p:txBody>
        </p:sp>
      </p:grpSp>
      <p:grpSp>
        <p:nvGrpSpPr>
          <p:cNvPr id="449" name="Group"/>
          <p:cNvGrpSpPr/>
          <p:nvPr/>
        </p:nvGrpSpPr>
        <p:grpSpPr>
          <a:xfrm>
            <a:off x="1301879" y="3721691"/>
            <a:ext cx="1728040" cy="431801"/>
            <a:chOff x="0" y="0"/>
            <a:chExt cx="1728039" cy="431800"/>
          </a:xfrm>
        </p:grpSpPr>
        <p:pic>
          <p:nvPicPr>
            <p:cNvPr id="447" name="list.png" descr="list.png"/>
            <p:cNvPicPr>
              <a:picLocks noChangeAspect="1"/>
            </p:cNvPicPr>
            <p:nvPr/>
          </p:nvPicPr>
          <p:blipFill>
            <a:blip r:embed="rId7">
              <a:extLst/>
            </a:blip>
            <a:stretch>
              <a:fillRect/>
            </a:stretch>
          </p:blipFill>
          <p:spPr>
            <a:xfrm>
              <a:off x="0" y="0"/>
              <a:ext cx="431800" cy="431800"/>
            </a:xfrm>
            <a:prstGeom prst="rect">
              <a:avLst/>
            </a:prstGeom>
            <a:ln w="12700" cap="flat">
              <a:noFill/>
              <a:miter lim="400000"/>
            </a:ln>
            <a:effectLst/>
          </p:spPr>
        </p:pic>
        <p:sp>
          <p:nvSpPr>
            <p:cNvPr id="448" name="Root hints"/>
            <p:cNvSpPr txBox="1"/>
            <p:nvPr/>
          </p:nvSpPr>
          <p:spPr>
            <a:xfrm>
              <a:off x="427724" y="6349"/>
              <a:ext cx="1300316"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Root hints</a:t>
              </a:r>
            </a:p>
          </p:txBody>
        </p:sp>
      </p:grpSp>
      <p:pic>
        <p:nvPicPr>
          <p:cNvPr id="450" name="icon128-2x.png" descr="icon128-2x.png"/>
          <p:cNvPicPr>
            <a:picLocks noChangeAspect="1"/>
          </p:cNvPicPr>
          <p:nvPr/>
        </p:nvPicPr>
        <p:blipFill>
          <a:blip r:embed="rId6">
            <a:extLst/>
          </a:blip>
          <a:stretch>
            <a:fillRect/>
          </a:stretch>
        </p:blipFill>
        <p:spPr>
          <a:xfrm>
            <a:off x="672798" y="7624040"/>
            <a:ext cx="463456" cy="463457"/>
          </a:xfrm>
          <a:prstGeom prst="rect">
            <a:avLst/>
          </a:prstGeom>
          <a:ln w="12700">
            <a:miter lim="400000"/>
          </a:ln>
        </p:spPr>
      </p:pic>
      <p:grpSp>
        <p:nvGrpSpPr>
          <p:cNvPr id="454" name="Group"/>
          <p:cNvGrpSpPr/>
          <p:nvPr/>
        </p:nvGrpSpPr>
        <p:grpSpPr>
          <a:xfrm>
            <a:off x="11047310" y="338156"/>
            <a:ext cx="1619708" cy="1270001"/>
            <a:chOff x="-247038" y="0"/>
            <a:chExt cx="1619706" cy="1270000"/>
          </a:xfrm>
        </p:grpSpPr>
        <p:sp>
          <p:nvSpPr>
            <p:cNvPr id="451" name="Callout"/>
            <p:cNvSpPr/>
            <p:nvPr/>
          </p:nvSpPr>
          <p:spPr>
            <a:xfrm>
              <a:off x="-247039" y="0"/>
              <a:ext cx="1524001"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00" y="0"/>
                  </a:moveTo>
                  <a:cubicBezTo>
                    <a:pt x="4003" y="0"/>
                    <a:pt x="3600" y="484"/>
                    <a:pt x="3600" y="1080"/>
                  </a:cubicBezTo>
                  <a:lnTo>
                    <a:pt x="3600" y="8640"/>
                  </a:lnTo>
                  <a:lnTo>
                    <a:pt x="0" y="10800"/>
                  </a:lnTo>
                  <a:lnTo>
                    <a:pt x="3600" y="12960"/>
                  </a:lnTo>
                  <a:lnTo>
                    <a:pt x="3600" y="20520"/>
                  </a:lnTo>
                  <a:cubicBezTo>
                    <a:pt x="3600" y="21116"/>
                    <a:pt x="4003" y="21600"/>
                    <a:pt x="4500" y="21600"/>
                  </a:cubicBezTo>
                  <a:lnTo>
                    <a:pt x="20700" y="21600"/>
                  </a:lnTo>
                  <a:cubicBezTo>
                    <a:pt x="21197" y="21600"/>
                    <a:pt x="21600" y="21116"/>
                    <a:pt x="21600" y="20520"/>
                  </a:cubicBezTo>
                  <a:lnTo>
                    <a:pt x="21600" y="1080"/>
                  </a:lnTo>
                  <a:cubicBezTo>
                    <a:pt x="21600" y="484"/>
                    <a:pt x="21197" y="0"/>
                    <a:pt x="20700" y="0"/>
                  </a:cubicBezTo>
                  <a:lnTo>
                    <a:pt x="4500" y="0"/>
                  </a:lnTo>
                  <a:close/>
                </a:path>
              </a:pathLst>
            </a:cu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52" name=".com"/>
            <p:cNvSpPr txBox="1"/>
            <p:nvPr/>
          </p:nvSpPr>
          <p:spPr>
            <a:xfrm>
              <a:off x="155201" y="75941"/>
              <a:ext cx="9048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.com</a:t>
              </a:r>
            </a:p>
          </p:txBody>
        </p:sp>
        <p:sp>
          <p:nvSpPr>
            <p:cNvPr id="453" name="13.24.54.89"/>
            <p:cNvSpPr txBox="1"/>
            <p:nvPr/>
          </p:nvSpPr>
          <p:spPr>
            <a:xfrm>
              <a:off x="0" y="734661"/>
              <a:ext cx="1372669" cy="3575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defTabSz="362204">
                <a:spcBef>
                  <a:spcPts val="2600"/>
                </a:spcBef>
                <a:defRPr sz="1736"/>
              </a:lvl1pPr>
            </a:lstStyle>
            <a:p>
              <a:pPr/>
              <a:r>
                <a:t>13.24.54.89</a:t>
              </a:r>
            </a:p>
          </p:txBody>
        </p:sp>
      </p:grpSp>
      <p:grpSp>
        <p:nvGrpSpPr>
          <p:cNvPr id="458" name="Group"/>
          <p:cNvGrpSpPr/>
          <p:nvPr/>
        </p:nvGrpSpPr>
        <p:grpSpPr>
          <a:xfrm>
            <a:off x="11002266" y="2534273"/>
            <a:ext cx="1766352" cy="1270001"/>
            <a:chOff x="-254000" y="0"/>
            <a:chExt cx="1766351" cy="1270000"/>
          </a:xfrm>
        </p:grpSpPr>
        <p:sp>
          <p:nvSpPr>
            <p:cNvPr id="455" name="Callout"/>
            <p:cNvSpPr/>
            <p:nvPr/>
          </p:nvSpPr>
          <p:spPr>
            <a:xfrm>
              <a:off x="-254000" y="0"/>
              <a:ext cx="1524000"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00" y="0"/>
                  </a:moveTo>
                  <a:cubicBezTo>
                    <a:pt x="4003" y="0"/>
                    <a:pt x="3600" y="484"/>
                    <a:pt x="3600" y="1080"/>
                  </a:cubicBezTo>
                  <a:lnTo>
                    <a:pt x="3600" y="8640"/>
                  </a:lnTo>
                  <a:lnTo>
                    <a:pt x="0" y="10800"/>
                  </a:lnTo>
                  <a:lnTo>
                    <a:pt x="3600" y="12960"/>
                  </a:lnTo>
                  <a:lnTo>
                    <a:pt x="3600" y="20520"/>
                  </a:lnTo>
                  <a:cubicBezTo>
                    <a:pt x="3600" y="21116"/>
                    <a:pt x="4003" y="21600"/>
                    <a:pt x="4500" y="21600"/>
                  </a:cubicBezTo>
                  <a:lnTo>
                    <a:pt x="20700" y="21600"/>
                  </a:lnTo>
                  <a:cubicBezTo>
                    <a:pt x="21197" y="21600"/>
                    <a:pt x="21600" y="21116"/>
                    <a:pt x="21600" y="20520"/>
                  </a:cubicBezTo>
                  <a:lnTo>
                    <a:pt x="21600" y="1080"/>
                  </a:lnTo>
                  <a:cubicBezTo>
                    <a:pt x="21600" y="484"/>
                    <a:pt x="21197" y="0"/>
                    <a:pt x="20700" y="0"/>
                  </a:cubicBezTo>
                  <a:lnTo>
                    <a:pt x="4500" y="0"/>
                  </a:lnTo>
                  <a:close/>
                </a:path>
              </a:pathLst>
            </a:cu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56" name="wired.com"/>
            <p:cNvSpPr txBox="1"/>
            <p:nvPr/>
          </p:nvSpPr>
          <p:spPr>
            <a:xfrm>
              <a:off x="86674" y="217778"/>
              <a:ext cx="1118020"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wired.com</a:t>
              </a:r>
            </a:p>
          </p:txBody>
        </p:sp>
        <p:sp>
          <p:nvSpPr>
            <p:cNvPr id="457" name="45.85.4.3"/>
            <p:cNvSpPr txBox="1"/>
            <p:nvPr/>
          </p:nvSpPr>
          <p:spPr>
            <a:xfrm>
              <a:off x="139682" y="695493"/>
              <a:ext cx="1372670" cy="3575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defTabSz="362204">
                <a:spcBef>
                  <a:spcPts val="2600"/>
                </a:spcBef>
                <a:defRPr sz="1736"/>
              </a:lvl1pPr>
            </a:lstStyle>
            <a:p>
              <a:pPr/>
              <a:r>
                <a:t>45.85.4.3</a:t>
              </a:r>
            </a:p>
          </p:txBody>
        </p:sp>
      </p:grpSp>
      <p:grpSp>
        <p:nvGrpSpPr>
          <p:cNvPr id="462" name="Group"/>
          <p:cNvGrpSpPr/>
          <p:nvPr/>
        </p:nvGrpSpPr>
        <p:grpSpPr>
          <a:xfrm>
            <a:off x="11049861" y="4891373"/>
            <a:ext cx="1715552" cy="1270001"/>
            <a:chOff x="-254000" y="0"/>
            <a:chExt cx="1715551" cy="1270000"/>
          </a:xfrm>
        </p:grpSpPr>
        <p:sp>
          <p:nvSpPr>
            <p:cNvPr id="459" name="Callout"/>
            <p:cNvSpPr/>
            <p:nvPr/>
          </p:nvSpPr>
          <p:spPr>
            <a:xfrm>
              <a:off x="-254000" y="0"/>
              <a:ext cx="1524000"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00" y="0"/>
                  </a:moveTo>
                  <a:cubicBezTo>
                    <a:pt x="4003" y="0"/>
                    <a:pt x="3600" y="484"/>
                    <a:pt x="3600" y="1080"/>
                  </a:cubicBezTo>
                  <a:lnTo>
                    <a:pt x="3600" y="8640"/>
                  </a:lnTo>
                  <a:lnTo>
                    <a:pt x="0" y="10800"/>
                  </a:lnTo>
                  <a:lnTo>
                    <a:pt x="3600" y="12960"/>
                  </a:lnTo>
                  <a:lnTo>
                    <a:pt x="3600" y="20520"/>
                  </a:lnTo>
                  <a:cubicBezTo>
                    <a:pt x="3600" y="21116"/>
                    <a:pt x="4003" y="21600"/>
                    <a:pt x="4500" y="21600"/>
                  </a:cubicBezTo>
                  <a:lnTo>
                    <a:pt x="20700" y="21600"/>
                  </a:lnTo>
                  <a:cubicBezTo>
                    <a:pt x="21197" y="21600"/>
                    <a:pt x="21600" y="21116"/>
                    <a:pt x="21600" y="20520"/>
                  </a:cubicBezTo>
                  <a:lnTo>
                    <a:pt x="21600" y="1080"/>
                  </a:lnTo>
                  <a:cubicBezTo>
                    <a:pt x="21600" y="484"/>
                    <a:pt x="21197" y="0"/>
                    <a:pt x="20700" y="0"/>
                  </a:cubicBezTo>
                  <a:lnTo>
                    <a:pt x="4500" y="0"/>
                  </a:lnTo>
                  <a:close/>
                </a:path>
              </a:pathLst>
            </a:cu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60" name="www.wired.com"/>
            <p:cNvSpPr txBox="1"/>
            <p:nvPr/>
          </p:nvSpPr>
          <p:spPr>
            <a:xfrm>
              <a:off x="38349" y="178674"/>
              <a:ext cx="1186892"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vl1pPr>
            </a:lstStyle>
            <a:p>
              <a:pPr/>
              <a:r>
                <a:t>www.wired.com</a:t>
              </a:r>
            </a:p>
          </p:txBody>
        </p:sp>
        <p:sp>
          <p:nvSpPr>
            <p:cNvPr id="461" name="87.42.24.1"/>
            <p:cNvSpPr txBox="1"/>
            <p:nvPr/>
          </p:nvSpPr>
          <p:spPr>
            <a:xfrm>
              <a:off x="88882" y="695492"/>
              <a:ext cx="1372670" cy="3575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defTabSz="362204">
                <a:spcBef>
                  <a:spcPts val="2600"/>
                </a:spcBef>
                <a:defRPr sz="1736"/>
              </a:lvl1pPr>
            </a:lstStyle>
            <a:p>
              <a:pPr/>
              <a:r>
                <a:t>87.42.24.1</a:t>
              </a:r>
            </a:p>
          </p:txBody>
        </p:sp>
      </p:grpSp>
      <p:sp>
        <p:nvSpPr>
          <p:cNvPr id="463" name="Line"/>
          <p:cNvSpPr/>
          <p:nvPr/>
        </p:nvSpPr>
        <p:spPr>
          <a:xfrm flipV="1">
            <a:off x="2435867" y="5684850"/>
            <a:ext cx="360718" cy="1448955"/>
          </a:xfrm>
          <a:prstGeom prst="line">
            <a:avLst/>
          </a:prstGeom>
          <a:ln w="88900">
            <a:solidFill>
              <a:srgbClr val="000000"/>
            </a:solidFill>
            <a:miter lim="400000"/>
            <a:tailEnd type="triangle"/>
          </a:ln>
        </p:spPr>
        <p:txBody>
          <a:bodyPr lIns="50800" tIns="50800" rIns="50800" bIns="50800" anchor="ctr"/>
          <a:lstStyle/>
          <a:p>
            <a:pPr>
              <a:defRPr sz="2400"/>
            </a:pPr>
          </a:p>
        </p:txBody>
      </p:sp>
      <p:grpSp>
        <p:nvGrpSpPr>
          <p:cNvPr id="467" name="Group"/>
          <p:cNvGrpSpPr/>
          <p:nvPr/>
        </p:nvGrpSpPr>
        <p:grpSpPr>
          <a:xfrm>
            <a:off x="3735713" y="819171"/>
            <a:ext cx="7292177" cy="3223430"/>
            <a:chOff x="0" y="0"/>
            <a:chExt cx="7292176" cy="3223428"/>
          </a:xfrm>
        </p:grpSpPr>
        <p:pic>
          <p:nvPicPr>
            <p:cNvPr id="464" name="HomeServer.png" descr="HomeServer.png"/>
            <p:cNvPicPr>
              <a:picLocks noChangeAspect="1"/>
            </p:cNvPicPr>
            <p:nvPr/>
          </p:nvPicPr>
          <p:blipFill>
            <a:blip r:embed="rId8">
              <a:extLst/>
            </a:blip>
            <a:stretch>
              <a:fillRect/>
            </a:stretch>
          </p:blipFill>
          <p:spPr>
            <a:xfrm>
              <a:off x="5847652" y="0"/>
              <a:ext cx="1444525" cy="1444524"/>
            </a:xfrm>
            <a:prstGeom prst="rect">
              <a:avLst/>
            </a:prstGeom>
            <a:ln w="12700" cap="flat">
              <a:noFill/>
              <a:miter lim="400000"/>
            </a:ln>
            <a:effectLst/>
          </p:spPr>
        </p:pic>
        <p:sp>
          <p:nvSpPr>
            <p:cNvPr id="465" name="root server"/>
            <p:cNvSpPr txBox="1"/>
            <p:nvPr/>
          </p:nvSpPr>
          <p:spPr>
            <a:xfrm>
              <a:off x="5847652" y="1345457"/>
              <a:ext cx="1444525"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a:r>
                <a:t>root server</a:t>
              </a:r>
            </a:p>
          </p:txBody>
        </p:sp>
        <p:sp>
          <p:nvSpPr>
            <p:cNvPr id="466" name="Line"/>
            <p:cNvSpPr/>
            <p:nvPr/>
          </p:nvSpPr>
          <p:spPr>
            <a:xfrm flipV="1">
              <a:off x="-1" y="1022420"/>
              <a:ext cx="5516568" cy="2201009"/>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471" name="Group"/>
          <p:cNvGrpSpPr/>
          <p:nvPr/>
        </p:nvGrpSpPr>
        <p:grpSpPr>
          <a:xfrm>
            <a:off x="3809776" y="3015289"/>
            <a:ext cx="7232734" cy="1802659"/>
            <a:chOff x="0" y="0"/>
            <a:chExt cx="7232732" cy="1802657"/>
          </a:xfrm>
        </p:grpSpPr>
        <p:pic>
          <p:nvPicPr>
            <p:cNvPr id="468" name="HomeServer.png" descr="HomeServer.png"/>
            <p:cNvPicPr>
              <a:picLocks noChangeAspect="1"/>
            </p:cNvPicPr>
            <p:nvPr/>
          </p:nvPicPr>
          <p:blipFill>
            <a:blip r:embed="rId8">
              <a:extLst/>
            </a:blip>
            <a:stretch>
              <a:fillRect/>
            </a:stretch>
          </p:blipFill>
          <p:spPr>
            <a:xfrm>
              <a:off x="5728544" y="0"/>
              <a:ext cx="1444525" cy="1444524"/>
            </a:xfrm>
            <a:prstGeom prst="rect">
              <a:avLst/>
            </a:prstGeom>
            <a:ln w="12700" cap="flat">
              <a:noFill/>
              <a:miter lim="400000"/>
            </a:ln>
            <a:effectLst/>
          </p:spPr>
        </p:pic>
        <p:sp>
          <p:nvSpPr>
            <p:cNvPr id="469" name=".com server"/>
            <p:cNvSpPr txBox="1"/>
            <p:nvPr/>
          </p:nvSpPr>
          <p:spPr>
            <a:xfrm>
              <a:off x="5643479" y="1370857"/>
              <a:ext cx="1589254"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a:r>
                <a:t>.com server</a:t>
              </a:r>
            </a:p>
          </p:txBody>
        </p:sp>
        <p:sp>
          <p:nvSpPr>
            <p:cNvPr id="470" name="Line"/>
            <p:cNvSpPr/>
            <p:nvPr/>
          </p:nvSpPr>
          <p:spPr>
            <a:xfrm flipV="1">
              <a:off x="-1" y="766387"/>
              <a:ext cx="5701846" cy="679077"/>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475" name="Group"/>
          <p:cNvGrpSpPr/>
          <p:nvPr/>
        </p:nvGrpSpPr>
        <p:grpSpPr>
          <a:xfrm>
            <a:off x="3764732" y="4865670"/>
            <a:ext cx="7664285" cy="2398277"/>
            <a:chOff x="0" y="0"/>
            <a:chExt cx="7664283" cy="2398275"/>
          </a:xfrm>
        </p:grpSpPr>
        <p:pic>
          <p:nvPicPr>
            <p:cNvPr id="472" name="HomeServer.png" descr="HomeServer.png"/>
            <p:cNvPicPr>
              <a:picLocks noChangeAspect="1"/>
            </p:cNvPicPr>
            <p:nvPr/>
          </p:nvPicPr>
          <p:blipFill>
            <a:blip r:embed="rId8">
              <a:extLst/>
            </a:blip>
            <a:stretch>
              <a:fillRect/>
            </a:stretch>
          </p:blipFill>
          <p:spPr>
            <a:xfrm>
              <a:off x="5821183" y="506718"/>
              <a:ext cx="1444525" cy="1444524"/>
            </a:xfrm>
            <a:prstGeom prst="rect">
              <a:avLst/>
            </a:prstGeom>
            <a:ln w="12700" cap="flat">
              <a:noFill/>
              <a:miter lim="400000"/>
            </a:ln>
            <a:effectLst/>
          </p:spPr>
        </p:pic>
        <p:sp>
          <p:nvSpPr>
            <p:cNvPr id="473" name="wired.com server"/>
            <p:cNvSpPr txBox="1"/>
            <p:nvPr/>
          </p:nvSpPr>
          <p:spPr>
            <a:xfrm>
              <a:off x="5397207" y="1966475"/>
              <a:ext cx="2267078"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a:r>
                <a:t>wired.com server</a:t>
              </a:r>
            </a:p>
          </p:txBody>
        </p:sp>
        <p:sp>
          <p:nvSpPr>
            <p:cNvPr id="474" name="Line"/>
            <p:cNvSpPr/>
            <p:nvPr/>
          </p:nvSpPr>
          <p:spPr>
            <a:xfrm>
              <a:off x="-1" y="0"/>
              <a:ext cx="5569505" cy="1134009"/>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479" name="Group"/>
          <p:cNvGrpSpPr/>
          <p:nvPr/>
        </p:nvGrpSpPr>
        <p:grpSpPr>
          <a:xfrm>
            <a:off x="3799092" y="5363228"/>
            <a:ext cx="7228798" cy="4064917"/>
            <a:chOff x="0" y="0"/>
            <a:chExt cx="7228796" cy="4064915"/>
          </a:xfrm>
        </p:grpSpPr>
        <p:pic>
          <p:nvPicPr>
            <p:cNvPr id="476" name="HomeServer.png" descr="HomeServer.png"/>
            <p:cNvPicPr>
              <a:picLocks noChangeAspect="1"/>
            </p:cNvPicPr>
            <p:nvPr/>
          </p:nvPicPr>
          <p:blipFill>
            <a:blip r:embed="rId8">
              <a:extLst/>
            </a:blip>
            <a:stretch>
              <a:fillRect/>
            </a:stretch>
          </p:blipFill>
          <p:spPr>
            <a:xfrm>
              <a:off x="5784273" y="2220011"/>
              <a:ext cx="1444524" cy="1444524"/>
            </a:xfrm>
            <a:prstGeom prst="rect">
              <a:avLst/>
            </a:prstGeom>
            <a:ln w="12700" cap="flat">
              <a:noFill/>
              <a:miter lim="400000"/>
            </a:ln>
            <a:effectLst/>
          </p:spPr>
        </p:pic>
        <p:sp>
          <p:nvSpPr>
            <p:cNvPr id="477" name="87.42.24.1"/>
            <p:cNvSpPr txBox="1"/>
            <p:nvPr/>
          </p:nvSpPr>
          <p:spPr>
            <a:xfrm>
              <a:off x="5852544" y="3707334"/>
              <a:ext cx="1372669" cy="3575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defTabSz="362204">
                <a:spcBef>
                  <a:spcPts val="2600"/>
                </a:spcBef>
                <a:defRPr sz="1736"/>
              </a:lvl1pPr>
            </a:lstStyle>
            <a:p>
              <a:pPr/>
              <a:r>
                <a:t>87.42.24.1</a:t>
              </a:r>
            </a:p>
          </p:txBody>
        </p:sp>
        <p:sp>
          <p:nvSpPr>
            <p:cNvPr id="478" name="Line"/>
            <p:cNvSpPr/>
            <p:nvPr/>
          </p:nvSpPr>
          <p:spPr>
            <a:xfrm>
              <a:off x="0" y="-1"/>
              <a:ext cx="5635675" cy="2748581"/>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pic>
        <p:nvPicPr>
          <p:cNvPr id="480" name="wired.png" descr="wired.png"/>
          <p:cNvPicPr>
            <a:picLocks noChangeAspect="1"/>
          </p:cNvPicPr>
          <p:nvPr/>
        </p:nvPicPr>
        <p:blipFill>
          <a:blip r:embed="rId9">
            <a:extLst/>
          </a:blip>
          <a:stretch>
            <a:fillRect/>
          </a:stretch>
        </p:blipFill>
        <p:spPr>
          <a:xfrm>
            <a:off x="2079956" y="7311447"/>
            <a:ext cx="3225801" cy="1574801"/>
          </a:xfrm>
          <a:prstGeom prst="rect">
            <a:avLst/>
          </a:prstGeom>
          <a:ln w="25400">
            <a:solidFill>
              <a:srgbClr val="000000"/>
            </a:solidFill>
            <a:miter lim="400000"/>
          </a:ln>
        </p:spPr>
      </p:pic>
      <p:grpSp>
        <p:nvGrpSpPr>
          <p:cNvPr id="483" name="Group"/>
          <p:cNvGrpSpPr/>
          <p:nvPr/>
        </p:nvGrpSpPr>
        <p:grpSpPr>
          <a:xfrm>
            <a:off x="249555" y="1664738"/>
            <a:ext cx="4256075" cy="1165977"/>
            <a:chOff x="0" y="0"/>
            <a:chExt cx="4256074" cy="1165976"/>
          </a:xfrm>
        </p:grpSpPr>
        <p:sp>
          <p:nvSpPr>
            <p:cNvPr id="481" name="google DNS: 8.8.8.8"/>
            <p:cNvSpPr txBox="1"/>
            <p:nvPr/>
          </p:nvSpPr>
          <p:spPr>
            <a:xfrm>
              <a:off x="0" y="0"/>
              <a:ext cx="425607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google DNS: 8.8.8.8</a:t>
              </a:r>
            </a:p>
          </p:txBody>
        </p:sp>
        <p:sp>
          <p:nvSpPr>
            <p:cNvPr id="482" name="google DNS: 4.4.4.4"/>
            <p:cNvSpPr txBox="1"/>
            <p:nvPr/>
          </p:nvSpPr>
          <p:spPr>
            <a:xfrm>
              <a:off x="0" y="518276"/>
              <a:ext cx="425607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google DNS: 4.4.4.4</a:t>
              </a:r>
            </a:p>
          </p:txBody>
        </p:sp>
      </p:grpSp>
      <p:sp>
        <p:nvSpPr>
          <p:cNvPr id="484" name="- port: 53 UDP!"/>
          <p:cNvSpPr txBox="1"/>
          <p:nvPr/>
        </p:nvSpPr>
        <p:spPr>
          <a:xfrm>
            <a:off x="6091106" y="432561"/>
            <a:ext cx="3225801" cy="10991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62889"/>
          </a:lstStyle>
          <a:p>
            <a:pPr/>
            <a:r>
              <a:t>- port: 53 UDP!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1"/>
                                        </p:tgtEl>
                                        <p:attrNameLst>
                                          <p:attrName>style.visibility</p:attrName>
                                        </p:attrNameLst>
                                      </p:cBhvr>
                                      <p:to>
                                        <p:strVal val="visible"/>
                                      </p:to>
                                    </p:set>
                                    <p:animEffect filter="dissolve" transition="in">
                                      <p:cBhvr>
                                        <p:cTn id="7" dur="300"/>
                                        <p:tgtEl>
                                          <p:spTgt spid="44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80"/>
                                        </p:tgtEl>
                                        <p:attrNameLst>
                                          <p:attrName>style.visibility</p:attrName>
                                        </p:attrNameLst>
                                      </p:cBhvr>
                                      <p:to>
                                        <p:strVal val="visible"/>
                                      </p:to>
                                    </p:set>
                                    <p:animEffect filter="dissolve" transition="in">
                                      <p:cBhvr>
                                        <p:cTn id="12" dur="199"/>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50"/>
                                        </p:tgtEl>
                                        <p:attrNameLst>
                                          <p:attrName>style.visibility</p:attrName>
                                        </p:attrNameLst>
                                      </p:cBhvr>
                                      <p:to>
                                        <p:strVal val="visible"/>
                                      </p:to>
                                    </p:set>
                                    <p:animEffect filter="dissolve" transition="in">
                                      <p:cBhvr>
                                        <p:cTn id="17" dur="199"/>
                                        <p:tgtEl>
                                          <p:spTgt spid="450"/>
                                        </p:tgtEl>
                                      </p:cBhvr>
                                    </p:animEffect>
                                  </p:childTnLst>
                                </p:cTn>
                              </p:par>
                            </p:childTnLst>
                          </p:cTn>
                        </p:par>
                        <p:par>
                          <p:cTn id="18" fill="hold">
                            <p:stCondLst>
                              <p:cond delay="199"/>
                            </p:stCondLst>
                            <p:childTnLst>
                              <p:par>
                                <p:cTn id="19" presetClass="entr" nodeType="afterEffect" presetID="9" grpId="4" fill="hold">
                                  <p:stCondLst>
                                    <p:cond delay="0"/>
                                  </p:stCondLst>
                                  <p:iterate type="el" backwards="0">
                                    <p:tmAbs val="0"/>
                                  </p:iterate>
                                  <p:childTnLst>
                                    <p:set>
                                      <p:cBhvr>
                                        <p:cTn id="20" fill="hold"/>
                                        <p:tgtEl>
                                          <p:spTgt spid="446"/>
                                        </p:tgtEl>
                                        <p:attrNameLst>
                                          <p:attrName>style.visibility</p:attrName>
                                        </p:attrNameLst>
                                      </p:cBhvr>
                                      <p:to>
                                        <p:strVal val="visible"/>
                                      </p:to>
                                    </p:set>
                                    <p:animEffect filter="dissolve" transition="in">
                                      <p:cBhvr>
                                        <p:cTn id="21" dur="199"/>
                                        <p:tgtEl>
                                          <p:spTgt spid="446"/>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440"/>
                                        </p:tgtEl>
                                        <p:attrNameLst>
                                          <p:attrName>style.visibility</p:attrName>
                                        </p:attrNameLst>
                                      </p:cBhvr>
                                      <p:to>
                                        <p:strVal val="visible"/>
                                      </p:to>
                                    </p:set>
                                    <p:animEffect filter="dissolve" transition="in">
                                      <p:cBhvr>
                                        <p:cTn id="26" dur="199"/>
                                        <p:tgtEl>
                                          <p:spTgt spid="440"/>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463"/>
                                        </p:tgtEl>
                                        <p:attrNameLst>
                                          <p:attrName>style.visibility</p:attrName>
                                        </p:attrNameLst>
                                      </p:cBhvr>
                                      <p:to>
                                        <p:strVal val="visible"/>
                                      </p:to>
                                    </p:set>
                                    <p:animEffect filter="dissolve" transition="in">
                                      <p:cBhvr>
                                        <p:cTn id="31" dur="199"/>
                                        <p:tgtEl>
                                          <p:spTgt spid="463"/>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7" fill="hold">
                                  <p:stCondLst>
                                    <p:cond delay="0"/>
                                  </p:stCondLst>
                                  <p:iterate type="el" backwards="0">
                                    <p:tmAbs val="0"/>
                                  </p:iterate>
                                  <p:childTnLst>
                                    <p:set>
                                      <p:cBhvr>
                                        <p:cTn id="35" fill="hold"/>
                                        <p:tgtEl>
                                          <p:spTgt spid="443"/>
                                        </p:tgtEl>
                                        <p:attrNameLst>
                                          <p:attrName>style.visibility</p:attrName>
                                        </p:attrNameLst>
                                      </p:cBhvr>
                                      <p:to>
                                        <p:strVal val="visible"/>
                                      </p:to>
                                    </p:set>
                                    <p:animEffect filter="dissolve" transition="in">
                                      <p:cBhvr>
                                        <p:cTn id="36" dur="199"/>
                                        <p:tgtEl>
                                          <p:spTgt spid="443"/>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8" fill="hold">
                                  <p:stCondLst>
                                    <p:cond delay="0"/>
                                  </p:stCondLst>
                                  <p:iterate type="el" backwards="0">
                                    <p:tmAbs val="0"/>
                                  </p:iterate>
                                  <p:childTnLst>
                                    <p:set>
                                      <p:cBhvr>
                                        <p:cTn id="40" fill="hold"/>
                                        <p:tgtEl>
                                          <p:spTgt spid="449"/>
                                        </p:tgtEl>
                                        <p:attrNameLst>
                                          <p:attrName>style.visibility</p:attrName>
                                        </p:attrNameLst>
                                      </p:cBhvr>
                                      <p:to>
                                        <p:strVal val="visible"/>
                                      </p:to>
                                    </p:set>
                                    <p:animEffect filter="dissolve" transition="in">
                                      <p:cBhvr>
                                        <p:cTn id="41" dur="199"/>
                                        <p:tgtEl>
                                          <p:spTgt spid="449"/>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9" fill="hold">
                                  <p:stCondLst>
                                    <p:cond delay="0"/>
                                  </p:stCondLst>
                                  <p:iterate type="el" backwards="0">
                                    <p:tmAbs val="0"/>
                                  </p:iterate>
                                  <p:childTnLst>
                                    <p:set>
                                      <p:cBhvr>
                                        <p:cTn id="45" fill="hold"/>
                                        <p:tgtEl>
                                          <p:spTgt spid="467"/>
                                        </p:tgtEl>
                                        <p:attrNameLst>
                                          <p:attrName>style.visibility</p:attrName>
                                        </p:attrNameLst>
                                      </p:cBhvr>
                                      <p:to>
                                        <p:strVal val="visible"/>
                                      </p:to>
                                    </p:set>
                                    <p:animEffect filter="dissolve" transition="in">
                                      <p:cBhvr>
                                        <p:cTn id="46" dur="199"/>
                                        <p:tgtEl>
                                          <p:spTgt spid="467"/>
                                        </p:tgtEl>
                                      </p:cBhvr>
                                    </p:animEffect>
                                  </p:childTnLst>
                                </p:cTn>
                              </p:par>
                            </p:childTnLst>
                          </p:cTn>
                        </p:par>
                        <p:par>
                          <p:cTn id="47" fill="hold">
                            <p:stCondLst>
                              <p:cond delay="199"/>
                            </p:stCondLst>
                            <p:childTnLst>
                              <p:par>
                                <p:cTn id="48" presetClass="entr" nodeType="afterEffect" presetID="9" grpId="10" fill="hold">
                                  <p:stCondLst>
                                    <p:cond delay="0"/>
                                  </p:stCondLst>
                                  <p:iterate type="el" backwards="0">
                                    <p:tmAbs val="0"/>
                                  </p:iterate>
                                  <p:childTnLst>
                                    <p:set>
                                      <p:cBhvr>
                                        <p:cTn id="49" fill="hold"/>
                                        <p:tgtEl>
                                          <p:spTgt spid="442"/>
                                        </p:tgtEl>
                                        <p:attrNameLst>
                                          <p:attrName>style.visibility</p:attrName>
                                        </p:attrNameLst>
                                      </p:cBhvr>
                                      <p:to>
                                        <p:strVal val="visible"/>
                                      </p:to>
                                    </p:set>
                                    <p:animEffect filter="dissolve" transition="in">
                                      <p:cBhvr>
                                        <p:cTn id="50" dur="199"/>
                                        <p:tgtEl>
                                          <p:spTgt spid="442"/>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9" grpId="11" fill="hold">
                                  <p:stCondLst>
                                    <p:cond delay="0"/>
                                  </p:stCondLst>
                                  <p:iterate type="el" backwards="0">
                                    <p:tmAbs val="0"/>
                                  </p:iterate>
                                  <p:childTnLst>
                                    <p:set>
                                      <p:cBhvr>
                                        <p:cTn id="54" fill="hold"/>
                                        <p:tgtEl>
                                          <p:spTgt spid="454"/>
                                        </p:tgtEl>
                                        <p:attrNameLst>
                                          <p:attrName>style.visibility</p:attrName>
                                        </p:attrNameLst>
                                      </p:cBhvr>
                                      <p:to>
                                        <p:strVal val="visible"/>
                                      </p:to>
                                    </p:set>
                                    <p:animEffect filter="dissolve" transition="in">
                                      <p:cBhvr>
                                        <p:cTn id="55" dur="199"/>
                                        <p:tgtEl>
                                          <p:spTgt spid="454"/>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ID="9" grpId="12" fill="hold">
                                  <p:stCondLst>
                                    <p:cond delay="0"/>
                                  </p:stCondLst>
                                  <p:iterate type="el" backwards="0">
                                    <p:tmAbs val="0"/>
                                  </p:iterate>
                                  <p:childTnLst>
                                    <p:set>
                                      <p:cBhvr>
                                        <p:cTn id="59" fill="hold"/>
                                        <p:tgtEl>
                                          <p:spTgt spid="471"/>
                                        </p:tgtEl>
                                        <p:attrNameLst>
                                          <p:attrName>style.visibility</p:attrName>
                                        </p:attrNameLst>
                                      </p:cBhvr>
                                      <p:to>
                                        <p:strVal val="visible"/>
                                      </p:to>
                                    </p:set>
                                    <p:animEffect filter="dissolve" transition="in">
                                      <p:cBhvr>
                                        <p:cTn id="60" dur="199"/>
                                        <p:tgtEl>
                                          <p:spTgt spid="471"/>
                                        </p:tgtEl>
                                      </p:cBhvr>
                                    </p:animEffect>
                                  </p:childTnLst>
                                </p:cTn>
                              </p:par>
                            </p:childTnLst>
                          </p:cTn>
                        </p:par>
                      </p:childTnLst>
                    </p:cTn>
                  </p:par>
                  <p:par>
                    <p:cTn id="61" fill="hold">
                      <p:stCondLst>
                        <p:cond delay="indefinite"/>
                      </p:stCondLst>
                      <p:childTnLst>
                        <p:par>
                          <p:cTn id="62" fill="hold">
                            <p:stCondLst>
                              <p:cond delay="0"/>
                            </p:stCondLst>
                            <p:childTnLst>
                              <p:par>
                                <p:cTn id="63" presetClass="entr" nodeType="clickEffect" presetID="9" grpId="13" fill="hold">
                                  <p:stCondLst>
                                    <p:cond delay="0"/>
                                  </p:stCondLst>
                                  <p:iterate type="el" backwards="0">
                                    <p:tmAbs val="0"/>
                                  </p:iterate>
                                  <p:childTnLst>
                                    <p:set>
                                      <p:cBhvr>
                                        <p:cTn id="64" fill="hold"/>
                                        <p:tgtEl>
                                          <p:spTgt spid="458"/>
                                        </p:tgtEl>
                                        <p:attrNameLst>
                                          <p:attrName>style.visibility</p:attrName>
                                        </p:attrNameLst>
                                      </p:cBhvr>
                                      <p:to>
                                        <p:strVal val="visible"/>
                                      </p:to>
                                    </p:set>
                                    <p:animEffect filter="dissolve" transition="in">
                                      <p:cBhvr>
                                        <p:cTn id="65" dur="199"/>
                                        <p:tgtEl>
                                          <p:spTgt spid="458"/>
                                        </p:tgtEl>
                                      </p:cBhvr>
                                    </p:animEffect>
                                  </p:childTnLst>
                                </p:cTn>
                              </p:par>
                            </p:childTnLst>
                          </p:cTn>
                        </p:par>
                      </p:childTnLst>
                    </p:cTn>
                  </p:par>
                  <p:par>
                    <p:cTn id="66" fill="hold">
                      <p:stCondLst>
                        <p:cond delay="indefinite"/>
                      </p:stCondLst>
                      <p:childTnLst>
                        <p:par>
                          <p:cTn id="67" fill="hold">
                            <p:stCondLst>
                              <p:cond delay="0"/>
                            </p:stCondLst>
                            <p:childTnLst>
                              <p:par>
                                <p:cTn id="68" presetClass="entr" nodeType="clickEffect" presetID="9" grpId="14" fill="hold">
                                  <p:stCondLst>
                                    <p:cond delay="0"/>
                                  </p:stCondLst>
                                  <p:iterate type="el" backwards="0">
                                    <p:tmAbs val="0"/>
                                  </p:iterate>
                                  <p:childTnLst>
                                    <p:set>
                                      <p:cBhvr>
                                        <p:cTn id="69" fill="hold"/>
                                        <p:tgtEl>
                                          <p:spTgt spid="475"/>
                                        </p:tgtEl>
                                        <p:attrNameLst>
                                          <p:attrName>style.visibility</p:attrName>
                                        </p:attrNameLst>
                                      </p:cBhvr>
                                      <p:to>
                                        <p:strVal val="visible"/>
                                      </p:to>
                                    </p:set>
                                    <p:animEffect filter="dissolve" transition="in">
                                      <p:cBhvr>
                                        <p:cTn id="70" dur="199"/>
                                        <p:tgtEl>
                                          <p:spTgt spid="475"/>
                                        </p:tgtEl>
                                      </p:cBhvr>
                                    </p:animEffect>
                                  </p:childTnLst>
                                </p:cTn>
                              </p:par>
                            </p:childTnLst>
                          </p:cTn>
                        </p:par>
                      </p:childTnLst>
                    </p:cTn>
                  </p:par>
                  <p:par>
                    <p:cTn id="71" fill="hold">
                      <p:stCondLst>
                        <p:cond delay="indefinite"/>
                      </p:stCondLst>
                      <p:childTnLst>
                        <p:par>
                          <p:cTn id="72" fill="hold">
                            <p:stCondLst>
                              <p:cond delay="0"/>
                            </p:stCondLst>
                            <p:childTnLst>
                              <p:par>
                                <p:cTn id="73" presetClass="entr" nodeType="clickEffect" presetID="9" grpId="15" fill="hold">
                                  <p:stCondLst>
                                    <p:cond delay="0"/>
                                  </p:stCondLst>
                                  <p:iterate type="el" backwards="0">
                                    <p:tmAbs val="0"/>
                                  </p:iterate>
                                  <p:childTnLst>
                                    <p:set>
                                      <p:cBhvr>
                                        <p:cTn id="74" fill="hold"/>
                                        <p:tgtEl>
                                          <p:spTgt spid="462"/>
                                        </p:tgtEl>
                                        <p:attrNameLst>
                                          <p:attrName>style.visibility</p:attrName>
                                        </p:attrNameLst>
                                      </p:cBhvr>
                                      <p:to>
                                        <p:strVal val="visible"/>
                                      </p:to>
                                    </p:set>
                                    <p:animEffect filter="dissolve" transition="in">
                                      <p:cBhvr>
                                        <p:cTn id="75" dur="200"/>
                                        <p:tgtEl>
                                          <p:spTgt spid="462"/>
                                        </p:tgtEl>
                                      </p:cBhvr>
                                    </p:animEffect>
                                  </p:childTnLst>
                                </p:cTn>
                              </p:par>
                            </p:childTnLst>
                          </p:cTn>
                        </p:par>
                      </p:childTnLst>
                    </p:cTn>
                  </p:par>
                  <p:par>
                    <p:cTn id="76" fill="hold">
                      <p:stCondLst>
                        <p:cond delay="indefinite"/>
                      </p:stCondLst>
                      <p:childTnLst>
                        <p:par>
                          <p:cTn id="77" fill="hold">
                            <p:stCondLst>
                              <p:cond delay="0"/>
                            </p:stCondLst>
                            <p:childTnLst>
                              <p:par>
                                <p:cTn id="78" presetClass="entr" nodeType="clickEffect" presetID="9" grpId="16" fill="hold">
                                  <p:stCondLst>
                                    <p:cond delay="0"/>
                                  </p:stCondLst>
                                  <p:iterate type="el" backwards="0">
                                    <p:tmAbs val="0"/>
                                  </p:iterate>
                                  <p:childTnLst>
                                    <p:set>
                                      <p:cBhvr>
                                        <p:cTn id="79" fill="hold"/>
                                        <p:tgtEl>
                                          <p:spTgt spid="479"/>
                                        </p:tgtEl>
                                        <p:attrNameLst>
                                          <p:attrName>style.visibility</p:attrName>
                                        </p:attrNameLst>
                                      </p:cBhvr>
                                      <p:to>
                                        <p:strVal val="visible"/>
                                      </p:to>
                                    </p:set>
                                    <p:animEffect filter="dissolve" transition="in">
                                      <p:cBhvr>
                                        <p:cTn id="80" dur="199"/>
                                        <p:tgtEl>
                                          <p:spTgt spid="479"/>
                                        </p:tgtEl>
                                      </p:cBhvr>
                                    </p:animEffect>
                                  </p:childTnLst>
                                </p:cTn>
                              </p:par>
                            </p:childTnLst>
                          </p:cTn>
                        </p:par>
                      </p:childTnLst>
                    </p:cTn>
                  </p:par>
                  <p:par>
                    <p:cTn id="81" fill="hold">
                      <p:stCondLst>
                        <p:cond delay="indefinite"/>
                      </p:stCondLst>
                      <p:childTnLst>
                        <p:par>
                          <p:cTn id="82" fill="hold">
                            <p:stCondLst>
                              <p:cond delay="0"/>
                            </p:stCondLst>
                            <p:childTnLst>
                              <p:par>
                                <p:cTn id="83" presetClass="entr" nodeType="clickEffect" presetID="9" grpId="17" fill="hold">
                                  <p:stCondLst>
                                    <p:cond delay="0"/>
                                  </p:stCondLst>
                                  <p:iterate type="el" backwards="0">
                                    <p:tmAbs val="0"/>
                                  </p:iterate>
                                  <p:childTnLst>
                                    <p:set>
                                      <p:cBhvr>
                                        <p:cTn id="84" fill="hold"/>
                                        <p:tgtEl>
                                          <p:spTgt spid="483"/>
                                        </p:tgtEl>
                                        <p:attrNameLst>
                                          <p:attrName>style.visibility</p:attrName>
                                        </p:attrNameLst>
                                      </p:cBhvr>
                                      <p:to>
                                        <p:strVal val="visible"/>
                                      </p:to>
                                    </p:set>
                                    <p:animEffect filter="dissolve" transition="in">
                                      <p:cBhvr>
                                        <p:cTn id="85" dur="199"/>
                                        <p:tgtEl>
                                          <p:spTgt spid="483"/>
                                        </p:tgtEl>
                                      </p:cBhvr>
                                    </p:animEffect>
                                  </p:childTnLst>
                                </p:cTn>
                              </p:par>
                            </p:childTnLst>
                          </p:cTn>
                        </p:par>
                      </p:childTnLst>
                    </p:cTn>
                  </p:par>
                  <p:par>
                    <p:cTn id="86" fill="hold">
                      <p:stCondLst>
                        <p:cond delay="indefinite"/>
                      </p:stCondLst>
                      <p:childTnLst>
                        <p:par>
                          <p:cTn id="87" fill="hold">
                            <p:stCondLst>
                              <p:cond delay="0"/>
                            </p:stCondLst>
                            <p:childTnLst>
                              <p:par>
                                <p:cTn id="88" presetClass="entr" nodeType="clickEffect" presetID="9" grpId="18" fill="hold">
                                  <p:stCondLst>
                                    <p:cond delay="0"/>
                                  </p:stCondLst>
                                  <p:iterate type="el" backwards="0">
                                    <p:tmAbs val="0"/>
                                  </p:iterate>
                                  <p:childTnLst>
                                    <p:set>
                                      <p:cBhvr>
                                        <p:cTn id="89" fill="hold"/>
                                        <p:tgtEl>
                                          <p:spTgt spid="484"/>
                                        </p:tgtEl>
                                        <p:attrNameLst>
                                          <p:attrName>style.visibility</p:attrName>
                                        </p:attrNameLst>
                                      </p:cBhvr>
                                      <p:to>
                                        <p:strVal val="visible"/>
                                      </p:to>
                                    </p:set>
                                    <p:animEffect filter="dissolve" transition="in">
                                      <p:cBhvr>
                                        <p:cTn id="90" dur="199"/>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2" grpId="10"/>
      <p:bldP build="whole" bldLvl="1" animBg="1" rev="0" advAuto="0" spid="443" grpId="7"/>
      <p:bldP build="whole" bldLvl="1" animBg="1" rev="0" advAuto="0" spid="467" grpId="9"/>
      <p:bldP build="whole" bldLvl="1" animBg="1" rev="0" advAuto="0" spid="458" grpId="13"/>
      <p:bldP build="whole" bldLvl="1" animBg="1" rev="0" advAuto="0" spid="479" grpId="16"/>
      <p:bldP build="whole" bldLvl="1" animBg="1" rev="0" advAuto="0" spid="446" grpId="4"/>
      <p:bldP build="whole" bldLvl="1" animBg="1" rev="0" advAuto="0" spid="483" grpId="17"/>
      <p:bldP build="whole" bldLvl="1" animBg="1" rev="0" advAuto="0" spid="484" grpId="18"/>
      <p:bldP build="whole" bldLvl="1" animBg="1" rev="0" advAuto="0" spid="471" grpId="12"/>
      <p:bldP build="whole" bldLvl="1" animBg="1" rev="0" advAuto="0" spid="454" grpId="11"/>
      <p:bldP build="whole" bldLvl="1" animBg="1" rev="0" advAuto="0" spid="440" grpId="5"/>
      <p:bldP build="whole" bldLvl="1" animBg="1" rev="0" advAuto="0" spid="463" grpId="6"/>
      <p:bldP build="whole" bldLvl="1" animBg="1" rev="0" advAuto="0" spid="475" grpId="14"/>
      <p:bldP build="whole" bldLvl="1" animBg="1" rev="0" advAuto="0" spid="462" grpId="15"/>
      <p:bldP build="whole" bldLvl="1" animBg="1" rev="0" advAuto="0" spid="449" grpId="8"/>
      <p:bldP build="whole" bldLvl="1" animBg="1" rev="0" advAuto="0" spid="450" grpId="3"/>
      <p:bldP build="whole" bldLvl="1" animBg="1" rev="0" advAuto="0" spid="441" grpId="1"/>
      <p:bldP build="whole" bldLvl="1" animBg="1" rev="0" advAuto="0" spid="480"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8" name="host -a index.hu 8.8.8.8"/>
          <p:cNvSpPr txBox="1"/>
          <p:nvPr/>
        </p:nvSpPr>
        <p:spPr>
          <a:xfrm>
            <a:off x="3629829" y="7826163"/>
            <a:ext cx="669905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host -a index.hu 8.8.8.8</a:t>
            </a:r>
          </a:p>
        </p:txBody>
      </p:sp>
      <p:sp>
        <p:nvSpPr>
          <p:cNvPr id="489" name="Egy domain lekérdezése  a google dns szerverről"/>
          <p:cNvSpPr txBox="1"/>
          <p:nvPr/>
        </p:nvSpPr>
        <p:spPr>
          <a:xfrm>
            <a:off x="652663" y="5906067"/>
            <a:ext cx="11699473" cy="160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latin typeface="Helvetica"/>
                <a:ea typeface="Helvetica"/>
                <a:cs typeface="Helvetica"/>
                <a:sym typeface="Helvetica"/>
              </a:defRPr>
            </a:lvl1pPr>
          </a:lstStyle>
          <a:p>
            <a:pPr/>
            <a:r>
              <a:t>Egy domain lekérdezése  a google dns szerverről</a:t>
            </a:r>
          </a:p>
        </p:txBody>
      </p:sp>
      <p:grpSp>
        <p:nvGrpSpPr>
          <p:cNvPr id="492" name="Group"/>
          <p:cNvGrpSpPr/>
          <p:nvPr/>
        </p:nvGrpSpPr>
        <p:grpSpPr>
          <a:xfrm>
            <a:off x="2283803" y="7787876"/>
            <a:ext cx="1103953" cy="724275"/>
            <a:chOff x="0" y="0"/>
            <a:chExt cx="1103951" cy="724274"/>
          </a:xfrm>
        </p:grpSpPr>
        <p:pic>
          <p:nvPicPr>
            <p:cNvPr id="490" name="Image" descr="Image"/>
            <p:cNvPicPr>
              <a:picLocks noChangeAspect="1"/>
            </p:cNvPicPr>
            <p:nvPr/>
          </p:nvPicPr>
          <p:blipFill>
            <a:blip r:embed="rId2">
              <a:extLst/>
            </a:blip>
            <a:stretch>
              <a:fillRect/>
            </a:stretch>
          </p:blipFill>
          <p:spPr>
            <a:xfrm>
              <a:off x="380051" y="0"/>
              <a:ext cx="723901" cy="723900"/>
            </a:xfrm>
            <a:prstGeom prst="rect">
              <a:avLst/>
            </a:prstGeom>
            <a:ln w="12700" cap="flat">
              <a:noFill/>
              <a:miter lim="400000"/>
            </a:ln>
            <a:effectLst/>
          </p:spPr>
        </p:pic>
        <p:pic>
          <p:nvPicPr>
            <p:cNvPr id="491" name="Image" descr="Image"/>
            <p:cNvPicPr>
              <a:picLocks noChangeAspect="1"/>
            </p:cNvPicPr>
            <p:nvPr/>
          </p:nvPicPr>
          <p:blipFill>
            <a:blip r:embed="rId3">
              <a:extLst/>
            </a:blip>
            <a:stretch>
              <a:fillRect/>
            </a:stretch>
          </p:blipFill>
          <p:spPr>
            <a:xfrm>
              <a:off x="0" y="374"/>
              <a:ext cx="723900" cy="723901"/>
            </a:xfrm>
            <a:prstGeom prst="rect">
              <a:avLst/>
            </a:prstGeom>
            <a:ln w="12700" cap="flat">
              <a:noFill/>
              <a:miter lim="400000"/>
            </a:ln>
            <a:effectLst/>
          </p:spPr>
        </p:pic>
      </p:grpSp>
      <p:sp>
        <p:nvSpPr>
          <p:cNvPr id="493" name="host -a index.hu"/>
          <p:cNvSpPr txBox="1"/>
          <p:nvPr/>
        </p:nvSpPr>
        <p:spPr>
          <a:xfrm>
            <a:off x="4528603" y="2275416"/>
            <a:ext cx="450413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Courier"/>
                <a:ea typeface="Courier"/>
                <a:cs typeface="Courier"/>
                <a:sym typeface="Courier"/>
              </a:defRPr>
            </a:pPr>
            <a:r>
              <a:t>host -a </a:t>
            </a:r>
            <a:r>
              <a:rPr u="sng">
                <a:hlinkClick r:id="rId4" invalidUrl="" action="" tgtFrame="" tooltip="" history="1" highlightClick="0" endSnd="0"/>
              </a:rPr>
              <a:t>index.hu</a:t>
            </a:r>
          </a:p>
        </p:txBody>
      </p:sp>
      <p:grpSp>
        <p:nvGrpSpPr>
          <p:cNvPr id="496" name="Group"/>
          <p:cNvGrpSpPr/>
          <p:nvPr/>
        </p:nvGrpSpPr>
        <p:grpSpPr>
          <a:xfrm>
            <a:off x="3261857" y="2262529"/>
            <a:ext cx="1103953" cy="724275"/>
            <a:chOff x="0" y="0"/>
            <a:chExt cx="1103951" cy="724274"/>
          </a:xfrm>
        </p:grpSpPr>
        <p:pic>
          <p:nvPicPr>
            <p:cNvPr id="494" name="Image" descr="Image"/>
            <p:cNvPicPr>
              <a:picLocks noChangeAspect="1"/>
            </p:cNvPicPr>
            <p:nvPr/>
          </p:nvPicPr>
          <p:blipFill>
            <a:blip r:embed="rId2">
              <a:extLst/>
            </a:blip>
            <a:stretch>
              <a:fillRect/>
            </a:stretch>
          </p:blipFill>
          <p:spPr>
            <a:xfrm>
              <a:off x="380051" y="0"/>
              <a:ext cx="723901" cy="723900"/>
            </a:xfrm>
            <a:prstGeom prst="rect">
              <a:avLst/>
            </a:prstGeom>
            <a:ln w="12700" cap="flat">
              <a:noFill/>
              <a:miter lim="400000"/>
            </a:ln>
            <a:effectLst/>
          </p:spPr>
        </p:pic>
        <p:pic>
          <p:nvPicPr>
            <p:cNvPr id="495" name="Image" descr="Image"/>
            <p:cNvPicPr>
              <a:picLocks noChangeAspect="1"/>
            </p:cNvPicPr>
            <p:nvPr/>
          </p:nvPicPr>
          <p:blipFill>
            <a:blip r:embed="rId3">
              <a:extLst/>
            </a:blip>
            <a:stretch>
              <a:fillRect/>
            </a:stretch>
          </p:blipFill>
          <p:spPr>
            <a:xfrm>
              <a:off x="0" y="374"/>
              <a:ext cx="723900" cy="723901"/>
            </a:xfrm>
            <a:prstGeom prst="rect">
              <a:avLst/>
            </a:prstGeom>
            <a:ln w="12700" cap="flat">
              <a:noFill/>
              <a:miter lim="400000"/>
            </a:ln>
            <a:effectLst/>
          </p:spPr>
        </p:pic>
      </p:grpSp>
      <p:sp>
        <p:nvSpPr>
          <p:cNvPr id="497" name="Egy domain lekérdezése a helyi…"/>
          <p:cNvSpPr txBox="1"/>
          <p:nvPr/>
        </p:nvSpPr>
        <p:spPr>
          <a:xfrm>
            <a:off x="1602978" y="597744"/>
            <a:ext cx="9798844" cy="160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4900">
                <a:latin typeface="Helvetica"/>
                <a:ea typeface="Helvetica"/>
                <a:cs typeface="Helvetica"/>
                <a:sym typeface="Helvetica"/>
              </a:defRPr>
            </a:pPr>
            <a:r>
              <a:t>Egy domain lekérdezése a helyi </a:t>
            </a:r>
          </a:p>
          <a:p>
            <a:pPr>
              <a:defRPr b="1" sz="4900">
                <a:latin typeface="Helvetica"/>
                <a:ea typeface="Helvetica"/>
                <a:cs typeface="Helvetica"/>
                <a:sym typeface="Helvetica"/>
              </a:defRPr>
            </a:pPr>
            <a:r>
              <a:t>default dns szervertől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2"/>
                                        </p:tgtEl>
                                        <p:attrNameLst>
                                          <p:attrName>style.visibility</p:attrName>
                                        </p:attrNameLst>
                                      </p:cBhvr>
                                      <p:to>
                                        <p:strVal val="visible"/>
                                      </p:to>
                                    </p:set>
                                    <p:animEffect filter="dissolve" transition="in">
                                      <p:cBhvr>
                                        <p:cTn id="7" dur="199"/>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96"/>
                                        </p:tgtEl>
                                        <p:attrNameLst>
                                          <p:attrName>style.visibility</p:attrName>
                                        </p:attrNameLst>
                                      </p:cBhvr>
                                      <p:to>
                                        <p:strVal val="visible"/>
                                      </p:to>
                                    </p:set>
                                    <p:animEffect filter="dissolve" transition="in">
                                      <p:cBhvr>
                                        <p:cTn id="12" dur="199"/>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2" grpId="1"/>
      <p:bldP build="whole" bldLvl="1" animBg="1" rev="0" advAuto="0" spid="496"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9" name="host -a hu a.root-servers.net."/>
          <p:cNvSpPr txBox="1"/>
          <p:nvPr/>
        </p:nvSpPr>
        <p:spPr>
          <a:xfrm>
            <a:off x="2155518" y="8555655"/>
            <a:ext cx="9945701"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latin typeface="Courier New"/>
                <a:ea typeface="Courier New"/>
                <a:cs typeface="Courier New"/>
                <a:sym typeface="Courier New"/>
              </a:defRPr>
            </a:lvl1pPr>
          </a:lstStyle>
          <a:p>
            <a:pPr/>
            <a:r>
              <a:t>host -a hu a.root-servers.net.</a:t>
            </a:r>
          </a:p>
        </p:txBody>
      </p:sp>
      <p:sp>
        <p:nvSpPr>
          <p:cNvPr id="500" name="host -t NS ."/>
          <p:cNvSpPr txBox="1"/>
          <p:nvPr/>
        </p:nvSpPr>
        <p:spPr>
          <a:xfrm>
            <a:off x="5101544" y="1211745"/>
            <a:ext cx="4138316"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latin typeface="Courier New"/>
                <a:ea typeface="Courier New"/>
                <a:cs typeface="Courier New"/>
                <a:sym typeface="Courier New"/>
              </a:defRPr>
            </a:lvl1pPr>
          </a:lstStyle>
          <a:p>
            <a:pPr/>
            <a:r>
              <a:t>host -t NS .</a:t>
            </a:r>
          </a:p>
        </p:txBody>
      </p:sp>
      <p:sp>
        <p:nvSpPr>
          <p:cNvPr id="501" name="host -t NS . | wc -l"/>
          <p:cNvSpPr txBox="1"/>
          <p:nvPr/>
        </p:nvSpPr>
        <p:spPr>
          <a:xfrm>
            <a:off x="4496341" y="3048435"/>
            <a:ext cx="560159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host -t NS . | wc -l</a:t>
            </a:r>
          </a:p>
        </p:txBody>
      </p:sp>
      <p:sp>
        <p:nvSpPr>
          <p:cNvPr id="502" name="Mik a root szerverek?"/>
          <p:cNvSpPr txBox="1"/>
          <p:nvPr/>
        </p:nvSpPr>
        <p:spPr>
          <a:xfrm>
            <a:off x="3508223" y="206727"/>
            <a:ext cx="6478291"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latin typeface="Helvetica"/>
                <a:ea typeface="Helvetica"/>
                <a:cs typeface="Helvetica"/>
                <a:sym typeface="Helvetica"/>
              </a:defRPr>
            </a:lvl1pPr>
          </a:lstStyle>
          <a:p>
            <a:pPr/>
            <a:r>
              <a:t>Mik a root szerverek?</a:t>
            </a:r>
          </a:p>
        </p:txBody>
      </p:sp>
      <p:grpSp>
        <p:nvGrpSpPr>
          <p:cNvPr id="505" name="Group"/>
          <p:cNvGrpSpPr/>
          <p:nvPr/>
        </p:nvGrpSpPr>
        <p:grpSpPr>
          <a:xfrm>
            <a:off x="3820093" y="1206331"/>
            <a:ext cx="1103953" cy="724275"/>
            <a:chOff x="0" y="0"/>
            <a:chExt cx="1103951" cy="724274"/>
          </a:xfrm>
        </p:grpSpPr>
        <p:pic>
          <p:nvPicPr>
            <p:cNvPr id="503" name="Image" descr="Image"/>
            <p:cNvPicPr>
              <a:picLocks noChangeAspect="1"/>
            </p:cNvPicPr>
            <p:nvPr/>
          </p:nvPicPr>
          <p:blipFill>
            <a:blip r:embed="rId3">
              <a:extLst/>
            </a:blip>
            <a:stretch>
              <a:fillRect/>
            </a:stretch>
          </p:blipFill>
          <p:spPr>
            <a:xfrm>
              <a:off x="380051" y="0"/>
              <a:ext cx="723901" cy="723900"/>
            </a:xfrm>
            <a:prstGeom prst="rect">
              <a:avLst/>
            </a:prstGeom>
            <a:ln w="12700" cap="flat">
              <a:noFill/>
              <a:miter lim="400000"/>
            </a:ln>
            <a:effectLst/>
          </p:spPr>
        </p:pic>
        <p:pic>
          <p:nvPicPr>
            <p:cNvPr id="504" name="Image" descr="Image"/>
            <p:cNvPicPr>
              <a:picLocks noChangeAspect="1"/>
            </p:cNvPicPr>
            <p:nvPr/>
          </p:nvPicPr>
          <p:blipFill>
            <a:blip r:embed="rId4">
              <a:extLst/>
            </a:blip>
            <a:stretch>
              <a:fillRect/>
            </a:stretch>
          </p:blipFill>
          <p:spPr>
            <a:xfrm>
              <a:off x="0" y="374"/>
              <a:ext cx="723900" cy="723901"/>
            </a:xfrm>
            <a:prstGeom prst="rect">
              <a:avLst/>
            </a:prstGeom>
            <a:ln w="12700" cap="flat">
              <a:noFill/>
              <a:miter lim="400000"/>
            </a:ln>
            <a:effectLst/>
          </p:spPr>
        </p:pic>
      </p:grpSp>
      <p:grpSp>
        <p:nvGrpSpPr>
          <p:cNvPr id="508" name="Group"/>
          <p:cNvGrpSpPr/>
          <p:nvPr/>
        </p:nvGrpSpPr>
        <p:grpSpPr>
          <a:xfrm>
            <a:off x="3151791" y="2984561"/>
            <a:ext cx="1103952" cy="724275"/>
            <a:chOff x="0" y="0"/>
            <a:chExt cx="1103951" cy="724274"/>
          </a:xfrm>
        </p:grpSpPr>
        <p:pic>
          <p:nvPicPr>
            <p:cNvPr id="506" name="Image" descr="Image"/>
            <p:cNvPicPr>
              <a:picLocks noChangeAspect="1"/>
            </p:cNvPicPr>
            <p:nvPr/>
          </p:nvPicPr>
          <p:blipFill>
            <a:blip r:embed="rId3">
              <a:extLst/>
            </a:blip>
            <a:stretch>
              <a:fillRect/>
            </a:stretch>
          </p:blipFill>
          <p:spPr>
            <a:xfrm>
              <a:off x="380051" y="0"/>
              <a:ext cx="723901" cy="723900"/>
            </a:xfrm>
            <a:prstGeom prst="rect">
              <a:avLst/>
            </a:prstGeom>
            <a:ln w="12700" cap="flat">
              <a:noFill/>
              <a:miter lim="400000"/>
            </a:ln>
            <a:effectLst/>
          </p:spPr>
        </p:pic>
        <p:pic>
          <p:nvPicPr>
            <p:cNvPr id="507" name="Image" descr="Image"/>
            <p:cNvPicPr>
              <a:picLocks noChangeAspect="1"/>
            </p:cNvPicPr>
            <p:nvPr/>
          </p:nvPicPr>
          <p:blipFill>
            <a:blip r:embed="rId4">
              <a:extLst/>
            </a:blip>
            <a:stretch>
              <a:fillRect/>
            </a:stretch>
          </p:blipFill>
          <p:spPr>
            <a:xfrm>
              <a:off x="0" y="374"/>
              <a:ext cx="723900" cy="723901"/>
            </a:xfrm>
            <a:prstGeom prst="rect">
              <a:avLst/>
            </a:prstGeom>
            <a:ln w="12700" cap="flat">
              <a:noFill/>
              <a:miter lim="400000"/>
            </a:ln>
            <a:effectLst/>
          </p:spPr>
        </p:pic>
      </p:grpSp>
      <p:sp>
        <p:nvSpPr>
          <p:cNvPr id="509" name="Mennyi van ?"/>
          <p:cNvSpPr txBox="1"/>
          <p:nvPr/>
        </p:nvSpPr>
        <p:spPr>
          <a:xfrm>
            <a:off x="5344380" y="2523790"/>
            <a:ext cx="236684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800">
                <a:latin typeface="Helvetica"/>
                <a:ea typeface="Helvetica"/>
                <a:cs typeface="Helvetica"/>
                <a:sym typeface="Helvetica"/>
              </a:defRPr>
            </a:lvl1pPr>
          </a:lstStyle>
          <a:p>
            <a:pPr/>
            <a:r>
              <a:t>Mennyi van ?</a:t>
            </a:r>
          </a:p>
        </p:txBody>
      </p:sp>
      <p:sp>
        <p:nvSpPr>
          <p:cNvPr id="510" name="Mik a .hu szerverek?"/>
          <p:cNvSpPr txBox="1"/>
          <p:nvPr/>
        </p:nvSpPr>
        <p:spPr>
          <a:xfrm>
            <a:off x="3401510" y="4436680"/>
            <a:ext cx="6201780"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latin typeface="Helvetica"/>
                <a:ea typeface="Helvetica"/>
                <a:cs typeface="Helvetica"/>
                <a:sym typeface="Helvetica"/>
              </a:defRPr>
            </a:lvl1pPr>
          </a:lstStyle>
          <a:p>
            <a:pPr/>
            <a:r>
              <a:t>Mik a .hu szerverek?</a:t>
            </a:r>
          </a:p>
        </p:txBody>
      </p:sp>
      <p:sp>
        <p:nvSpPr>
          <p:cNvPr id="511" name="host -t NS hu"/>
          <p:cNvSpPr txBox="1"/>
          <p:nvPr/>
        </p:nvSpPr>
        <p:spPr>
          <a:xfrm>
            <a:off x="4734213" y="5407948"/>
            <a:ext cx="4374574"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latin typeface="Courier New"/>
                <a:ea typeface="Courier New"/>
                <a:cs typeface="Courier New"/>
                <a:sym typeface="Courier New"/>
              </a:defRPr>
            </a:lvl1pPr>
          </a:lstStyle>
          <a:p>
            <a:pPr/>
            <a:r>
              <a:t>host -t NS hu</a:t>
            </a:r>
          </a:p>
        </p:txBody>
      </p:sp>
      <p:grpSp>
        <p:nvGrpSpPr>
          <p:cNvPr id="514" name="Group"/>
          <p:cNvGrpSpPr/>
          <p:nvPr/>
        </p:nvGrpSpPr>
        <p:grpSpPr>
          <a:xfrm>
            <a:off x="3532791" y="5407761"/>
            <a:ext cx="1103952" cy="724275"/>
            <a:chOff x="0" y="0"/>
            <a:chExt cx="1103951" cy="724274"/>
          </a:xfrm>
        </p:grpSpPr>
        <p:pic>
          <p:nvPicPr>
            <p:cNvPr id="512" name="Image" descr="Image"/>
            <p:cNvPicPr>
              <a:picLocks noChangeAspect="1"/>
            </p:cNvPicPr>
            <p:nvPr/>
          </p:nvPicPr>
          <p:blipFill>
            <a:blip r:embed="rId3">
              <a:extLst/>
            </a:blip>
            <a:stretch>
              <a:fillRect/>
            </a:stretch>
          </p:blipFill>
          <p:spPr>
            <a:xfrm>
              <a:off x="380051" y="0"/>
              <a:ext cx="723901" cy="723900"/>
            </a:xfrm>
            <a:prstGeom prst="rect">
              <a:avLst/>
            </a:prstGeom>
            <a:ln w="12700" cap="flat">
              <a:noFill/>
              <a:miter lim="400000"/>
            </a:ln>
            <a:effectLst/>
          </p:spPr>
        </p:pic>
        <p:pic>
          <p:nvPicPr>
            <p:cNvPr id="513" name="Image" descr="Image"/>
            <p:cNvPicPr>
              <a:picLocks noChangeAspect="1"/>
            </p:cNvPicPr>
            <p:nvPr/>
          </p:nvPicPr>
          <p:blipFill>
            <a:blip r:embed="rId4">
              <a:extLst/>
            </a:blip>
            <a:stretch>
              <a:fillRect/>
            </a:stretch>
          </p:blipFill>
          <p:spPr>
            <a:xfrm>
              <a:off x="0" y="374"/>
              <a:ext cx="723900" cy="723901"/>
            </a:xfrm>
            <a:prstGeom prst="rect">
              <a:avLst/>
            </a:prstGeom>
            <a:ln w="12700" cap="flat">
              <a:noFill/>
              <a:miter lim="400000"/>
            </a:ln>
            <a:effectLst/>
          </p:spPr>
        </p:pic>
      </p:grpSp>
      <p:sp>
        <p:nvSpPr>
          <p:cNvPr id="515" name="info a .hu zónárol:"/>
          <p:cNvSpPr txBox="1"/>
          <p:nvPr/>
        </p:nvSpPr>
        <p:spPr>
          <a:xfrm>
            <a:off x="3948454" y="7205559"/>
            <a:ext cx="5472523"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latin typeface="Helvetica"/>
                <a:ea typeface="Helvetica"/>
                <a:cs typeface="Helvetica"/>
                <a:sym typeface="Helvetica"/>
              </a:defRPr>
            </a:lvl1pPr>
          </a:lstStyle>
          <a:p>
            <a:pPr/>
            <a:r>
              <a:t>info a .hu zónárol:</a:t>
            </a:r>
          </a:p>
        </p:txBody>
      </p:sp>
      <p:grpSp>
        <p:nvGrpSpPr>
          <p:cNvPr id="518" name="Group"/>
          <p:cNvGrpSpPr/>
          <p:nvPr/>
        </p:nvGrpSpPr>
        <p:grpSpPr>
          <a:xfrm>
            <a:off x="951586" y="8593568"/>
            <a:ext cx="1103953" cy="724275"/>
            <a:chOff x="0" y="0"/>
            <a:chExt cx="1103951" cy="724274"/>
          </a:xfrm>
        </p:grpSpPr>
        <p:pic>
          <p:nvPicPr>
            <p:cNvPr id="516" name="Image" descr="Image"/>
            <p:cNvPicPr>
              <a:picLocks noChangeAspect="1"/>
            </p:cNvPicPr>
            <p:nvPr/>
          </p:nvPicPr>
          <p:blipFill>
            <a:blip r:embed="rId3">
              <a:extLst/>
            </a:blip>
            <a:stretch>
              <a:fillRect/>
            </a:stretch>
          </p:blipFill>
          <p:spPr>
            <a:xfrm>
              <a:off x="380051" y="0"/>
              <a:ext cx="723901" cy="723900"/>
            </a:xfrm>
            <a:prstGeom prst="rect">
              <a:avLst/>
            </a:prstGeom>
            <a:ln w="12700" cap="flat">
              <a:noFill/>
              <a:miter lim="400000"/>
            </a:ln>
            <a:effectLst/>
          </p:spPr>
        </p:pic>
        <p:pic>
          <p:nvPicPr>
            <p:cNvPr id="517" name="Image" descr="Image"/>
            <p:cNvPicPr>
              <a:picLocks noChangeAspect="1"/>
            </p:cNvPicPr>
            <p:nvPr/>
          </p:nvPicPr>
          <p:blipFill>
            <a:blip r:embed="rId4">
              <a:extLst/>
            </a:blip>
            <a:stretch>
              <a:fillRect/>
            </a:stretch>
          </p:blipFill>
          <p:spPr>
            <a:xfrm>
              <a:off x="0" y="374"/>
              <a:ext cx="723900" cy="723901"/>
            </a:xfrm>
            <a:prstGeom prst="rect">
              <a:avLst/>
            </a:prstGeom>
            <a:ln w="12700" cap="flat">
              <a:noFill/>
              <a:miter lim="400000"/>
            </a:ln>
            <a:effectLst/>
          </p:spPr>
        </p:pic>
      </p:grpSp>
      <p:sp>
        <p:nvSpPr>
          <p:cNvPr id="519" name="(egy konkrét root szervertől kérdezve)"/>
          <p:cNvSpPr txBox="1"/>
          <p:nvPr/>
        </p:nvSpPr>
        <p:spPr>
          <a:xfrm>
            <a:off x="3555479" y="7966709"/>
            <a:ext cx="568048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(egy konkrét root szervertől kérdezve)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05"/>
                                        </p:tgtEl>
                                        <p:attrNameLst>
                                          <p:attrName>style.visibility</p:attrName>
                                        </p:attrNameLst>
                                      </p:cBhvr>
                                      <p:to>
                                        <p:strVal val="visible"/>
                                      </p:to>
                                    </p:set>
                                    <p:animEffect filter="dissolve" transition="in">
                                      <p:cBhvr>
                                        <p:cTn id="7" dur="199"/>
                                        <p:tgtEl>
                                          <p:spTgt spid="50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08"/>
                                        </p:tgtEl>
                                        <p:attrNameLst>
                                          <p:attrName>style.visibility</p:attrName>
                                        </p:attrNameLst>
                                      </p:cBhvr>
                                      <p:to>
                                        <p:strVal val="visible"/>
                                      </p:to>
                                    </p:set>
                                    <p:animEffect filter="dissolve" transition="in">
                                      <p:cBhvr>
                                        <p:cTn id="12" dur="199"/>
                                        <p:tgtEl>
                                          <p:spTgt spid="50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14"/>
                                        </p:tgtEl>
                                        <p:attrNameLst>
                                          <p:attrName>style.visibility</p:attrName>
                                        </p:attrNameLst>
                                      </p:cBhvr>
                                      <p:to>
                                        <p:strVal val="visible"/>
                                      </p:to>
                                    </p:set>
                                    <p:animEffect filter="dissolve" transition="in">
                                      <p:cBhvr>
                                        <p:cTn id="17" dur="199"/>
                                        <p:tgtEl>
                                          <p:spTgt spid="51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18"/>
                                        </p:tgtEl>
                                        <p:attrNameLst>
                                          <p:attrName>style.visibility</p:attrName>
                                        </p:attrNameLst>
                                      </p:cBhvr>
                                      <p:to>
                                        <p:strVal val="visible"/>
                                      </p:to>
                                    </p:set>
                                    <p:animEffect filter="dissolve" transition="in">
                                      <p:cBhvr>
                                        <p:cTn id="22" dur="199"/>
                                        <p:tgtEl>
                                          <p:spTgt spid="5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4" grpId="3"/>
      <p:bldP build="whole" bldLvl="1" animBg="1" rev="0" advAuto="0" spid="518" grpId="4"/>
      <p:bldP build="whole" bldLvl="1" animBg="1" rev="0" advAuto="0" spid="505" grpId="1"/>
      <p:bldP build="whole" bldLvl="1" animBg="1" rev="0" advAuto="0" spid="508"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3" name="SOA Record"/>
          <p:cNvSpPr txBox="1"/>
          <p:nvPr/>
        </p:nvSpPr>
        <p:spPr>
          <a:xfrm>
            <a:off x="4444304" y="359208"/>
            <a:ext cx="3756944"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latin typeface="Helvetica"/>
                <a:ea typeface="Helvetica"/>
                <a:cs typeface="Helvetica"/>
                <a:sym typeface="Helvetica"/>
              </a:defRPr>
            </a:lvl1pPr>
          </a:lstStyle>
          <a:p>
            <a:pPr/>
            <a:r>
              <a:t>SOA Record</a:t>
            </a:r>
          </a:p>
        </p:txBody>
      </p:sp>
      <p:sp>
        <p:nvSpPr>
          <p:cNvPr id="524" name="host -t SOA hu"/>
          <p:cNvSpPr txBox="1"/>
          <p:nvPr/>
        </p:nvSpPr>
        <p:spPr>
          <a:xfrm>
            <a:off x="4390732" y="1330476"/>
            <a:ext cx="4702287"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latin typeface="Courier New"/>
                <a:ea typeface="Courier New"/>
                <a:cs typeface="Courier New"/>
                <a:sym typeface="Courier New"/>
              </a:defRPr>
            </a:lvl1pPr>
          </a:lstStyle>
          <a:p>
            <a:pPr/>
            <a:r>
              <a:t>host -t SOA hu</a:t>
            </a:r>
          </a:p>
        </p:txBody>
      </p:sp>
      <p:grpSp>
        <p:nvGrpSpPr>
          <p:cNvPr id="527" name="Group"/>
          <p:cNvGrpSpPr/>
          <p:nvPr/>
        </p:nvGrpSpPr>
        <p:grpSpPr>
          <a:xfrm>
            <a:off x="3353167" y="1330289"/>
            <a:ext cx="1103952" cy="724275"/>
            <a:chOff x="0" y="0"/>
            <a:chExt cx="1103951" cy="724274"/>
          </a:xfrm>
        </p:grpSpPr>
        <p:pic>
          <p:nvPicPr>
            <p:cNvPr id="525" name="Image" descr="Image"/>
            <p:cNvPicPr>
              <a:picLocks noChangeAspect="1"/>
            </p:cNvPicPr>
            <p:nvPr/>
          </p:nvPicPr>
          <p:blipFill>
            <a:blip r:embed="rId2">
              <a:extLst/>
            </a:blip>
            <a:stretch>
              <a:fillRect/>
            </a:stretch>
          </p:blipFill>
          <p:spPr>
            <a:xfrm>
              <a:off x="380051" y="0"/>
              <a:ext cx="723901" cy="723900"/>
            </a:xfrm>
            <a:prstGeom prst="rect">
              <a:avLst/>
            </a:prstGeom>
            <a:ln w="12700" cap="flat">
              <a:noFill/>
              <a:miter lim="400000"/>
            </a:ln>
            <a:effectLst/>
          </p:spPr>
        </p:pic>
        <p:pic>
          <p:nvPicPr>
            <p:cNvPr id="526" name="Image" descr="Image"/>
            <p:cNvPicPr>
              <a:picLocks noChangeAspect="1"/>
            </p:cNvPicPr>
            <p:nvPr/>
          </p:nvPicPr>
          <p:blipFill>
            <a:blip r:embed="rId3">
              <a:extLst/>
            </a:blip>
            <a:stretch>
              <a:fillRect/>
            </a:stretch>
          </p:blipFill>
          <p:spPr>
            <a:xfrm>
              <a:off x="0" y="374"/>
              <a:ext cx="723900" cy="723901"/>
            </a:xfrm>
            <a:prstGeom prst="rect">
              <a:avLst/>
            </a:prstGeom>
            <a:ln w="12700" cap="flat">
              <a:noFill/>
              <a:miter lim="400000"/>
            </a:ln>
            <a:effectLst/>
          </p:spPr>
        </p:pic>
      </p:grpSp>
      <p:sp>
        <p:nvSpPr>
          <p:cNvPr id="528" name="http://www.zytrax.com/books/dns/ch8/soa.html"/>
          <p:cNvSpPr txBox="1"/>
          <p:nvPr/>
        </p:nvSpPr>
        <p:spPr>
          <a:xfrm>
            <a:off x="1693799" y="6205493"/>
            <a:ext cx="961720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http://www.zytrax.com/books/dns/ch8/soa.html</a:t>
            </a:r>
          </a:p>
        </p:txBody>
      </p:sp>
      <p:sp>
        <p:nvSpPr>
          <p:cNvPr id="529" name="host -t SOA index.hu"/>
          <p:cNvSpPr txBox="1"/>
          <p:nvPr/>
        </p:nvSpPr>
        <p:spPr>
          <a:xfrm>
            <a:off x="3671334" y="4351951"/>
            <a:ext cx="6668567"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300">
                <a:latin typeface="Courier New"/>
                <a:ea typeface="Courier New"/>
                <a:cs typeface="Courier New"/>
                <a:sym typeface="Courier New"/>
              </a:defRPr>
            </a:pPr>
            <a:r>
              <a:t>host -t SOA </a:t>
            </a:r>
            <a:r>
              <a:rPr u="sng">
                <a:hlinkClick r:id="rId4" invalidUrl="" action="" tgtFrame="" tooltip="" history="1" highlightClick="0" endSnd="0"/>
              </a:rPr>
              <a:t>index.hu</a:t>
            </a:r>
          </a:p>
        </p:txBody>
      </p:sp>
      <p:grpSp>
        <p:nvGrpSpPr>
          <p:cNvPr id="532" name="Group"/>
          <p:cNvGrpSpPr/>
          <p:nvPr/>
        </p:nvGrpSpPr>
        <p:grpSpPr>
          <a:xfrm>
            <a:off x="2305651" y="4351577"/>
            <a:ext cx="1103952" cy="724275"/>
            <a:chOff x="0" y="0"/>
            <a:chExt cx="1103951" cy="724274"/>
          </a:xfrm>
        </p:grpSpPr>
        <p:pic>
          <p:nvPicPr>
            <p:cNvPr id="530" name="Image" descr="Image"/>
            <p:cNvPicPr>
              <a:picLocks noChangeAspect="1"/>
            </p:cNvPicPr>
            <p:nvPr/>
          </p:nvPicPr>
          <p:blipFill>
            <a:blip r:embed="rId2">
              <a:extLst/>
            </a:blip>
            <a:stretch>
              <a:fillRect/>
            </a:stretch>
          </p:blipFill>
          <p:spPr>
            <a:xfrm>
              <a:off x="380051" y="0"/>
              <a:ext cx="723901" cy="723900"/>
            </a:xfrm>
            <a:prstGeom prst="rect">
              <a:avLst/>
            </a:prstGeom>
            <a:ln w="12700" cap="flat">
              <a:noFill/>
              <a:miter lim="400000"/>
            </a:ln>
            <a:effectLst/>
          </p:spPr>
        </p:pic>
        <p:pic>
          <p:nvPicPr>
            <p:cNvPr id="531" name="Image" descr="Image"/>
            <p:cNvPicPr>
              <a:picLocks noChangeAspect="1"/>
            </p:cNvPicPr>
            <p:nvPr/>
          </p:nvPicPr>
          <p:blipFill>
            <a:blip r:embed="rId3">
              <a:extLst/>
            </a:blip>
            <a:stretch>
              <a:fillRect/>
            </a:stretch>
          </p:blipFill>
          <p:spPr>
            <a:xfrm>
              <a:off x="0" y="374"/>
              <a:ext cx="723900" cy="723901"/>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27"/>
                                        </p:tgtEl>
                                        <p:attrNameLst>
                                          <p:attrName>style.visibility</p:attrName>
                                        </p:attrNameLst>
                                      </p:cBhvr>
                                      <p:to>
                                        <p:strVal val="visible"/>
                                      </p:to>
                                    </p:set>
                                    <p:animEffect filter="dissolve" transition="in">
                                      <p:cBhvr>
                                        <p:cTn id="7" dur="199"/>
                                        <p:tgtEl>
                                          <p:spTgt spid="52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32"/>
                                        </p:tgtEl>
                                        <p:attrNameLst>
                                          <p:attrName>style.visibility</p:attrName>
                                        </p:attrNameLst>
                                      </p:cBhvr>
                                      <p:to>
                                        <p:strVal val="visible"/>
                                      </p:to>
                                    </p:set>
                                    <p:animEffect filter="dissolve" transition="in">
                                      <p:cBhvr>
                                        <p:cTn id="12" dur="199"/>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7" grpId="1"/>
      <p:bldP build="whole" bldLvl="1" animBg="1" rev="0" advAuto="0" spid="532"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4" name="host -a index.hu 194.0.25.11"/>
          <p:cNvSpPr txBox="1"/>
          <p:nvPr/>
        </p:nvSpPr>
        <p:spPr>
          <a:xfrm>
            <a:off x="3205893" y="5622168"/>
            <a:ext cx="779651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host -a index.hu 194.0.25.11</a:t>
            </a:r>
          </a:p>
        </p:txBody>
      </p:sp>
      <p:sp>
        <p:nvSpPr>
          <p:cNvPr id="535" name="az index.hu lekérdezése egy választott .hu dns szerverről"/>
          <p:cNvSpPr txBox="1"/>
          <p:nvPr/>
        </p:nvSpPr>
        <p:spPr>
          <a:xfrm>
            <a:off x="1750936" y="3445444"/>
            <a:ext cx="10275312" cy="160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4900">
                <a:latin typeface="Helvetica"/>
                <a:ea typeface="Helvetica"/>
                <a:cs typeface="Helvetica"/>
                <a:sym typeface="Helvetica"/>
              </a:defRPr>
            </a:pPr>
            <a:r>
              <a:t>az </a:t>
            </a:r>
            <a:r>
              <a:rPr u="sng">
                <a:hlinkClick r:id="rId3" invalidUrl="" action="" tgtFrame="" tooltip="" history="1" highlightClick="0" endSnd="0"/>
              </a:rPr>
              <a:t>index.hu</a:t>
            </a:r>
            <a:r>
              <a:t> lekérdezése egy választott .hu dns szerverről</a:t>
            </a:r>
          </a:p>
        </p:txBody>
      </p:sp>
      <p:grpSp>
        <p:nvGrpSpPr>
          <p:cNvPr id="538" name="Group"/>
          <p:cNvGrpSpPr/>
          <p:nvPr/>
        </p:nvGrpSpPr>
        <p:grpSpPr>
          <a:xfrm>
            <a:off x="2002396" y="5583881"/>
            <a:ext cx="1103952" cy="724275"/>
            <a:chOff x="0" y="0"/>
            <a:chExt cx="1103951" cy="724274"/>
          </a:xfrm>
        </p:grpSpPr>
        <p:pic>
          <p:nvPicPr>
            <p:cNvPr id="536" name="Image" descr="Image"/>
            <p:cNvPicPr>
              <a:picLocks noChangeAspect="1"/>
            </p:cNvPicPr>
            <p:nvPr/>
          </p:nvPicPr>
          <p:blipFill>
            <a:blip r:embed="rId4">
              <a:extLst/>
            </a:blip>
            <a:stretch>
              <a:fillRect/>
            </a:stretch>
          </p:blipFill>
          <p:spPr>
            <a:xfrm>
              <a:off x="380051" y="0"/>
              <a:ext cx="723901" cy="723900"/>
            </a:xfrm>
            <a:prstGeom prst="rect">
              <a:avLst/>
            </a:prstGeom>
            <a:ln w="12700" cap="flat">
              <a:noFill/>
              <a:miter lim="400000"/>
            </a:ln>
            <a:effectLst/>
          </p:spPr>
        </p:pic>
        <p:pic>
          <p:nvPicPr>
            <p:cNvPr id="537" name="Image" descr="Image"/>
            <p:cNvPicPr>
              <a:picLocks noChangeAspect="1"/>
            </p:cNvPicPr>
            <p:nvPr/>
          </p:nvPicPr>
          <p:blipFill>
            <a:blip r:embed="rId5">
              <a:extLst/>
            </a:blip>
            <a:stretch>
              <a:fillRect/>
            </a:stretch>
          </p:blipFill>
          <p:spPr>
            <a:xfrm>
              <a:off x="0" y="374"/>
              <a:ext cx="723900" cy="723901"/>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38"/>
                                        </p:tgtEl>
                                        <p:attrNameLst>
                                          <p:attrName>style.visibility</p:attrName>
                                        </p:attrNameLst>
                                      </p:cBhvr>
                                      <p:to>
                                        <p:strVal val="visible"/>
                                      </p:to>
                                    </p:set>
                                    <p:animEffect filter="dissolve" transition="in">
                                      <p:cBhvr>
                                        <p:cTn id="7" dur="199"/>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8"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2" name="dns_master_slave.jpeg" descr="dns_master_slave.jpeg"/>
          <p:cNvPicPr>
            <a:picLocks noChangeAspect="1"/>
          </p:cNvPicPr>
          <p:nvPr/>
        </p:nvPicPr>
        <p:blipFill>
          <a:blip r:embed="rId3">
            <a:extLst/>
          </a:blip>
          <a:stretch>
            <a:fillRect/>
          </a:stretch>
        </p:blipFill>
        <p:spPr>
          <a:xfrm>
            <a:off x="559854" y="2458149"/>
            <a:ext cx="11885092" cy="483730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Client-Server Vs Peer-to-Peer"/>
          <p:cNvSpPr txBox="1"/>
          <p:nvPr>
            <p:ph type="title"/>
          </p:nvPr>
        </p:nvSpPr>
        <p:spPr>
          <a:prstGeom prst="rect">
            <a:avLst/>
          </a:prstGeom>
        </p:spPr>
        <p:txBody>
          <a:bodyPr/>
          <a:lstStyle>
            <a:lvl1pPr>
              <a:defRPr sz="5500"/>
            </a:lvl1pPr>
          </a:lstStyle>
          <a:p>
            <a:pPr/>
            <a:r>
              <a:t>Client-Server Vs Peer-to-Peer</a:t>
            </a:r>
          </a:p>
        </p:txBody>
      </p:sp>
      <p:grpSp>
        <p:nvGrpSpPr>
          <p:cNvPr id="155" name="Group"/>
          <p:cNvGrpSpPr/>
          <p:nvPr/>
        </p:nvGrpSpPr>
        <p:grpSpPr>
          <a:xfrm>
            <a:off x="7196482" y="2924556"/>
            <a:ext cx="4599220" cy="3389212"/>
            <a:chOff x="0" y="0"/>
            <a:chExt cx="4599219" cy="3389211"/>
          </a:xfrm>
        </p:grpSpPr>
        <p:grpSp>
          <p:nvGrpSpPr>
            <p:cNvPr id="149" name="Group"/>
            <p:cNvGrpSpPr/>
            <p:nvPr/>
          </p:nvGrpSpPr>
          <p:grpSpPr>
            <a:xfrm>
              <a:off x="420302" y="421417"/>
              <a:ext cx="3673085" cy="2491692"/>
              <a:chOff x="0" y="0"/>
              <a:chExt cx="3673084" cy="2491691"/>
            </a:xfrm>
          </p:grpSpPr>
          <p:sp>
            <p:nvSpPr>
              <p:cNvPr id="143" name="Line"/>
              <p:cNvSpPr/>
              <p:nvPr/>
            </p:nvSpPr>
            <p:spPr>
              <a:xfrm flipH="1">
                <a:off x="1463746" y="161484"/>
                <a:ext cx="2128596" cy="2128597"/>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44" name="Line"/>
              <p:cNvSpPr/>
              <p:nvPr/>
            </p:nvSpPr>
            <p:spPr>
              <a:xfrm flipH="1" flipV="1">
                <a:off x="1544488" y="2370822"/>
                <a:ext cx="2128597" cy="120870"/>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45" name="Line"/>
              <p:cNvSpPr/>
              <p:nvPr/>
            </p:nvSpPr>
            <p:spPr>
              <a:xfrm>
                <a:off x="1375951" y="0"/>
                <a:ext cx="2071834" cy="230238"/>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46" name="Line"/>
              <p:cNvSpPr/>
              <p:nvPr/>
            </p:nvSpPr>
            <p:spPr>
              <a:xfrm flipH="1">
                <a:off x="3673084" y="242226"/>
                <a:ext cx="1" cy="2198738"/>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47" name="Line"/>
              <p:cNvSpPr/>
              <p:nvPr/>
            </p:nvSpPr>
            <p:spPr>
              <a:xfrm flipH="1">
                <a:off x="-1" y="165064"/>
                <a:ext cx="1393532" cy="1014353"/>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48" name="Line"/>
              <p:cNvSpPr/>
              <p:nvPr/>
            </p:nvSpPr>
            <p:spPr>
              <a:xfrm flipH="1">
                <a:off x="1309743" y="80742"/>
                <a:ext cx="146951" cy="2193431"/>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pPr>
                  <a:defRPr sz="2400"/>
                </a:pPr>
              </a:p>
            </p:txBody>
          </p:sp>
        </p:grpSp>
        <p:pic>
          <p:nvPicPr>
            <p:cNvPr id="150" name="laptop.png" descr="laptop.png"/>
            <p:cNvPicPr>
              <a:picLocks noChangeAspect="1"/>
            </p:cNvPicPr>
            <p:nvPr/>
          </p:nvPicPr>
          <p:blipFill>
            <a:blip r:embed="rId3">
              <a:extLst/>
            </a:blip>
            <a:stretch>
              <a:fillRect/>
            </a:stretch>
          </p:blipFill>
          <p:spPr>
            <a:xfrm>
              <a:off x="1266984" y="0"/>
              <a:ext cx="1073073" cy="1073073"/>
            </a:xfrm>
            <a:prstGeom prst="rect">
              <a:avLst/>
            </a:prstGeom>
            <a:ln w="12700" cap="flat">
              <a:noFill/>
              <a:miter lim="400000"/>
            </a:ln>
            <a:effectLst/>
          </p:spPr>
        </p:pic>
        <p:pic>
          <p:nvPicPr>
            <p:cNvPr id="151" name="laptop.png" descr="laptop.png"/>
            <p:cNvPicPr>
              <a:picLocks noChangeAspect="1"/>
            </p:cNvPicPr>
            <p:nvPr/>
          </p:nvPicPr>
          <p:blipFill>
            <a:blip r:embed="rId3">
              <a:extLst/>
            </a:blip>
            <a:stretch>
              <a:fillRect/>
            </a:stretch>
          </p:blipFill>
          <p:spPr>
            <a:xfrm>
              <a:off x="3422587" y="0"/>
              <a:ext cx="1073074" cy="1073073"/>
            </a:xfrm>
            <a:prstGeom prst="rect">
              <a:avLst/>
            </a:prstGeom>
            <a:ln w="12700" cap="flat">
              <a:noFill/>
              <a:miter lim="400000"/>
            </a:ln>
            <a:effectLst/>
          </p:spPr>
        </p:pic>
        <p:pic>
          <p:nvPicPr>
            <p:cNvPr id="152" name="laptop.png" descr="laptop.png"/>
            <p:cNvPicPr>
              <a:picLocks noChangeAspect="1"/>
            </p:cNvPicPr>
            <p:nvPr/>
          </p:nvPicPr>
          <p:blipFill>
            <a:blip r:embed="rId3">
              <a:extLst/>
            </a:blip>
            <a:stretch>
              <a:fillRect/>
            </a:stretch>
          </p:blipFill>
          <p:spPr>
            <a:xfrm>
              <a:off x="1266984" y="1981823"/>
              <a:ext cx="1073073" cy="1073073"/>
            </a:xfrm>
            <a:prstGeom prst="rect">
              <a:avLst/>
            </a:prstGeom>
            <a:ln w="12700" cap="flat">
              <a:noFill/>
              <a:miter lim="400000"/>
            </a:ln>
            <a:effectLst/>
          </p:spPr>
        </p:pic>
        <p:pic>
          <p:nvPicPr>
            <p:cNvPr id="153" name="laptop.png" descr="laptop.png"/>
            <p:cNvPicPr>
              <a:picLocks noChangeAspect="1"/>
            </p:cNvPicPr>
            <p:nvPr/>
          </p:nvPicPr>
          <p:blipFill>
            <a:blip r:embed="rId3">
              <a:extLst/>
            </a:blip>
            <a:stretch>
              <a:fillRect/>
            </a:stretch>
          </p:blipFill>
          <p:spPr>
            <a:xfrm>
              <a:off x="3526146" y="2316138"/>
              <a:ext cx="1073074" cy="1073074"/>
            </a:xfrm>
            <a:prstGeom prst="rect">
              <a:avLst/>
            </a:prstGeom>
            <a:ln w="12700" cap="flat">
              <a:noFill/>
              <a:miter lim="400000"/>
            </a:ln>
            <a:effectLst/>
          </p:spPr>
        </p:pic>
        <p:pic>
          <p:nvPicPr>
            <p:cNvPr id="154" name="laptop.png" descr="laptop.png"/>
            <p:cNvPicPr>
              <a:picLocks noChangeAspect="1"/>
            </p:cNvPicPr>
            <p:nvPr/>
          </p:nvPicPr>
          <p:blipFill>
            <a:blip r:embed="rId3">
              <a:extLst/>
            </a:blip>
            <a:stretch>
              <a:fillRect/>
            </a:stretch>
          </p:blipFill>
          <p:spPr>
            <a:xfrm>
              <a:off x="0" y="990644"/>
              <a:ext cx="1073073" cy="1073073"/>
            </a:xfrm>
            <a:prstGeom prst="rect">
              <a:avLst/>
            </a:prstGeom>
            <a:ln w="12700" cap="flat">
              <a:noFill/>
              <a:miter lim="400000"/>
            </a:ln>
            <a:effectLst/>
          </p:spPr>
        </p:pic>
      </p:grpSp>
      <p:grpSp>
        <p:nvGrpSpPr>
          <p:cNvPr id="163" name="Group"/>
          <p:cNvGrpSpPr/>
          <p:nvPr/>
        </p:nvGrpSpPr>
        <p:grpSpPr>
          <a:xfrm>
            <a:off x="685109" y="2643444"/>
            <a:ext cx="4964581" cy="3951436"/>
            <a:chOff x="0" y="0"/>
            <a:chExt cx="4964579" cy="3951435"/>
          </a:xfrm>
        </p:grpSpPr>
        <p:sp>
          <p:nvSpPr>
            <p:cNvPr id="156" name="Line"/>
            <p:cNvSpPr/>
            <p:nvPr/>
          </p:nvSpPr>
          <p:spPr>
            <a:xfrm flipH="1" flipV="1">
              <a:off x="1987094" y="920618"/>
              <a:ext cx="990392" cy="250444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57" name="Line"/>
            <p:cNvSpPr/>
            <p:nvPr/>
          </p:nvSpPr>
          <p:spPr>
            <a:xfrm flipH="1" flipV="1">
              <a:off x="2070881" y="1004406"/>
              <a:ext cx="2034882" cy="1631582"/>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58" name="Line"/>
            <p:cNvSpPr/>
            <p:nvPr/>
          </p:nvSpPr>
          <p:spPr>
            <a:xfrm flipV="1">
              <a:off x="636291" y="820198"/>
              <a:ext cx="1191560" cy="2462765"/>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2400"/>
              </a:pPr>
            </a:p>
          </p:txBody>
        </p:sp>
        <p:pic>
          <p:nvPicPr>
            <p:cNvPr id="159" name="Group" descr="Group"/>
            <p:cNvPicPr>
              <a:picLocks noChangeAspect="1"/>
            </p:cNvPicPr>
            <p:nvPr/>
          </p:nvPicPr>
          <p:blipFill>
            <a:blip r:embed="rId4">
              <a:extLst/>
            </a:blip>
            <a:stretch>
              <a:fillRect/>
            </a:stretch>
          </p:blipFill>
          <p:spPr>
            <a:xfrm>
              <a:off x="1276222" y="0"/>
              <a:ext cx="1489612" cy="1489611"/>
            </a:xfrm>
            <a:prstGeom prst="rect">
              <a:avLst/>
            </a:prstGeom>
            <a:ln w="12700" cap="flat">
              <a:noFill/>
              <a:miter lim="400000"/>
            </a:ln>
            <a:effectLst/>
          </p:spPr>
        </p:pic>
        <p:pic>
          <p:nvPicPr>
            <p:cNvPr id="160" name="laptop.png" descr="laptop.png"/>
            <p:cNvPicPr>
              <a:picLocks noChangeAspect="1"/>
            </p:cNvPicPr>
            <p:nvPr/>
          </p:nvPicPr>
          <p:blipFill>
            <a:blip r:embed="rId3">
              <a:extLst/>
            </a:blip>
            <a:stretch>
              <a:fillRect/>
            </a:stretch>
          </p:blipFill>
          <p:spPr>
            <a:xfrm>
              <a:off x="0" y="2294045"/>
              <a:ext cx="1346348" cy="1346349"/>
            </a:xfrm>
            <a:prstGeom prst="rect">
              <a:avLst/>
            </a:prstGeom>
            <a:ln w="12700" cap="flat">
              <a:noFill/>
              <a:miter lim="400000"/>
            </a:ln>
            <a:effectLst/>
          </p:spPr>
        </p:pic>
        <p:pic>
          <p:nvPicPr>
            <p:cNvPr id="161" name="laptop.png" descr="laptop.png"/>
            <p:cNvPicPr>
              <a:picLocks noChangeAspect="1"/>
            </p:cNvPicPr>
            <p:nvPr/>
          </p:nvPicPr>
          <p:blipFill>
            <a:blip r:embed="rId3">
              <a:extLst/>
            </a:blip>
            <a:stretch>
              <a:fillRect/>
            </a:stretch>
          </p:blipFill>
          <p:spPr>
            <a:xfrm>
              <a:off x="2320450" y="2605087"/>
              <a:ext cx="1346348" cy="1346349"/>
            </a:xfrm>
            <a:prstGeom prst="rect">
              <a:avLst/>
            </a:prstGeom>
            <a:ln w="12700" cap="flat">
              <a:noFill/>
              <a:miter lim="400000"/>
            </a:ln>
            <a:effectLst/>
          </p:spPr>
        </p:pic>
        <p:pic>
          <p:nvPicPr>
            <p:cNvPr id="162" name="laptop.png" descr="laptop.png"/>
            <p:cNvPicPr>
              <a:picLocks noChangeAspect="1"/>
            </p:cNvPicPr>
            <p:nvPr/>
          </p:nvPicPr>
          <p:blipFill>
            <a:blip r:embed="rId3">
              <a:extLst/>
            </a:blip>
            <a:stretch>
              <a:fillRect/>
            </a:stretch>
          </p:blipFill>
          <p:spPr>
            <a:xfrm>
              <a:off x="3618231" y="2019072"/>
              <a:ext cx="1346349" cy="1346349"/>
            </a:xfrm>
            <a:prstGeom prst="rect">
              <a:avLst/>
            </a:prstGeom>
            <a:ln w="12700" cap="flat">
              <a:noFill/>
              <a:miter lim="400000"/>
            </a:ln>
            <a:effectLst/>
          </p:spPr>
        </p:pic>
      </p:grpSp>
      <p:sp>
        <p:nvSpPr>
          <p:cNvPr id="164" name="Web, Mail, FTP, SSH, …."/>
          <p:cNvSpPr txBox="1"/>
          <p:nvPr/>
        </p:nvSpPr>
        <p:spPr>
          <a:xfrm>
            <a:off x="1050809" y="7056086"/>
            <a:ext cx="510281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Web, Mail, FTP, SSH, ….</a:t>
            </a:r>
          </a:p>
        </p:txBody>
      </p:sp>
      <p:sp>
        <p:nvSpPr>
          <p:cNvPr id="165" name="Bittorrent"/>
          <p:cNvSpPr txBox="1"/>
          <p:nvPr/>
        </p:nvSpPr>
        <p:spPr>
          <a:xfrm>
            <a:off x="8663802" y="7056086"/>
            <a:ext cx="19609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Bittorrent</a:t>
            </a:r>
          </a:p>
        </p:txBody>
      </p:sp>
      <p:sp>
        <p:nvSpPr>
          <p:cNvPr id="166" name="Bitcoin"/>
          <p:cNvSpPr txBox="1"/>
          <p:nvPr/>
        </p:nvSpPr>
        <p:spPr>
          <a:xfrm>
            <a:off x="8888287" y="7762061"/>
            <a:ext cx="15119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Bitcoin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3"/>
                                        </p:tgtEl>
                                        <p:attrNameLst>
                                          <p:attrName>style.visibility</p:attrName>
                                        </p:attrNameLst>
                                      </p:cBhvr>
                                      <p:to>
                                        <p:strVal val="visible"/>
                                      </p:to>
                                    </p:set>
                                    <p:animEffect filter="dissolve" transition="in">
                                      <p:cBhvr>
                                        <p:cTn id="7" dur="199"/>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64"/>
                                        </p:tgtEl>
                                        <p:attrNameLst>
                                          <p:attrName>style.visibility</p:attrName>
                                        </p:attrNameLst>
                                      </p:cBhvr>
                                      <p:to>
                                        <p:strVal val="visible"/>
                                      </p:to>
                                    </p:set>
                                    <p:animEffect filter="dissolve" transition="in">
                                      <p:cBhvr>
                                        <p:cTn id="12" dur="199"/>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55"/>
                                        </p:tgtEl>
                                        <p:attrNameLst>
                                          <p:attrName>style.visibility</p:attrName>
                                        </p:attrNameLst>
                                      </p:cBhvr>
                                      <p:to>
                                        <p:strVal val="visible"/>
                                      </p:to>
                                    </p:set>
                                    <p:animEffect filter="dissolve" transition="in">
                                      <p:cBhvr>
                                        <p:cTn id="17" dur="199"/>
                                        <p:tgtEl>
                                          <p:spTgt spid="15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65"/>
                                        </p:tgtEl>
                                        <p:attrNameLst>
                                          <p:attrName>style.visibility</p:attrName>
                                        </p:attrNameLst>
                                      </p:cBhvr>
                                      <p:to>
                                        <p:strVal val="visible"/>
                                      </p:to>
                                    </p:set>
                                    <p:animEffect filter="dissolve" transition="in">
                                      <p:cBhvr>
                                        <p:cTn id="22" dur="199"/>
                                        <p:tgtEl>
                                          <p:spTgt spid="16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66"/>
                                        </p:tgtEl>
                                        <p:attrNameLst>
                                          <p:attrName>style.visibility</p:attrName>
                                        </p:attrNameLst>
                                      </p:cBhvr>
                                      <p:to>
                                        <p:strVal val="visible"/>
                                      </p:to>
                                    </p:set>
                                    <p:animEffect filter="dissolve" transition="in">
                                      <p:cBhvr>
                                        <p:cTn id="27" dur="199"/>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3"/>
      <p:bldP build="whole" bldLvl="1" animBg="1" rev="0" advAuto="0" spid="163" grpId="1"/>
      <p:bldP build="whole" bldLvl="1" animBg="1" rev="0" advAuto="0" spid="166" grpId="5"/>
      <p:bldP build="whole" bldLvl="1" animBg="1" rev="0" advAuto="0" spid="164" grpId="2"/>
      <p:bldP build="whole" bldLvl="1" animBg="1" rev="0" advAuto="0" spid="165" grpId="4"/>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6" name="DNS Server Konfigurálása"/>
          <p:cNvSpPr txBox="1"/>
          <p:nvPr>
            <p:ph type="title"/>
          </p:nvPr>
        </p:nvSpPr>
        <p:spPr>
          <a:xfrm>
            <a:off x="2540603" y="21247"/>
            <a:ext cx="7923594" cy="901752"/>
          </a:xfrm>
          <a:prstGeom prst="rect">
            <a:avLst/>
          </a:prstGeom>
        </p:spPr>
        <p:txBody>
          <a:bodyPr/>
          <a:lstStyle>
            <a:lvl1pPr>
              <a:defRPr sz="4700"/>
            </a:lvl1pPr>
          </a:lstStyle>
          <a:p>
            <a:pPr/>
            <a:r>
              <a:t>DNS Server Konfigurálása</a:t>
            </a:r>
          </a:p>
        </p:txBody>
      </p:sp>
      <p:grpSp>
        <p:nvGrpSpPr>
          <p:cNvPr id="549" name="Group"/>
          <p:cNvGrpSpPr/>
          <p:nvPr/>
        </p:nvGrpSpPr>
        <p:grpSpPr>
          <a:xfrm>
            <a:off x="251521" y="1903743"/>
            <a:ext cx="5293223" cy="5877655"/>
            <a:chOff x="0" y="0"/>
            <a:chExt cx="5293221" cy="5877654"/>
          </a:xfrm>
        </p:grpSpPr>
        <p:pic>
          <p:nvPicPr>
            <p:cNvPr id="547" name="Screen Shot 2015-10-09 at 21.36.59.png" descr="Screen Shot 2015-10-09 at 21.36.59.png"/>
            <p:cNvPicPr>
              <a:picLocks noChangeAspect="1"/>
            </p:cNvPicPr>
            <p:nvPr/>
          </p:nvPicPr>
          <p:blipFill>
            <a:blip r:embed="rId3">
              <a:extLst/>
            </a:blip>
            <a:stretch>
              <a:fillRect/>
            </a:stretch>
          </p:blipFill>
          <p:spPr>
            <a:xfrm>
              <a:off x="0" y="748422"/>
              <a:ext cx="5293222" cy="5129233"/>
            </a:xfrm>
            <a:prstGeom prst="rect">
              <a:avLst/>
            </a:prstGeom>
            <a:ln w="12700" cap="flat">
              <a:noFill/>
              <a:miter lim="400000"/>
            </a:ln>
            <a:effectLst/>
          </p:spPr>
        </p:pic>
        <p:sp>
          <p:nvSpPr>
            <p:cNvPr id="548" name="ITStudy.hu zóna"/>
            <p:cNvSpPr txBox="1"/>
            <p:nvPr/>
          </p:nvSpPr>
          <p:spPr>
            <a:xfrm>
              <a:off x="1411637" y="0"/>
              <a:ext cx="2469948"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ITStudy.hu zóna</a:t>
              </a:r>
            </a:p>
          </p:txBody>
        </p:sp>
      </p:grpSp>
      <p:grpSp>
        <p:nvGrpSpPr>
          <p:cNvPr id="552" name="Group"/>
          <p:cNvGrpSpPr/>
          <p:nvPr/>
        </p:nvGrpSpPr>
        <p:grpSpPr>
          <a:xfrm>
            <a:off x="5753461" y="1805762"/>
            <a:ext cx="5026649" cy="5975636"/>
            <a:chOff x="0" y="0"/>
            <a:chExt cx="5026647" cy="5975635"/>
          </a:xfrm>
        </p:grpSpPr>
        <p:pic>
          <p:nvPicPr>
            <p:cNvPr id="550" name="Screen_Shot_2015-10-09_at_21_38_02.png" descr="Screen_Shot_2015-10-09_at_21_38_02.png"/>
            <p:cNvPicPr>
              <a:picLocks noChangeAspect="1"/>
            </p:cNvPicPr>
            <p:nvPr/>
          </p:nvPicPr>
          <p:blipFill>
            <a:blip r:embed="rId4">
              <a:extLst/>
            </a:blip>
            <a:stretch>
              <a:fillRect/>
            </a:stretch>
          </p:blipFill>
          <p:spPr>
            <a:xfrm>
              <a:off x="0" y="846403"/>
              <a:ext cx="5026648" cy="5129233"/>
            </a:xfrm>
            <a:prstGeom prst="rect">
              <a:avLst/>
            </a:prstGeom>
            <a:ln w="12700" cap="flat">
              <a:noFill/>
              <a:miter lim="400000"/>
            </a:ln>
            <a:effectLst/>
          </p:spPr>
        </p:pic>
        <p:sp>
          <p:nvSpPr>
            <p:cNvPr id="551" name="prompt.hu zóna"/>
            <p:cNvSpPr txBox="1"/>
            <p:nvPr/>
          </p:nvSpPr>
          <p:spPr>
            <a:xfrm>
              <a:off x="1293869" y="0"/>
              <a:ext cx="243890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prompt.hu zóna</a:t>
              </a:r>
            </a:p>
          </p:txBody>
        </p:sp>
      </p:grpSp>
      <p:grpSp>
        <p:nvGrpSpPr>
          <p:cNvPr id="555" name="Group"/>
          <p:cNvGrpSpPr/>
          <p:nvPr/>
        </p:nvGrpSpPr>
        <p:grpSpPr>
          <a:xfrm>
            <a:off x="7656391" y="4259521"/>
            <a:ext cx="5157319" cy="5352269"/>
            <a:chOff x="0" y="0"/>
            <a:chExt cx="5157317" cy="5352267"/>
          </a:xfrm>
        </p:grpSpPr>
        <p:pic>
          <p:nvPicPr>
            <p:cNvPr id="553" name="Screen_Shot_2015-10-09_at_21_38_22.png" descr="Screen_Shot_2015-10-09_at_21_38_22.png"/>
            <p:cNvPicPr>
              <a:picLocks noChangeAspect="1"/>
            </p:cNvPicPr>
            <p:nvPr/>
          </p:nvPicPr>
          <p:blipFill>
            <a:blip r:embed="rId5">
              <a:extLst/>
            </a:blip>
            <a:stretch>
              <a:fillRect/>
            </a:stretch>
          </p:blipFill>
          <p:spPr>
            <a:xfrm>
              <a:off x="0" y="0"/>
              <a:ext cx="5157318" cy="5352268"/>
            </a:xfrm>
            <a:prstGeom prst="rect">
              <a:avLst/>
            </a:prstGeom>
            <a:ln w="12700" cap="flat">
              <a:noFill/>
              <a:miter lim="400000"/>
            </a:ln>
            <a:effectLst/>
          </p:spPr>
        </p:pic>
        <p:sp>
          <p:nvSpPr>
            <p:cNvPr id="554" name="Rectangle"/>
            <p:cNvSpPr/>
            <p:nvPr/>
          </p:nvSpPr>
          <p:spPr>
            <a:xfrm>
              <a:off x="75961" y="2232090"/>
              <a:ext cx="5001248" cy="271389"/>
            </a:xfrm>
            <a:prstGeom prst="rect">
              <a:avLst/>
            </a:prstGeom>
            <a:noFill/>
            <a:ln w="25400" cap="flat">
              <a:solidFill>
                <a:srgbClr val="D33E0F"/>
              </a:solidFill>
              <a:prstDash val="solid"/>
              <a:miter lim="400000"/>
            </a:ln>
            <a:effectLst/>
          </p:spPr>
          <p:txBody>
            <a:bodyPr wrap="square" lIns="50800" tIns="50800" rIns="50800" bIns="50800" numCol="1" anchor="ctr">
              <a:noAutofit/>
            </a:bodyPr>
            <a:lstStyle/>
            <a:p>
              <a:pPr>
                <a:defRPr sz="2400"/>
              </a:pPr>
            </a:p>
          </p:txBody>
        </p:sp>
      </p:grpSp>
      <p:sp>
        <p:nvSpPr>
          <p:cNvPr id="556" name="DNS Query: oktatas.itstudy.hu"/>
          <p:cNvSpPr txBox="1"/>
          <p:nvPr/>
        </p:nvSpPr>
        <p:spPr>
          <a:xfrm>
            <a:off x="4237037" y="1048259"/>
            <a:ext cx="45307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DNS Query: oktatas.itstudy.hu</a:t>
            </a:r>
          </a:p>
        </p:txBody>
      </p:sp>
      <p:pic>
        <p:nvPicPr>
          <p:cNvPr id="557" name="Screen Shot 2015-10-09 at 21.54.51.png" descr="Screen Shot 2015-10-09 at 21.54.51.png"/>
          <p:cNvPicPr>
            <a:picLocks noChangeAspect="1"/>
          </p:cNvPicPr>
          <p:nvPr/>
        </p:nvPicPr>
        <p:blipFill>
          <a:blip r:embed="rId6">
            <a:extLst/>
          </a:blip>
          <a:stretch>
            <a:fillRect/>
          </a:stretch>
        </p:blipFill>
        <p:spPr>
          <a:xfrm>
            <a:off x="5761867" y="7164667"/>
            <a:ext cx="6555074" cy="2156832"/>
          </a:xfrm>
          <a:prstGeom prst="rect">
            <a:avLst/>
          </a:prstGeom>
          <a:ln w="254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49"/>
                                        </p:tgtEl>
                                        <p:attrNameLst>
                                          <p:attrName>style.visibility</p:attrName>
                                        </p:attrNameLst>
                                      </p:cBhvr>
                                      <p:to>
                                        <p:strVal val="visible"/>
                                      </p:to>
                                    </p:set>
                                    <p:animEffect filter="dissolve" transition="in">
                                      <p:cBhvr>
                                        <p:cTn id="7" dur="199"/>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52"/>
                                        </p:tgtEl>
                                        <p:attrNameLst>
                                          <p:attrName>style.visibility</p:attrName>
                                        </p:attrNameLst>
                                      </p:cBhvr>
                                      <p:to>
                                        <p:strVal val="visible"/>
                                      </p:to>
                                    </p:set>
                                    <p:animEffect filter="dissolve" transition="in">
                                      <p:cBhvr>
                                        <p:cTn id="12" dur="199"/>
                                        <p:tgtEl>
                                          <p:spTgt spid="55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55"/>
                                        </p:tgtEl>
                                        <p:attrNameLst>
                                          <p:attrName>style.visibility</p:attrName>
                                        </p:attrNameLst>
                                      </p:cBhvr>
                                      <p:to>
                                        <p:strVal val="visible"/>
                                      </p:to>
                                    </p:set>
                                    <p:animEffect filter="dissolve" transition="in">
                                      <p:cBhvr>
                                        <p:cTn id="17" dur="199"/>
                                        <p:tgtEl>
                                          <p:spTgt spid="55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57"/>
                                        </p:tgtEl>
                                        <p:attrNameLst>
                                          <p:attrName>style.visibility</p:attrName>
                                        </p:attrNameLst>
                                      </p:cBhvr>
                                      <p:to>
                                        <p:strVal val="visible"/>
                                      </p:to>
                                    </p:set>
                                    <p:animEffect filter="dissolve" transition="in">
                                      <p:cBhvr>
                                        <p:cTn id="22" dur="199"/>
                                        <p:tgtEl>
                                          <p:spTgt spid="5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5" grpId="3"/>
      <p:bldP build="whole" bldLvl="1" animBg="1" rev="0" advAuto="0" spid="552" grpId="2"/>
      <p:bldP build="whole" bldLvl="1" animBg="1" rev="0" advAuto="0" spid="549" grpId="1"/>
      <p:bldP build="whole" bldLvl="1" animBg="1" rev="0" advAuto="0" spid="557" grpId="4"/>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1" name="DNS rekordok típusai"/>
          <p:cNvSpPr txBox="1"/>
          <p:nvPr>
            <p:ph type="title"/>
          </p:nvPr>
        </p:nvSpPr>
        <p:spPr>
          <a:prstGeom prst="rect">
            <a:avLst/>
          </a:prstGeom>
        </p:spPr>
        <p:txBody>
          <a:bodyPr/>
          <a:lstStyle/>
          <a:p>
            <a:pPr/>
            <a:r>
              <a:t>DNS rekordok típusai</a:t>
            </a:r>
          </a:p>
        </p:txBody>
      </p:sp>
      <p:sp>
        <p:nvSpPr>
          <p:cNvPr id="562" name="CNAME"/>
          <p:cNvSpPr txBox="1"/>
          <p:nvPr/>
        </p:nvSpPr>
        <p:spPr>
          <a:xfrm>
            <a:off x="3187422" y="5187879"/>
            <a:ext cx="173964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CNAME</a:t>
            </a:r>
          </a:p>
        </p:txBody>
      </p:sp>
      <p:sp>
        <p:nvSpPr>
          <p:cNvPr id="563" name="A Rekord"/>
          <p:cNvSpPr txBox="1"/>
          <p:nvPr/>
        </p:nvSpPr>
        <p:spPr>
          <a:xfrm>
            <a:off x="3186496" y="3605612"/>
            <a:ext cx="201168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 Rekord</a:t>
            </a:r>
          </a:p>
        </p:txBody>
      </p:sp>
      <p:sp>
        <p:nvSpPr>
          <p:cNvPr id="564" name="NS rekord"/>
          <p:cNvSpPr txBox="1"/>
          <p:nvPr/>
        </p:nvSpPr>
        <p:spPr>
          <a:xfrm>
            <a:off x="7599751" y="3418182"/>
            <a:ext cx="215524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NS rekord</a:t>
            </a:r>
          </a:p>
        </p:txBody>
      </p:sp>
      <p:sp>
        <p:nvSpPr>
          <p:cNvPr id="565" name="SOA rekord"/>
          <p:cNvSpPr txBox="1"/>
          <p:nvPr/>
        </p:nvSpPr>
        <p:spPr>
          <a:xfrm>
            <a:off x="7569564" y="5187879"/>
            <a:ext cx="248579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SOA rekord</a:t>
            </a:r>
          </a:p>
        </p:txBody>
      </p:sp>
      <p:sp>
        <p:nvSpPr>
          <p:cNvPr id="566" name="TXT rekord"/>
          <p:cNvSpPr txBox="1"/>
          <p:nvPr/>
        </p:nvSpPr>
        <p:spPr>
          <a:xfrm>
            <a:off x="3187672" y="6689091"/>
            <a:ext cx="23335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TXT rekord</a:t>
            </a:r>
          </a:p>
        </p:txBody>
      </p:sp>
      <p:sp>
        <p:nvSpPr>
          <p:cNvPr id="567" name="MX rekord"/>
          <p:cNvSpPr txBox="1"/>
          <p:nvPr/>
        </p:nvSpPr>
        <p:spPr>
          <a:xfrm>
            <a:off x="7574376" y="6689091"/>
            <a:ext cx="220599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MX rekord</a:t>
            </a:r>
          </a:p>
        </p:txBody>
      </p:sp>
      <p:sp>
        <p:nvSpPr>
          <p:cNvPr id="568" name="…"/>
          <p:cNvSpPr txBox="1"/>
          <p:nvPr/>
        </p:nvSpPr>
        <p:spPr>
          <a:xfrm>
            <a:off x="5912806" y="8190303"/>
            <a:ext cx="5715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2" name="Hosts file"/>
          <p:cNvSpPr txBox="1"/>
          <p:nvPr>
            <p:ph type="title"/>
          </p:nvPr>
        </p:nvSpPr>
        <p:spPr>
          <a:xfrm>
            <a:off x="4049300" y="497436"/>
            <a:ext cx="4906199" cy="1285545"/>
          </a:xfrm>
          <a:prstGeom prst="rect">
            <a:avLst/>
          </a:prstGeom>
        </p:spPr>
        <p:txBody>
          <a:bodyPr/>
          <a:lstStyle>
            <a:lvl1pPr>
              <a:defRPr sz="6100"/>
            </a:lvl1pPr>
          </a:lstStyle>
          <a:p>
            <a:pPr/>
            <a:r>
              <a:t>Hosts file</a:t>
            </a:r>
          </a:p>
        </p:txBody>
      </p:sp>
      <p:grpSp>
        <p:nvGrpSpPr>
          <p:cNvPr id="575" name="Group"/>
          <p:cNvGrpSpPr/>
          <p:nvPr/>
        </p:nvGrpSpPr>
        <p:grpSpPr>
          <a:xfrm>
            <a:off x="1851349" y="1806062"/>
            <a:ext cx="8269835" cy="1502582"/>
            <a:chOff x="0" y="0"/>
            <a:chExt cx="8269833" cy="1502580"/>
          </a:xfrm>
        </p:grpSpPr>
        <p:sp>
          <p:nvSpPr>
            <p:cNvPr id="573" name="Windows:"/>
            <p:cNvSpPr txBox="1"/>
            <p:nvPr/>
          </p:nvSpPr>
          <p:spPr>
            <a:xfrm>
              <a:off x="72238" y="0"/>
              <a:ext cx="22229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Windows: </a:t>
              </a:r>
            </a:p>
          </p:txBody>
        </p:sp>
        <p:sp>
          <p:nvSpPr>
            <p:cNvPr id="574" name="C:\Windows\system32\drivers\etc\hosts"/>
            <p:cNvSpPr txBox="1"/>
            <p:nvPr/>
          </p:nvSpPr>
          <p:spPr>
            <a:xfrm>
              <a:off x="0" y="854880"/>
              <a:ext cx="826983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C:\Windows\system32\drivers\etc\hosts </a:t>
              </a:r>
            </a:p>
          </p:txBody>
        </p:sp>
      </p:grpSp>
      <p:grpSp>
        <p:nvGrpSpPr>
          <p:cNvPr id="578" name="Group"/>
          <p:cNvGrpSpPr/>
          <p:nvPr/>
        </p:nvGrpSpPr>
        <p:grpSpPr>
          <a:xfrm>
            <a:off x="1783685" y="3780800"/>
            <a:ext cx="2502713" cy="1587036"/>
            <a:chOff x="0" y="0"/>
            <a:chExt cx="2502712" cy="1587034"/>
          </a:xfrm>
        </p:grpSpPr>
        <p:sp>
          <p:nvSpPr>
            <p:cNvPr id="576" name="Linux/OSX:"/>
            <p:cNvSpPr txBox="1"/>
            <p:nvPr/>
          </p:nvSpPr>
          <p:spPr>
            <a:xfrm>
              <a:off x="0" y="0"/>
              <a:ext cx="250271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Linux/OSX: </a:t>
              </a:r>
            </a:p>
          </p:txBody>
        </p:sp>
        <p:sp>
          <p:nvSpPr>
            <p:cNvPr id="577" name="/etc/hosts"/>
            <p:cNvSpPr txBox="1"/>
            <p:nvPr/>
          </p:nvSpPr>
          <p:spPr>
            <a:xfrm>
              <a:off x="202996" y="939334"/>
              <a:ext cx="209672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/etc/hosts</a:t>
              </a:r>
            </a:p>
          </p:txBody>
        </p:sp>
      </p:grpSp>
      <p:sp>
        <p:nvSpPr>
          <p:cNvPr id="579" name="Windows naming"/>
          <p:cNvSpPr txBox="1"/>
          <p:nvPr/>
        </p:nvSpPr>
        <p:spPr>
          <a:xfrm>
            <a:off x="2839647" y="5659470"/>
            <a:ext cx="7539803" cy="12855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6100"/>
            </a:lvl1pPr>
          </a:lstStyle>
          <a:p>
            <a:pPr/>
            <a:r>
              <a:t>Windows naming</a:t>
            </a:r>
          </a:p>
        </p:txBody>
      </p:sp>
      <p:grpSp>
        <p:nvGrpSpPr>
          <p:cNvPr id="586" name="Group"/>
          <p:cNvGrpSpPr/>
          <p:nvPr/>
        </p:nvGrpSpPr>
        <p:grpSpPr>
          <a:xfrm>
            <a:off x="3274654" y="7287448"/>
            <a:ext cx="5538558" cy="992744"/>
            <a:chOff x="0" y="0"/>
            <a:chExt cx="5538556" cy="992742"/>
          </a:xfrm>
        </p:grpSpPr>
        <p:grpSp>
          <p:nvGrpSpPr>
            <p:cNvPr id="582" name="Group"/>
            <p:cNvGrpSpPr/>
            <p:nvPr/>
          </p:nvGrpSpPr>
          <p:grpSpPr>
            <a:xfrm>
              <a:off x="1421621" y="108010"/>
              <a:ext cx="4116936" cy="647701"/>
              <a:chOff x="1147095" y="88900"/>
              <a:chExt cx="4116935" cy="647700"/>
            </a:xfrm>
          </p:grpSpPr>
          <p:sp>
            <p:nvSpPr>
              <p:cNvPr id="580" name="nbtstat"/>
              <p:cNvSpPr txBox="1"/>
              <p:nvPr/>
            </p:nvSpPr>
            <p:spPr>
              <a:xfrm>
                <a:off x="1147095" y="88900"/>
                <a:ext cx="203485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Courier"/>
                    <a:ea typeface="Courier"/>
                    <a:cs typeface="Courier"/>
                    <a:sym typeface="Courier"/>
                  </a:defRPr>
                </a:lvl1pPr>
              </a:lstStyle>
              <a:p>
                <a:pPr/>
                <a:r>
                  <a:t>nbtstat</a:t>
                </a:r>
              </a:p>
            </p:txBody>
          </p:sp>
          <p:sp>
            <p:nvSpPr>
              <p:cNvPr id="581" name="-c, -s"/>
              <p:cNvSpPr txBox="1"/>
              <p:nvPr/>
            </p:nvSpPr>
            <p:spPr>
              <a:xfrm>
                <a:off x="3503543" y="88900"/>
                <a:ext cx="176048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Courier"/>
                    <a:ea typeface="Courier"/>
                    <a:cs typeface="Courier"/>
                    <a:sym typeface="Courier"/>
                  </a:defRPr>
                </a:lvl1pPr>
              </a:lstStyle>
              <a:p>
                <a:pPr/>
                <a:r>
                  <a:t>-c, -s</a:t>
                </a:r>
              </a:p>
            </p:txBody>
          </p:sp>
        </p:grpSp>
        <p:grpSp>
          <p:nvGrpSpPr>
            <p:cNvPr id="585" name="Group"/>
            <p:cNvGrpSpPr/>
            <p:nvPr/>
          </p:nvGrpSpPr>
          <p:grpSpPr>
            <a:xfrm>
              <a:off x="0" y="0"/>
              <a:ext cx="1249065" cy="992743"/>
              <a:chOff x="0" y="0"/>
              <a:chExt cx="1249064" cy="992742"/>
            </a:xfrm>
          </p:grpSpPr>
          <p:pic>
            <p:nvPicPr>
              <p:cNvPr id="583" name="Image" descr="Image"/>
              <p:cNvPicPr>
                <a:picLocks noChangeAspect="1"/>
              </p:cNvPicPr>
              <p:nvPr/>
            </p:nvPicPr>
            <p:blipFill>
              <a:blip r:embed="rId3">
                <a:extLst/>
              </a:blip>
              <a:stretch>
                <a:fillRect/>
              </a:stretch>
            </p:blipFill>
            <p:spPr>
              <a:xfrm>
                <a:off x="256321" y="0"/>
                <a:ext cx="992744" cy="992743"/>
              </a:xfrm>
              <a:prstGeom prst="rect">
                <a:avLst/>
              </a:prstGeom>
              <a:ln w="12700" cap="flat">
                <a:noFill/>
                <a:miter lim="400000"/>
              </a:ln>
              <a:effectLst/>
            </p:spPr>
          </p:pic>
          <p:pic>
            <p:nvPicPr>
              <p:cNvPr id="584" name="Image" descr="Image"/>
              <p:cNvPicPr>
                <a:picLocks noChangeAspect="1"/>
              </p:cNvPicPr>
              <p:nvPr/>
            </p:nvPicPr>
            <p:blipFill>
              <a:blip r:embed="rId4">
                <a:extLst/>
              </a:blip>
              <a:stretch>
                <a:fillRect/>
              </a:stretch>
            </p:blipFill>
            <p:spPr>
              <a:xfrm>
                <a:off x="0" y="407012"/>
                <a:ext cx="557330" cy="557331"/>
              </a:xfrm>
              <a:prstGeom prst="rect">
                <a:avLst/>
              </a:prstGeom>
              <a:ln w="12700" cap="flat">
                <a:noFill/>
                <a:miter lim="400000"/>
              </a:ln>
              <a:effectLst/>
            </p:spPr>
          </p:pic>
        </p:grpSp>
      </p:grpSp>
      <p:grpSp>
        <p:nvGrpSpPr>
          <p:cNvPr id="589" name="Group"/>
          <p:cNvGrpSpPr/>
          <p:nvPr/>
        </p:nvGrpSpPr>
        <p:grpSpPr>
          <a:xfrm>
            <a:off x="8895577" y="8404999"/>
            <a:ext cx="1103953" cy="724275"/>
            <a:chOff x="0" y="0"/>
            <a:chExt cx="1103951" cy="724274"/>
          </a:xfrm>
        </p:grpSpPr>
        <p:pic>
          <p:nvPicPr>
            <p:cNvPr id="587" name="Image" descr="Image"/>
            <p:cNvPicPr>
              <a:picLocks noChangeAspect="1"/>
            </p:cNvPicPr>
            <p:nvPr/>
          </p:nvPicPr>
          <p:blipFill>
            <a:blip r:embed="rId3">
              <a:extLst/>
            </a:blip>
            <a:stretch>
              <a:fillRect/>
            </a:stretch>
          </p:blipFill>
          <p:spPr>
            <a:xfrm>
              <a:off x="380051" y="0"/>
              <a:ext cx="723901" cy="723900"/>
            </a:xfrm>
            <a:prstGeom prst="rect">
              <a:avLst/>
            </a:prstGeom>
            <a:ln w="12700" cap="flat">
              <a:noFill/>
              <a:miter lim="400000"/>
            </a:ln>
            <a:effectLst/>
          </p:spPr>
        </p:pic>
        <p:pic>
          <p:nvPicPr>
            <p:cNvPr id="588" name="Image" descr="Image"/>
            <p:cNvPicPr>
              <a:picLocks noChangeAspect="1"/>
            </p:cNvPicPr>
            <p:nvPr/>
          </p:nvPicPr>
          <p:blipFill>
            <a:blip r:embed="rId5">
              <a:extLst/>
            </a:blip>
            <a:stretch>
              <a:fillRect/>
            </a:stretch>
          </p:blipFill>
          <p:spPr>
            <a:xfrm>
              <a:off x="0" y="374"/>
              <a:ext cx="723900" cy="723901"/>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75"/>
                                        </p:tgtEl>
                                        <p:attrNameLst>
                                          <p:attrName>style.visibility</p:attrName>
                                        </p:attrNameLst>
                                      </p:cBhvr>
                                      <p:to>
                                        <p:strVal val="visible"/>
                                      </p:to>
                                    </p:set>
                                    <p:animEffect filter="dissolve" transition="in">
                                      <p:cBhvr>
                                        <p:cTn id="7" dur="199"/>
                                        <p:tgtEl>
                                          <p:spTgt spid="57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78"/>
                                        </p:tgtEl>
                                        <p:attrNameLst>
                                          <p:attrName>style.visibility</p:attrName>
                                        </p:attrNameLst>
                                      </p:cBhvr>
                                      <p:to>
                                        <p:strVal val="visible"/>
                                      </p:to>
                                    </p:set>
                                    <p:animEffect filter="dissolve" transition="in">
                                      <p:cBhvr>
                                        <p:cTn id="12" dur="199"/>
                                        <p:tgtEl>
                                          <p:spTgt spid="57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79"/>
                                        </p:tgtEl>
                                        <p:attrNameLst>
                                          <p:attrName>style.visibility</p:attrName>
                                        </p:attrNameLst>
                                      </p:cBhvr>
                                      <p:to>
                                        <p:strVal val="visible"/>
                                      </p:to>
                                    </p:set>
                                    <p:animEffect filter="dissolve" transition="in">
                                      <p:cBhvr>
                                        <p:cTn id="17" dur="199"/>
                                        <p:tgtEl>
                                          <p:spTgt spid="57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86"/>
                                        </p:tgtEl>
                                        <p:attrNameLst>
                                          <p:attrName>style.visibility</p:attrName>
                                        </p:attrNameLst>
                                      </p:cBhvr>
                                      <p:to>
                                        <p:strVal val="visible"/>
                                      </p:to>
                                    </p:set>
                                    <p:animEffect filter="dissolve" transition="in">
                                      <p:cBhvr>
                                        <p:cTn id="22" dur="199"/>
                                        <p:tgtEl>
                                          <p:spTgt spid="58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89"/>
                                        </p:tgtEl>
                                        <p:attrNameLst>
                                          <p:attrName>style.visibility</p:attrName>
                                        </p:attrNameLst>
                                      </p:cBhvr>
                                      <p:to>
                                        <p:strVal val="visible"/>
                                      </p:to>
                                    </p:set>
                                    <p:animEffect filter="dissolve" transition="in">
                                      <p:cBhvr>
                                        <p:cTn id="27" dur="199"/>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5" grpId="1"/>
      <p:bldP build="whole" bldLvl="1" animBg="1" rev="0" advAuto="0" spid="578" grpId="2"/>
      <p:bldP build="whole" bldLvl="1" animBg="1" rev="0" advAuto="0" spid="586" grpId="4"/>
      <p:bldP build="whole" bldLvl="1" animBg="1" rev="0" advAuto="0" spid="589" grpId="5"/>
      <p:bldP build="whole" bldLvl="1" animBg="1" rev="0" advAuto="0" spid="579" grpId="3"/>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3" name="DNS Hibakeresés"/>
          <p:cNvSpPr txBox="1"/>
          <p:nvPr>
            <p:ph type="title"/>
          </p:nvPr>
        </p:nvSpPr>
        <p:spPr>
          <a:xfrm>
            <a:off x="3813820" y="537013"/>
            <a:ext cx="5377160" cy="1445323"/>
          </a:xfrm>
          <a:prstGeom prst="rect">
            <a:avLst/>
          </a:prstGeom>
        </p:spPr>
        <p:txBody>
          <a:bodyPr/>
          <a:lstStyle>
            <a:lvl1pPr defTabSz="379729">
              <a:defRPr sz="5200"/>
            </a:lvl1pPr>
          </a:lstStyle>
          <a:p>
            <a:pPr/>
            <a:r>
              <a:t>DNS Hibakeresés</a:t>
            </a:r>
          </a:p>
        </p:txBody>
      </p:sp>
      <p:pic>
        <p:nvPicPr>
          <p:cNvPr id="594" name="Screen_Shot_2015-10-09_at_22_49_04.png" descr="Screen_Shot_2015-10-09_at_22_49_04.png"/>
          <p:cNvPicPr>
            <a:picLocks noChangeAspect="1"/>
          </p:cNvPicPr>
          <p:nvPr/>
        </p:nvPicPr>
        <p:blipFill>
          <a:blip r:embed="rId3">
            <a:extLst/>
          </a:blip>
          <a:stretch>
            <a:fillRect/>
          </a:stretch>
        </p:blipFill>
        <p:spPr>
          <a:xfrm>
            <a:off x="3105150" y="2401229"/>
            <a:ext cx="6794500" cy="4292601"/>
          </a:xfrm>
          <a:prstGeom prst="rect">
            <a:avLst/>
          </a:prstGeom>
          <a:ln w="12700">
            <a:miter lim="400000"/>
          </a:ln>
        </p:spPr>
      </p:pic>
      <p:sp>
        <p:nvSpPr>
          <p:cNvPr id="595" name="dig"/>
          <p:cNvSpPr/>
          <p:nvPr/>
        </p:nvSpPr>
        <p:spPr>
          <a:xfrm>
            <a:off x="5744533" y="7238483"/>
            <a:ext cx="93739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dig</a:t>
            </a:r>
          </a:p>
        </p:txBody>
      </p:sp>
      <p:sp>
        <p:nvSpPr>
          <p:cNvPr id="596" name="whois"/>
          <p:cNvSpPr/>
          <p:nvPr/>
        </p:nvSpPr>
        <p:spPr>
          <a:xfrm>
            <a:off x="5774142" y="7814836"/>
            <a:ext cx="14861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whois</a:t>
            </a:r>
          </a:p>
        </p:txBody>
      </p:sp>
      <p:sp>
        <p:nvSpPr>
          <p:cNvPr id="597" name="ping"/>
          <p:cNvSpPr/>
          <p:nvPr/>
        </p:nvSpPr>
        <p:spPr>
          <a:xfrm>
            <a:off x="5779162" y="8444054"/>
            <a:ext cx="12117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ping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94"/>
                                        </p:tgtEl>
                                        <p:attrNameLst>
                                          <p:attrName>style.visibility</p:attrName>
                                        </p:attrNameLst>
                                      </p:cBhvr>
                                      <p:to>
                                        <p:strVal val="visible"/>
                                      </p:to>
                                    </p:set>
                                    <p:animEffect filter="dissolve" transition="in">
                                      <p:cBhvr>
                                        <p:cTn id="7" dur="199"/>
                                        <p:tgtEl>
                                          <p:spTgt spid="59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95"/>
                                        </p:tgtEl>
                                        <p:attrNameLst>
                                          <p:attrName>style.visibility</p:attrName>
                                        </p:attrNameLst>
                                      </p:cBhvr>
                                      <p:to>
                                        <p:strVal val="visible"/>
                                      </p:to>
                                    </p:set>
                                    <p:animEffect filter="dissolve" transition="in">
                                      <p:cBhvr>
                                        <p:cTn id="12" dur="199"/>
                                        <p:tgtEl>
                                          <p:spTgt spid="59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96"/>
                                        </p:tgtEl>
                                        <p:attrNameLst>
                                          <p:attrName>style.visibility</p:attrName>
                                        </p:attrNameLst>
                                      </p:cBhvr>
                                      <p:to>
                                        <p:strVal val="visible"/>
                                      </p:to>
                                    </p:set>
                                    <p:animEffect filter="dissolve" transition="in">
                                      <p:cBhvr>
                                        <p:cTn id="17" dur="199"/>
                                        <p:tgtEl>
                                          <p:spTgt spid="59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97"/>
                                        </p:tgtEl>
                                        <p:attrNameLst>
                                          <p:attrName>style.visibility</p:attrName>
                                        </p:attrNameLst>
                                      </p:cBhvr>
                                      <p:to>
                                        <p:strVal val="visible"/>
                                      </p:to>
                                    </p:set>
                                    <p:animEffect filter="dissolve" transition="in">
                                      <p:cBhvr>
                                        <p:cTn id="22" dur="199"/>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6" grpId="3"/>
      <p:bldP build="whole" bldLvl="1" animBg="1" rev="0" advAuto="0" spid="597" grpId="4"/>
      <p:bldP build="whole" bldLvl="1" animBg="1" rev="0" advAuto="0" spid="595" grpId="2"/>
      <p:bldP build="whole" bldLvl="1" animBg="1" rev="0" advAuto="0" spid="59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1" name="Rouge DNS server"/>
          <p:cNvSpPr txBox="1"/>
          <p:nvPr>
            <p:ph type="title"/>
          </p:nvPr>
        </p:nvSpPr>
        <p:spPr>
          <a:xfrm>
            <a:off x="3805152" y="293104"/>
            <a:ext cx="6242852" cy="1139968"/>
          </a:xfrm>
          <a:prstGeom prst="rect">
            <a:avLst/>
          </a:prstGeom>
        </p:spPr>
        <p:txBody>
          <a:bodyPr/>
          <a:lstStyle>
            <a:lvl1pPr defTabSz="420624">
              <a:defRPr sz="5760"/>
            </a:lvl1pPr>
          </a:lstStyle>
          <a:p>
            <a:pPr/>
            <a:r>
              <a:t>Rouge DNS server</a:t>
            </a:r>
          </a:p>
        </p:txBody>
      </p:sp>
      <p:pic>
        <p:nvPicPr>
          <p:cNvPr id="602" name="Windows_7_PC_Icon_by_dipanshu9093.png" descr="Windows_7_PC_Icon_by_dipanshu9093.png"/>
          <p:cNvPicPr>
            <a:picLocks noChangeAspect="1"/>
          </p:cNvPicPr>
          <p:nvPr/>
        </p:nvPicPr>
        <p:blipFill>
          <a:blip r:embed="rId3">
            <a:extLst/>
          </a:blip>
          <a:stretch>
            <a:fillRect/>
          </a:stretch>
        </p:blipFill>
        <p:spPr>
          <a:xfrm>
            <a:off x="3098696" y="5535752"/>
            <a:ext cx="1656102" cy="1656102"/>
          </a:xfrm>
          <a:prstGeom prst="rect">
            <a:avLst/>
          </a:prstGeom>
          <a:ln w="12700">
            <a:miter lim="400000"/>
          </a:ln>
        </p:spPr>
      </p:pic>
      <p:sp>
        <p:nvSpPr>
          <p:cNvPr id="603" name="ip: 192.168.1.10/24…"/>
          <p:cNvSpPr txBox="1"/>
          <p:nvPr/>
        </p:nvSpPr>
        <p:spPr>
          <a:xfrm>
            <a:off x="2570482" y="7209515"/>
            <a:ext cx="2712530"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300"/>
            </a:pPr>
            <a:r>
              <a:t>ip: 192.168.1.10/24</a:t>
            </a:r>
          </a:p>
          <a:p>
            <a:pPr algn="l">
              <a:defRPr sz="2300"/>
            </a:pPr>
            <a:r>
              <a:t>dns: 192.168.1.1</a:t>
            </a:r>
          </a:p>
        </p:txBody>
      </p:sp>
      <p:pic>
        <p:nvPicPr>
          <p:cNvPr id="604" name="access_point.png" descr="access_point.png"/>
          <p:cNvPicPr>
            <a:picLocks noChangeAspect="1"/>
          </p:cNvPicPr>
          <p:nvPr/>
        </p:nvPicPr>
        <p:blipFill>
          <a:blip r:embed="rId4">
            <a:extLst/>
          </a:blip>
          <a:stretch>
            <a:fillRect/>
          </a:stretch>
        </p:blipFill>
        <p:spPr>
          <a:xfrm>
            <a:off x="1138795" y="2237543"/>
            <a:ext cx="1242085" cy="1242085"/>
          </a:xfrm>
          <a:prstGeom prst="rect">
            <a:avLst/>
          </a:prstGeom>
          <a:ln w="12700">
            <a:miter lim="400000"/>
          </a:ln>
        </p:spPr>
      </p:pic>
      <p:sp>
        <p:nvSpPr>
          <p:cNvPr id="605" name="192.168.1.1"/>
          <p:cNvSpPr txBox="1"/>
          <p:nvPr/>
        </p:nvSpPr>
        <p:spPr>
          <a:xfrm>
            <a:off x="1132495" y="3475750"/>
            <a:ext cx="159009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200"/>
            </a:lvl1pPr>
          </a:lstStyle>
          <a:p>
            <a:pPr/>
            <a:r>
              <a:t>192.168.1.1</a:t>
            </a:r>
          </a:p>
        </p:txBody>
      </p:sp>
      <p:grpSp>
        <p:nvGrpSpPr>
          <p:cNvPr id="608" name="Group"/>
          <p:cNvGrpSpPr/>
          <p:nvPr/>
        </p:nvGrpSpPr>
        <p:grpSpPr>
          <a:xfrm>
            <a:off x="5446248" y="5582372"/>
            <a:ext cx="2712530" cy="575861"/>
            <a:chOff x="0" y="0"/>
            <a:chExt cx="2712529" cy="575859"/>
          </a:xfrm>
        </p:grpSpPr>
        <p:sp>
          <p:nvSpPr>
            <p:cNvPr id="606" name="Line"/>
            <p:cNvSpPr/>
            <p:nvPr/>
          </p:nvSpPr>
          <p:spPr>
            <a:xfrm flipH="1" flipV="1">
              <a:off x="0" y="575859"/>
              <a:ext cx="271253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07" name="ARP Poisoning"/>
            <p:cNvSpPr txBox="1"/>
            <p:nvPr/>
          </p:nvSpPr>
          <p:spPr>
            <a:xfrm>
              <a:off x="163450" y="0"/>
              <a:ext cx="2465883"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ARP Poisoning</a:t>
              </a:r>
            </a:p>
          </p:txBody>
        </p:sp>
      </p:grpSp>
      <p:grpSp>
        <p:nvGrpSpPr>
          <p:cNvPr id="611" name="Group"/>
          <p:cNvGrpSpPr/>
          <p:nvPr/>
        </p:nvGrpSpPr>
        <p:grpSpPr>
          <a:xfrm rot="3911743">
            <a:off x="1775908" y="4582674"/>
            <a:ext cx="2120814" cy="525061"/>
            <a:chOff x="0" y="0"/>
            <a:chExt cx="2120812" cy="525059"/>
          </a:xfrm>
        </p:grpSpPr>
        <p:sp>
          <p:nvSpPr>
            <p:cNvPr id="609" name="Line"/>
            <p:cNvSpPr/>
            <p:nvPr/>
          </p:nvSpPr>
          <p:spPr>
            <a:xfrm flipH="1" flipV="1">
              <a:off x="0" y="525059"/>
              <a:ext cx="2120813"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10" name="Dns request"/>
            <p:cNvSpPr txBox="1"/>
            <p:nvPr/>
          </p:nvSpPr>
          <p:spPr>
            <a:xfrm>
              <a:off x="326950" y="-1"/>
              <a:ext cx="1630884"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a:r>
                <a:t>Dns request</a:t>
              </a:r>
            </a:p>
          </p:txBody>
        </p:sp>
      </p:grpSp>
      <p:grpSp>
        <p:nvGrpSpPr>
          <p:cNvPr id="615" name="Group"/>
          <p:cNvGrpSpPr/>
          <p:nvPr/>
        </p:nvGrpSpPr>
        <p:grpSpPr>
          <a:xfrm>
            <a:off x="8737623" y="5296675"/>
            <a:ext cx="2354124" cy="2409623"/>
            <a:chOff x="0" y="0"/>
            <a:chExt cx="2354122" cy="2409622"/>
          </a:xfrm>
        </p:grpSpPr>
        <p:pic>
          <p:nvPicPr>
            <p:cNvPr id="612" name="Windows_7_PC_Icon_by_dipanshu9093.png" descr="Windows_7_PC_Icon_by_dipanshu9093.png"/>
            <p:cNvPicPr>
              <a:picLocks noChangeAspect="1"/>
            </p:cNvPicPr>
            <p:nvPr/>
          </p:nvPicPr>
          <p:blipFill>
            <a:blip r:embed="rId3">
              <a:extLst/>
            </a:blip>
            <a:stretch>
              <a:fillRect/>
            </a:stretch>
          </p:blipFill>
          <p:spPr>
            <a:xfrm>
              <a:off x="201505" y="265545"/>
              <a:ext cx="1656102" cy="1656102"/>
            </a:xfrm>
            <a:prstGeom prst="rect">
              <a:avLst/>
            </a:prstGeom>
            <a:ln w="12700" cap="flat">
              <a:noFill/>
              <a:miter lim="400000"/>
            </a:ln>
            <a:effectLst/>
          </p:spPr>
        </p:pic>
        <p:sp>
          <p:nvSpPr>
            <p:cNvPr id="613" name="192.168.1.1"/>
            <p:cNvSpPr txBox="1"/>
            <p:nvPr/>
          </p:nvSpPr>
          <p:spPr>
            <a:xfrm>
              <a:off x="212691" y="1927022"/>
              <a:ext cx="179133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500"/>
              </a:lvl1pPr>
            </a:lstStyle>
            <a:p>
              <a:pPr/>
              <a:r>
                <a:t>192.168.1.1</a:t>
              </a:r>
            </a:p>
          </p:txBody>
        </p:sp>
        <p:sp>
          <p:nvSpPr>
            <p:cNvPr id="614" name="Fake DNS Server"/>
            <p:cNvSpPr txBox="1"/>
            <p:nvPr/>
          </p:nvSpPr>
          <p:spPr>
            <a:xfrm>
              <a:off x="0" y="-1"/>
              <a:ext cx="235412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300"/>
              </a:lvl1pPr>
            </a:lstStyle>
            <a:p>
              <a:pPr/>
              <a:r>
                <a:t>Fake DNS Server</a:t>
              </a:r>
            </a:p>
          </p:txBody>
        </p:sp>
      </p:grpSp>
      <p:sp>
        <p:nvSpPr>
          <p:cNvPr id="616" name="12:4b:32:5c:12:64"/>
          <p:cNvSpPr txBox="1"/>
          <p:nvPr/>
        </p:nvSpPr>
        <p:spPr>
          <a:xfrm>
            <a:off x="8947920" y="7640247"/>
            <a:ext cx="217601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000"/>
            </a:lvl1pPr>
          </a:lstStyle>
          <a:p>
            <a:pPr/>
            <a:r>
              <a:t>12:4b:32:5c:12:64</a:t>
            </a:r>
          </a:p>
        </p:txBody>
      </p:sp>
      <p:sp>
        <p:nvSpPr>
          <p:cNvPr id="617" name="42:b8:a2:5c:32:54"/>
          <p:cNvSpPr txBox="1"/>
          <p:nvPr/>
        </p:nvSpPr>
        <p:spPr>
          <a:xfrm>
            <a:off x="2418121" y="2950001"/>
            <a:ext cx="217601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000"/>
            </a:lvl1pPr>
          </a:lstStyle>
          <a:p>
            <a:pPr/>
            <a:r>
              <a:t>42:b8:a2:5c:32:54</a:t>
            </a:r>
          </a:p>
        </p:txBody>
      </p:sp>
      <p:grpSp>
        <p:nvGrpSpPr>
          <p:cNvPr id="620" name="Group"/>
          <p:cNvGrpSpPr/>
          <p:nvPr/>
        </p:nvGrpSpPr>
        <p:grpSpPr>
          <a:xfrm>
            <a:off x="5538192" y="6424018"/>
            <a:ext cx="2528642" cy="615564"/>
            <a:chOff x="0" y="0"/>
            <a:chExt cx="2528640" cy="615563"/>
          </a:xfrm>
        </p:grpSpPr>
        <p:sp>
          <p:nvSpPr>
            <p:cNvPr id="618" name="Line"/>
            <p:cNvSpPr/>
            <p:nvPr/>
          </p:nvSpPr>
          <p:spPr>
            <a:xfrm>
              <a:off x="0" y="615563"/>
              <a:ext cx="2528641"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19" name="DNS request"/>
            <p:cNvSpPr txBox="1"/>
            <p:nvPr/>
          </p:nvSpPr>
          <p:spPr>
            <a:xfrm>
              <a:off x="272436" y="0"/>
              <a:ext cx="214299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DNS request</a:t>
              </a:r>
            </a:p>
          </p:txBody>
        </p:sp>
      </p:grpSp>
      <p:grpSp>
        <p:nvGrpSpPr>
          <p:cNvPr id="623" name="Group"/>
          <p:cNvGrpSpPr/>
          <p:nvPr/>
        </p:nvGrpSpPr>
        <p:grpSpPr>
          <a:xfrm>
            <a:off x="5435206" y="7372904"/>
            <a:ext cx="2847580" cy="397447"/>
            <a:chOff x="0" y="0"/>
            <a:chExt cx="2847579" cy="397446"/>
          </a:xfrm>
        </p:grpSpPr>
        <p:sp>
          <p:nvSpPr>
            <p:cNvPr id="621" name="Line"/>
            <p:cNvSpPr/>
            <p:nvPr/>
          </p:nvSpPr>
          <p:spPr>
            <a:xfrm flipH="1" flipV="1">
              <a:off x="0" y="397446"/>
              <a:ext cx="271253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22" name="facebook.com: 192.168.1.15"/>
            <p:cNvSpPr txBox="1"/>
            <p:nvPr/>
          </p:nvSpPr>
          <p:spPr>
            <a:xfrm>
              <a:off x="135164" y="0"/>
              <a:ext cx="2712416" cy="34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600"/>
              </a:pPr>
              <a:r>
                <a:rPr u="sng">
                  <a:hlinkClick r:id="rId5" invalidUrl="" action="" tgtFrame="" tooltip="" history="1" highlightClick="0" endSnd="0"/>
                </a:rPr>
                <a:t>facebook.com</a:t>
              </a:r>
              <a:r>
                <a:t>: 192.168.1.15</a:t>
              </a:r>
            </a:p>
          </p:txBody>
        </p:sp>
      </p:grpSp>
      <p:grpSp>
        <p:nvGrpSpPr>
          <p:cNvPr id="627" name="Group"/>
          <p:cNvGrpSpPr/>
          <p:nvPr/>
        </p:nvGrpSpPr>
        <p:grpSpPr>
          <a:xfrm>
            <a:off x="6906266" y="2435223"/>
            <a:ext cx="2349158" cy="2284301"/>
            <a:chOff x="0" y="0"/>
            <a:chExt cx="2349157" cy="2284300"/>
          </a:xfrm>
        </p:grpSpPr>
        <p:pic>
          <p:nvPicPr>
            <p:cNvPr id="624" name="Windows_7_PC_Icon_by_dipanshu9093.png" descr="Windows_7_PC_Icon_by_dipanshu9093.png"/>
            <p:cNvPicPr>
              <a:picLocks noChangeAspect="1"/>
            </p:cNvPicPr>
            <p:nvPr/>
          </p:nvPicPr>
          <p:blipFill>
            <a:blip r:embed="rId3">
              <a:extLst/>
            </a:blip>
            <a:stretch>
              <a:fillRect/>
            </a:stretch>
          </p:blipFill>
          <p:spPr>
            <a:xfrm>
              <a:off x="199022" y="101600"/>
              <a:ext cx="1656102" cy="1656101"/>
            </a:xfrm>
            <a:prstGeom prst="rect">
              <a:avLst/>
            </a:prstGeom>
            <a:ln w="12700" cap="flat">
              <a:noFill/>
              <a:miter lim="400000"/>
            </a:ln>
            <a:effectLst/>
          </p:spPr>
        </p:pic>
        <p:sp>
          <p:nvSpPr>
            <p:cNvPr id="625" name="192.168.1.15"/>
            <p:cNvSpPr txBox="1"/>
            <p:nvPr/>
          </p:nvSpPr>
          <p:spPr>
            <a:xfrm>
              <a:off x="82676" y="1801700"/>
              <a:ext cx="196786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500"/>
              </a:lvl1pPr>
            </a:lstStyle>
            <a:p>
              <a:pPr/>
              <a:r>
                <a:t>192.168.1.15</a:t>
              </a:r>
            </a:p>
          </p:txBody>
        </p:sp>
        <p:sp>
          <p:nvSpPr>
            <p:cNvPr id="626" name="Fake Web Server"/>
            <p:cNvSpPr txBox="1"/>
            <p:nvPr/>
          </p:nvSpPr>
          <p:spPr>
            <a:xfrm>
              <a:off x="0" y="-1"/>
              <a:ext cx="2349158"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300"/>
              </a:lvl1pPr>
            </a:lstStyle>
            <a:p>
              <a:pPr/>
              <a:r>
                <a:t>Fake Web Server</a:t>
              </a:r>
            </a:p>
          </p:txBody>
        </p:sp>
      </p:grpSp>
      <p:grpSp>
        <p:nvGrpSpPr>
          <p:cNvPr id="630" name="Group"/>
          <p:cNvGrpSpPr/>
          <p:nvPr/>
        </p:nvGrpSpPr>
        <p:grpSpPr>
          <a:xfrm rot="19514042">
            <a:off x="3842692" y="4518119"/>
            <a:ext cx="3178005" cy="465775"/>
            <a:chOff x="0" y="0"/>
            <a:chExt cx="3178003" cy="465773"/>
          </a:xfrm>
        </p:grpSpPr>
        <p:sp>
          <p:nvSpPr>
            <p:cNvPr id="628" name="Line"/>
            <p:cNvSpPr/>
            <p:nvPr/>
          </p:nvSpPr>
          <p:spPr>
            <a:xfrm>
              <a:off x="39858" y="465773"/>
              <a:ext cx="3138146"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29" name="http://www.facebook.com"/>
            <p:cNvSpPr txBox="1"/>
            <p:nvPr/>
          </p:nvSpPr>
          <p:spPr>
            <a:xfrm>
              <a:off x="-1" y="-1"/>
              <a:ext cx="3138146"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http://www.facebook.com</a:t>
              </a:r>
            </a:p>
          </p:txBody>
        </p:sp>
      </p:grpSp>
      <p:pic>
        <p:nvPicPr>
          <p:cNvPr id="631" name="Image" descr="Image"/>
          <p:cNvPicPr>
            <a:picLocks noChangeAspect="1"/>
          </p:cNvPicPr>
          <p:nvPr/>
        </p:nvPicPr>
        <p:blipFill>
          <a:blip r:embed="rId6">
            <a:extLst/>
          </a:blip>
          <a:stretch>
            <a:fillRect/>
          </a:stretch>
        </p:blipFill>
        <p:spPr>
          <a:xfrm>
            <a:off x="8140803" y="3372077"/>
            <a:ext cx="639147" cy="639147"/>
          </a:xfrm>
          <a:prstGeom prst="rect">
            <a:avLst/>
          </a:prstGeom>
          <a:ln w="12700">
            <a:miter lim="400000"/>
          </a:ln>
        </p:spPr>
      </p:pic>
      <p:pic>
        <p:nvPicPr>
          <p:cNvPr id="632" name="Image" descr="Image"/>
          <p:cNvPicPr>
            <a:picLocks noChangeAspect="1"/>
          </p:cNvPicPr>
          <p:nvPr/>
        </p:nvPicPr>
        <p:blipFill>
          <a:blip r:embed="rId6">
            <a:extLst/>
          </a:blip>
          <a:stretch>
            <a:fillRect/>
          </a:stretch>
        </p:blipFill>
        <p:spPr>
          <a:xfrm>
            <a:off x="9990933" y="6569389"/>
            <a:ext cx="639147" cy="63914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11"/>
                                        </p:tgtEl>
                                        <p:attrNameLst>
                                          <p:attrName>style.visibility</p:attrName>
                                        </p:attrNameLst>
                                      </p:cBhvr>
                                      <p:to>
                                        <p:strVal val="visible"/>
                                      </p:to>
                                    </p:set>
                                    <p:animEffect filter="dissolve" transition="in">
                                      <p:cBhvr>
                                        <p:cTn id="7" dur="199"/>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15"/>
                                        </p:tgtEl>
                                        <p:attrNameLst>
                                          <p:attrName>style.visibility</p:attrName>
                                        </p:attrNameLst>
                                      </p:cBhvr>
                                      <p:to>
                                        <p:strVal val="visible"/>
                                      </p:to>
                                    </p:set>
                                    <p:animEffect filter="dissolve" transition="in">
                                      <p:cBhvr>
                                        <p:cTn id="12" dur="199"/>
                                        <p:tgtEl>
                                          <p:spTgt spid="61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17"/>
                                        </p:tgtEl>
                                        <p:attrNameLst>
                                          <p:attrName>style.visibility</p:attrName>
                                        </p:attrNameLst>
                                      </p:cBhvr>
                                      <p:to>
                                        <p:strVal val="visible"/>
                                      </p:to>
                                    </p:set>
                                    <p:animEffect filter="dissolve" transition="in">
                                      <p:cBhvr>
                                        <p:cTn id="17" dur="199"/>
                                        <p:tgtEl>
                                          <p:spTgt spid="61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16"/>
                                        </p:tgtEl>
                                        <p:attrNameLst>
                                          <p:attrName>style.visibility</p:attrName>
                                        </p:attrNameLst>
                                      </p:cBhvr>
                                      <p:to>
                                        <p:strVal val="visible"/>
                                      </p:to>
                                    </p:set>
                                    <p:animEffect filter="dissolve" transition="in">
                                      <p:cBhvr>
                                        <p:cTn id="22" dur="199"/>
                                        <p:tgtEl>
                                          <p:spTgt spid="61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08"/>
                                        </p:tgtEl>
                                        <p:attrNameLst>
                                          <p:attrName>style.visibility</p:attrName>
                                        </p:attrNameLst>
                                      </p:cBhvr>
                                      <p:to>
                                        <p:strVal val="visible"/>
                                      </p:to>
                                    </p:set>
                                    <p:animEffect filter="dissolve" transition="in">
                                      <p:cBhvr>
                                        <p:cTn id="27" dur="200"/>
                                        <p:tgtEl>
                                          <p:spTgt spid="60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620"/>
                                        </p:tgtEl>
                                        <p:attrNameLst>
                                          <p:attrName>style.visibility</p:attrName>
                                        </p:attrNameLst>
                                      </p:cBhvr>
                                      <p:to>
                                        <p:strVal val="visible"/>
                                      </p:to>
                                    </p:set>
                                    <p:animEffect filter="dissolve" transition="in">
                                      <p:cBhvr>
                                        <p:cTn id="32" dur="199"/>
                                        <p:tgtEl>
                                          <p:spTgt spid="62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623"/>
                                        </p:tgtEl>
                                        <p:attrNameLst>
                                          <p:attrName>style.visibility</p:attrName>
                                        </p:attrNameLst>
                                      </p:cBhvr>
                                      <p:to>
                                        <p:strVal val="visible"/>
                                      </p:to>
                                    </p:set>
                                    <p:animEffect filter="dissolve" transition="in">
                                      <p:cBhvr>
                                        <p:cTn id="37" dur="199"/>
                                        <p:tgtEl>
                                          <p:spTgt spid="623"/>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627"/>
                                        </p:tgtEl>
                                        <p:attrNameLst>
                                          <p:attrName>style.visibility</p:attrName>
                                        </p:attrNameLst>
                                      </p:cBhvr>
                                      <p:to>
                                        <p:strVal val="visible"/>
                                      </p:to>
                                    </p:set>
                                    <p:animEffect filter="dissolve" transition="in">
                                      <p:cBhvr>
                                        <p:cTn id="42" dur="199"/>
                                        <p:tgtEl>
                                          <p:spTgt spid="627"/>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630"/>
                                        </p:tgtEl>
                                        <p:attrNameLst>
                                          <p:attrName>style.visibility</p:attrName>
                                        </p:attrNameLst>
                                      </p:cBhvr>
                                      <p:to>
                                        <p:strVal val="visible"/>
                                      </p:to>
                                    </p:set>
                                    <p:animEffect filter="dissolve" transition="in">
                                      <p:cBhvr>
                                        <p:cTn id="47" dur="199"/>
                                        <p:tgtEl>
                                          <p:spTgt spid="630"/>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631"/>
                                        </p:tgtEl>
                                        <p:attrNameLst>
                                          <p:attrName>style.visibility</p:attrName>
                                        </p:attrNameLst>
                                      </p:cBhvr>
                                      <p:to>
                                        <p:strVal val="visible"/>
                                      </p:to>
                                    </p:set>
                                    <p:animEffect filter="dissolve" transition="in">
                                      <p:cBhvr>
                                        <p:cTn id="52" dur="199"/>
                                        <p:tgtEl>
                                          <p:spTgt spid="631"/>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632"/>
                                        </p:tgtEl>
                                        <p:attrNameLst>
                                          <p:attrName>style.visibility</p:attrName>
                                        </p:attrNameLst>
                                      </p:cBhvr>
                                      <p:to>
                                        <p:strVal val="visible"/>
                                      </p:to>
                                    </p:set>
                                    <p:animEffect filter="dissolve" transition="in">
                                      <p:cBhvr>
                                        <p:cTn id="57" dur="199"/>
                                        <p:tgtEl>
                                          <p:spTgt spid="6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7" grpId="3"/>
      <p:bldP build="whole" bldLvl="1" animBg="1" rev="0" advAuto="0" spid="620" grpId="6"/>
      <p:bldP build="whole" bldLvl="1" animBg="1" rev="0" advAuto="0" spid="631" grpId="10"/>
      <p:bldP build="whole" bldLvl="1" animBg="1" rev="0" advAuto="0" spid="623" grpId="7"/>
      <p:bldP build="whole" bldLvl="1" animBg="1" rev="0" advAuto="0" spid="632" grpId="11"/>
      <p:bldP build="whole" bldLvl="1" animBg="1" rev="0" advAuto="0" spid="615" grpId="2"/>
      <p:bldP build="whole" bldLvl="1" animBg="1" rev="0" advAuto="0" spid="616" grpId="4"/>
      <p:bldP build="whole" bldLvl="1" animBg="1" rev="0" advAuto="0" spid="630" grpId="9"/>
      <p:bldP build="whole" bldLvl="1" animBg="1" rev="0" advAuto="0" spid="627" grpId="8"/>
      <p:bldP build="whole" bldLvl="1" animBg="1" rev="0" advAuto="0" spid="611" grpId="1"/>
      <p:bldP build="whole" bldLvl="1" animBg="1" rev="0" advAuto="0" spid="608" grpId="5"/>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6" name="Dynamic DNS"/>
          <p:cNvSpPr txBox="1"/>
          <p:nvPr>
            <p:ph type="title"/>
          </p:nvPr>
        </p:nvSpPr>
        <p:spPr>
          <a:xfrm>
            <a:off x="952500" y="-464019"/>
            <a:ext cx="11099800" cy="2159001"/>
          </a:xfrm>
          <a:prstGeom prst="rect">
            <a:avLst/>
          </a:prstGeom>
        </p:spPr>
        <p:txBody>
          <a:bodyPr/>
          <a:lstStyle>
            <a:lvl1pPr>
              <a:defRPr sz="6300"/>
            </a:lvl1pPr>
          </a:lstStyle>
          <a:p>
            <a:pPr/>
            <a:r>
              <a:t>Dynamic DNS</a:t>
            </a:r>
          </a:p>
        </p:txBody>
      </p:sp>
      <p:sp>
        <p:nvSpPr>
          <p:cNvPr id="637" name="DynDNS, DDNS"/>
          <p:cNvSpPr txBox="1"/>
          <p:nvPr/>
        </p:nvSpPr>
        <p:spPr>
          <a:xfrm>
            <a:off x="4429146" y="1345016"/>
            <a:ext cx="4146508" cy="806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200"/>
            </a:lvl1pPr>
          </a:lstStyle>
          <a:p>
            <a:pPr/>
            <a:r>
              <a:t>DynDNS, DDNS</a:t>
            </a:r>
          </a:p>
        </p:txBody>
      </p:sp>
      <p:grpSp>
        <p:nvGrpSpPr>
          <p:cNvPr id="640" name="Group"/>
          <p:cNvGrpSpPr/>
          <p:nvPr/>
        </p:nvGrpSpPr>
        <p:grpSpPr>
          <a:xfrm>
            <a:off x="8472244" y="3415616"/>
            <a:ext cx="4078225" cy="1362347"/>
            <a:chOff x="0" y="0"/>
            <a:chExt cx="4078223" cy="1362346"/>
          </a:xfrm>
        </p:grpSpPr>
        <p:sp>
          <p:nvSpPr>
            <p:cNvPr id="638" name="http://no-ip.com/"/>
            <p:cNvSpPr txBox="1"/>
            <p:nvPr/>
          </p:nvSpPr>
          <p:spPr>
            <a:xfrm>
              <a:off x="566" y="0"/>
              <a:ext cx="346832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http://no-ip.com/</a:t>
              </a:r>
            </a:p>
          </p:txBody>
        </p:sp>
        <p:sp>
          <p:nvSpPr>
            <p:cNvPr id="639" name="http://dyn.com/dns/"/>
            <p:cNvSpPr txBox="1"/>
            <p:nvPr/>
          </p:nvSpPr>
          <p:spPr>
            <a:xfrm>
              <a:off x="-1" y="714646"/>
              <a:ext cx="407822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http://dyn.com/dns/</a:t>
              </a:r>
            </a:p>
          </p:txBody>
        </p:sp>
      </p:grpSp>
      <p:pic>
        <p:nvPicPr>
          <p:cNvPr id="641" name="network.png" descr="network.png"/>
          <p:cNvPicPr>
            <a:picLocks noChangeAspect="1"/>
          </p:cNvPicPr>
          <p:nvPr/>
        </p:nvPicPr>
        <p:blipFill>
          <a:blip r:embed="rId3">
            <a:extLst/>
          </a:blip>
          <a:stretch>
            <a:fillRect/>
          </a:stretch>
        </p:blipFill>
        <p:spPr>
          <a:xfrm>
            <a:off x="333334" y="2424174"/>
            <a:ext cx="4743198" cy="3341660"/>
          </a:xfrm>
          <a:prstGeom prst="rect">
            <a:avLst/>
          </a:prstGeom>
          <a:ln w="12700">
            <a:miter lim="400000"/>
          </a:ln>
        </p:spPr>
      </p:pic>
      <p:pic>
        <p:nvPicPr>
          <p:cNvPr id="642" name="Screen_Shot_2015-10-09_at_22_30_01.png" descr="Screen_Shot_2015-10-09_at_22_30_01.png"/>
          <p:cNvPicPr>
            <a:picLocks noChangeAspect="1"/>
          </p:cNvPicPr>
          <p:nvPr/>
        </p:nvPicPr>
        <p:blipFill>
          <a:blip r:embed="rId4">
            <a:extLst/>
          </a:blip>
          <a:stretch>
            <a:fillRect/>
          </a:stretch>
        </p:blipFill>
        <p:spPr>
          <a:xfrm>
            <a:off x="7100126" y="5518137"/>
            <a:ext cx="5666605" cy="3430741"/>
          </a:xfrm>
          <a:prstGeom prst="rect">
            <a:avLst/>
          </a:prstGeom>
          <a:ln w="12700">
            <a:miter lim="400000"/>
          </a:ln>
        </p:spPr>
      </p:pic>
      <p:pic>
        <p:nvPicPr>
          <p:cNvPr id="643" name="2010123085826403.jpg" descr="2010123085826403.jpg"/>
          <p:cNvPicPr>
            <a:picLocks noChangeAspect="1"/>
          </p:cNvPicPr>
          <p:nvPr/>
        </p:nvPicPr>
        <p:blipFill>
          <a:blip r:embed="rId5">
            <a:extLst/>
          </a:blip>
          <a:stretch>
            <a:fillRect/>
          </a:stretch>
        </p:blipFill>
        <p:spPr>
          <a:xfrm>
            <a:off x="843001" y="5163737"/>
            <a:ext cx="5302816" cy="37958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40"/>
                                        </p:tgtEl>
                                        <p:attrNameLst>
                                          <p:attrName>style.visibility</p:attrName>
                                        </p:attrNameLst>
                                      </p:cBhvr>
                                      <p:to>
                                        <p:strVal val="visible"/>
                                      </p:to>
                                    </p:set>
                                    <p:animEffect filter="dissolve" transition="in">
                                      <p:cBhvr>
                                        <p:cTn id="7" dur="199"/>
                                        <p:tgtEl>
                                          <p:spTgt spid="6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43"/>
                                        </p:tgtEl>
                                        <p:attrNameLst>
                                          <p:attrName>style.visibility</p:attrName>
                                        </p:attrNameLst>
                                      </p:cBhvr>
                                      <p:to>
                                        <p:strVal val="visible"/>
                                      </p:to>
                                    </p:set>
                                    <p:animEffect filter="dissolve" transition="in">
                                      <p:cBhvr>
                                        <p:cTn id="12" dur="199"/>
                                        <p:tgtEl>
                                          <p:spTgt spid="64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42"/>
                                        </p:tgtEl>
                                        <p:attrNameLst>
                                          <p:attrName>style.visibility</p:attrName>
                                        </p:attrNameLst>
                                      </p:cBhvr>
                                      <p:to>
                                        <p:strVal val="visible"/>
                                      </p:to>
                                    </p:set>
                                    <p:animEffect filter="dissolve" transition="in">
                                      <p:cBhvr>
                                        <p:cTn id="17" dur="199"/>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3" grpId="2"/>
      <p:bldP build="whole" bldLvl="1" animBg="1" rev="0" advAuto="0" spid="642" grpId="3"/>
      <p:bldP build="whole" bldLvl="1" animBg="1" rev="0" advAuto="0" spid="640"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7" name="Email"/>
          <p:cNvSpPr txBox="1"/>
          <p:nvPr>
            <p:ph type="title"/>
          </p:nvPr>
        </p:nvSpPr>
        <p:spPr>
          <a:xfrm>
            <a:off x="4877729" y="-170465"/>
            <a:ext cx="3592965" cy="1386588"/>
          </a:xfrm>
          <a:prstGeom prst="rect">
            <a:avLst/>
          </a:prstGeom>
        </p:spPr>
        <p:txBody>
          <a:bodyPr/>
          <a:lstStyle>
            <a:lvl1pPr>
              <a:defRPr sz="6700"/>
            </a:lvl1pPr>
          </a:lstStyle>
          <a:p>
            <a:pPr/>
            <a:r>
              <a:t>Email</a:t>
            </a:r>
          </a:p>
        </p:txBody>
      </p:sp>
      <p:sp>
        <p:nvSpPr>
          <p:cNvPr id="648" name="email küldés: SMTP (25, TCP)"/>
          <p:cNvSpPr txBox="1"/>
          <p:nvPr/>
        </p:nvSpPr>
        <p:spPr>
          <a:xfrm>
            <a:off x="513898" y="773851"/>
            <a:ext cx="4668013"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email küldés: SMTP (25, TCP)</a:t>
            </a:r>
          </a:p>
        </p:txBody>
      </p:sp>
      <p:sp>
        <p:nvSpPr>
          <p:cNvPr id="649" name="email fogadás: POP3 (110, TCP)"/>
          <p:cNvSpPr txBox="1"/>
          <p:nvPr/>
        </p:nvSpPr>
        <p:spPr>
          <a:xfrm>
            <a:off x="-1137" y="1969049"/>
            <a:ext cx="518304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email fogadás: POP3 (110, TCP) </a:t>
            </a:r>
          </a:p>
        </p:txBody>
      </p:sp>
      <p:pic>
        <p:nvPicPr>
          <p:cNvPr id="650" name="laptop.png" descr="laptop.png"/>
          <p:cNvPicPr>
            <a:picLocks noChangeAspect="1"/>
          </p:cNvPicPr>
          <p:nvPr/>
        </p:nvPicPr>
        <p:blipFill>
          <a:blip r:embed="rId3">
            <a:extLst/>
          </a:blip>
          <a:stretch>
            <a:fillRect/>
          </a:stretch>
        </p:blipFill>
        <p:spPr>
          <a:xfrm>
            <a:off x="909443" y="6657588"/>
            <a:ext cx="1650382" cy="1650381"/>
          </a:xfrm>
          <a:prstGeom prst="rect">
            <a:avLst/>
          </a:prstGeom>
          <a:ln w="12700">
            <a:miter lim="400000"/>
          </a:ln>
        </p:spPr>
      </p:pic>
      <p:pic>
        <p:nvPicPr>
          <p:cNvPr id="651" name="osa_desktop.png" descr="osa_desktop.png"/>
          <p:cNvPicPr>
            <a:picLocks noChangeAspect="1"/>
          </p:cNvPicPr>
          <p:nvPr/>
        </p:nvPicPr>
        <p:blipFill>
          <a:blip r:embed="rId4">
            <a:extLst/>
          </a:blip>
          <a:stretch>
            <a:fillRect/>
          </a:stretch>
        </p:blipFill>
        <p:spPr>
          <a:xfrm>
            <a:off x="10077398" y="1278208"/>
            <a:ext cx="1625601" cy="1625601"/>
          </a:xfrm>
          <a:prstGeom prst="rect">
            <a:avLst/>
          </a:prstGeom>
          <a:ln w="12700">
            <a:miter lim="400000"/>
          </a:ln>
        </p:spPr>
      </p:pic>
      <p:grpSp>
        <p:nvGrpSpPr>
          <p:cNvPr id="654" name="Group"/>
          <p:cNvGrpSpPr/>
          <p:nvPr/>
        </p:nvGrpSpPr>
        <p:grpSpPr>
          <a:xfrm>
            <a:off x="6127630" y="7070699"/>
            <a:ext cx="2057985" cy="2314705"/>
            <a:chOff x="0" y="0"/>
            <a:chExt cx="2057984" cy="2314703"/>
          </a:xfrm>
        </p:grpSpPr>
        <p:pic>
          <p:nvPicPr>
            <p:cNvPr id="652" name="HomeServer.png" descr="HomeServer.png"/>
            <p:cNvPicPr>
              <a:picLocks noChangeAspect="1"/>
            </p:cNvPicPr>
            <p:nvPr/>
          </p:nvPicPr>
          <p:blipFill>
            <a:blip r:embed="rId5">
              <a:extLst/>
            </a:blip>
            <a:stretch>
              <a:fillRect/>
            </a:stretch>
          </p:blipFill>
          <p:spPr>
            <a:xfrm>
              <a:off x="308688" y="0"/>
              <a:ext cx="1749297" cy="1749296"/>
            </a:xfrm>
            <a:prstGeom prst="rect">
              <a:avLst/>
            </a:prstGeom>
            <a:ln w="12700" cap="flat">
              <a:noFill/>
              <a:miter lim="400000"/>
            </a:ln>
            <a:effectLst/>
          </p:spPr>
        </p:pic>
        <p:sp>
          <p:nvSpPr>
            <p:cNvPr id="653" name="freemail.hu"/>
            <p:cNvSpPr txBox="1"/>
            <p:nvPr/>
          </p:nvSpPr>
          <p:spPr>
            <a:xfrm>
              <a:off x="-1" y="1755903"/>
              <a:ext cx="1991869"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freemail.hu</a:t>
              </a:r>
            </a:p>
          </p:txBody>
        </p:sp>
      </p:grpSp>
      <p:grpSp>
        <p:nvGrpSpPr>
          <p:cNvPr id="657" name="Group"/>
          <p:cNvGrpSpPr/>
          <p:nvPr/>
        </p:nvGrpSpPr>
        <p:grpSpPr>
          <a:xfrm>
            <a:off x="9733143" y="4779123"/>
            <a:ext cx="1892428" cy="2314705"/>
            <a:chOff x="0" y="0"/>
            <a:chExt cx="1892426" cy="2314703"/>
          </a:xfrm>
        </p:grpSpPr>
        <p:pic>
          <p:nvPicPr>
            <p:cNvPr id="655" name="HomeServer.png" descr="HomeServer.png"/>
            <p:cNvPicPr>
              <a:picLocks noChangeAspect="1"/>
            </p:cNvPicPr>
            <p:nvPr/>
          </p:nvPicPr>
          <p:blipFill>
            <a:blip r:embed="rId5">
              <a:extLst/>
            </a:blip>
            <a:stretch>
              <a:fillRect/>
            </a:stretch>
          </p:blipFill>
          <p:spPr>
            <a:xfrm>
              <a:off x="121023" y="0"/>
              <a:ext cx="1650382" cy="1650381"/>
            </a:xfrm>
            <a:prstGeom prst="rect">
              <a:avLst/>
            </a:prstGeom>
            <a:ln w="12700" cap="flat">
              <a:noFill/>
              <a:miter lim="400000"/>
            </a:ln>
            <a:effectLst/>
          </p:spPr>
        </p:pic>
        <p:sp>
          <p:nvSpPr>
            <p:cNvPr id="656" name="gmail.com"/>
            <p:cNvSpPr txBox="1"/>
            <p:nvPr/>
          </p:nvSpPr>
          <p:spPr>
            <a:xfrm>
              <a:off x="0" y="1755903"/>
              <a:ext cx="1892428"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gmail.com</a:t>
              </a:r>
            </a:p>
          </p:txBody>
        </p:sp>
      </p:grpSp>
      <p:sp>
        <p:nvSpPr>
          <p:cNvPr id="658" name="laci@freemail.hu"/>
          <p:cNvSpPr txBox="1"/>
          <p:nvPr/>
        </p:nvSpPr>
        <p:spPr>
          <a:xfrm>
            <a:off x="659909" y="8361453"/>
            <a:ext cx="21494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laci@freemail.hu</a:t>
            </a:r>
          </a:p>
        </p:txBody>
      </p:sp>
      <p:sp>
        <p:nvSpPr>
          <p:cNvPr id="659" name="pista@gmail.com"/>
          <p:cNvSpPr txBox="1"/>
          <p:nvPr/>
        </p:nvSpPr>
        <p:spPr>
          <a:xfrm>
            <a:off x="9766578" y="2985274"/>
            <a:ext cx="224724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pista@gmail.com</a:t>
            </a:r>
          </a:p>
        </p:txBody>
      </p:sp>
      <p:sp>
        <p:nvSpPr>
          <p:cNvPr id="660" name="Line"/>
          <p:cNvSpPr/>
          <p:nvPr/>
        </p:nvSpPr>
        <p:spPr>
          <a:xfrm>
            <a:off x="2682281" y="7903943"/>
            <a:ext cx="3632157" cy="40132"/>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61" name="Line"/>
          <p:cNvSpPr/>
          <p:nvPr/>
        </p:nvSpPr>
        <p:spPr>
          <a:xfrm flipV="1">
            <a:off x="8027259" y="6055013"/>
            <a:ext cx="1742084" cy="117637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62" name="Line"/>
          <p:cNvSpPr/>
          <p:nvPr/>
        </p:nvSpPr>
        <p:spPr>
          <a:xfrm flipV="1">
            <a:off x="10679358" y="3458746"/>
            <a:ext cx="1" cy="1309113"/>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666" name="Group"/>
          <p:cNvGrpSpPr/>
          <p:nvPr/>
        </p:nvGrpSpPr>
        <p:grpSpPr>
          <a:xfrm>
            <a:off x="5824828" y="1625548"/>
            <a:ext cx="4122474" cy="3168888"/>
            <a:chOff x="0" y="0"/>
            <a:chExt cx="4122472" cy="3168887"/>
          </a:xfrm>
        </p:grpSpPr>
        <p:pic>
          <p:nvPicPr>
            <p:cNvPr id="663" name="Nexus One.png" descr="Nexus One.png"/>
            <p:cNvPicPr>
              <a:picLocks noChangeAspect="1"/>
            </p:cNvPicPr>
            <p:nvPr/>
          </p:nvPicPr>
          <p:blipFill>
            <a:blip r:embed="rId6">
              <a:extLst/>
            </a:blip>
            <a:stretch>
              <a:fillRect/>
            </a:stretch>
          </p:blipFill>
          <p:spPr>
            <a:xfrm>
              <a:off x="378954" y="0"/>
              <a:ext cx="1489332" cy="1489332"/>
            </a:xfrm>
            <a:prstGeom prst="rect">
              <a:avLst/>
            </a:prstGeom>
            <a:ln w="12700" cap="flat">
              <a:noFill/>
              <a:miter lim="400000"/>
            </a:ln>
            <a:effectLst/>
          </p:spPr>
        </p:pic>
        <p:sp>
          <p:nvSpPr>
            <p:cNvPr id="664" name="pista@gmail.com"/>
            <p:cNvSpPr txBox="1"/>
            <p:nvPr/>
          </p:nvSpPr>
          <p:spPr>
            <a:xfrm>
              <a:off x="-1" y="1404588"/>
              <a:ext cx="2247241"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a:r>
                <a:t>pista@gmail.com</a:t>
              </a:r>
            </a:p>
          </p:txBody>
        </p:sp>
        <p:sp>
          <p:nvSpPr>
            <p:cNvPr id="665" name="Line"/>
            <p:cNvSpPr/>
            <p:nvPr/>
          </p:nvSpPr>
          <p:spPr>
            <a:xfrm flipH="1" flipV="1">
              <a:off x="2179681" y="1833342"/>
              <a:ext cx="1942792" cy="133554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672" name="Group"/>
          <p:cNvGrpSpPr/>
          <p:nvPr/>
        </p:nvGrpSpPr>
        <p:grpSpPr>
          <a:xfrm>
            <a:off x="2153631" y="3620635"/>
            <a:ext cx="3635711" cy="3529982"/>
            <a:chOff x="0" y="0"/>
            <a:chExt cx="3635710" cy="3529980"/>
          </a:xfrm>
        </p:grpSpPr>
        <p:pic>
          <p:nvPicPr>
            <p:cNvPr id="667" name="Line" descr="Line"/>
            <p:cNvPicPr>
              <a:picLocks noChangeAspect="0"/>
            </p:cNvPicPr>
            <p:nvPr/>
          </p:nvPicPr>
          <p:blipFill>
            <a:blip r:embed="rId7">
              <a:extLst/>
            </a:blip>
            <a:stretch>
              <a:fillRect/>
            </a:stretch>
          </p:blipFill>
          <p:spPr>
            <a:xfrm rot="1575454">
              <a:off x="1091827" y="1618613"/>
              <a:ext cx="1756031" cy="177801"/>
            </a:xfrm>
            <a:prstGeom prst="rect">
              <a:avLst/>
            </a:prstGeom>
            <a:effectLst/>
          </p:spPr>
        </p:pic>
        <p:sp>
          <p:nvSpPr>
            <p:cNvPr id="669" name="Line"/>
            <p:cNvSpPr/>
            <p:nvPr/>
          </p:nvSpPr>
          <p:spPr>
            <a:xfrm flipV="1">
              <a:off x="0" y="-1"/>
              <a:ext cx="3635711" cy="352998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pic>
          <p:nvPicPr>
            <p:cNvPr id="670" name="Line" descr="Line"/>
            <p:cNvPicPr>
              <a:picLocks noChangeAspect="0"/>
            </p:cNvPicPr>
            <p:nvPr/>
          </p:nvPicPr>
          <p:blipFill>
            <a:blip r:embed="rId8">
              <a:extLst/>
            </a:blip>
            <a:stretch>
              <a:fillRect/>
            </a:stretch>
          </p:blipFill>
          <p:spPr>
            <a:xfrm rot="20867523">
              <a:off x="883875" y="1619904"/>
              <a:ext cx="1936934" cy="177801"/>
            </a:xfrm>
            <a:prstGeom prst="rect">
              <a:avLst/>
            </a:prstGeom>
            <a:effectLst/>
          </p:spPr>
        </p:pic>
      </p:grpSp>
      <p:sp>
        <p:nvSpPr>
          <p:cNvPr id="673" name="IMAP (143, TCP)"/>
          <p:cNvSpPr txBox="1"/>
          <p:nvPr/>
        </p:nvSpPr>
        <p:spPr>
          <a:xfrm>
            <a:off x="2514377" y="2573616"/>
            <a:ext cx="266753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IMAP (143, TCP)</a:t>
            </a:r>
          </a:p>
        </p:txBody>
      </p:sp>
      <p:grpSp>
        <p:nvGrpSpPr>
          <p:cNvPr id="676" name="Group"/>
          <p:cNvGrpSpPr/>
          <p:nvPr/>
        </p:nvGrpSpPr>
        <p:grpSpPr>
          <a:xfrm>
            <a:off x="297243" y="5810781"/>
            <a:ext cx="1849580" cy="793323"/>
            <a:chOff x="0" y="0"/>
            <a:chExt cx="1849578" cy="793321"/>
          </a:xfrm>
        </p:grpSpPr>
        <p:pic>
          <p:nvPicPr>
            <p:cNvPr id="674" name="outlook2007.jpg" descr="outlook2007.jpg"/>
            <p:cNvPicPr>
              <a:picLocks noChangeAspect="1"/>
            </p:cNvPicPr>
            <p:nvPr/>
          </p:nvPicPr>
          <p:blipFill>
            <a:blip r:embed="rId9">
              <a:extLst/>
            </a:blip>
            <a:stretch>
              <a:fillRect/>
            </a:stretch>
          </p:blipFill>
          <p:spPr>
            <a:xfrm>
              <a:off x="1025201" y="0"/>
              <a:ext cx="824378" cy="793322"/>
            </a:xfrm>
            <a:prstGeom prst="rect">
              <a:avLst/>
            </a:prstGeom>
            <a:ln w="12700" cap="flat">
              <a:noFill/>
              <a:miter lim="400000"/>
            </a:ln>
            <a:effectLst/>
          </p:spPr>
        </p:pic>
        <p:pic>
          <p:nvPicPr>
            <p:cNvPr id="675" name="thunderbird-256.e5af8f2b33f3.png" descr="thunderbird-256.e5af8f2b33f3.png"/>
            <p:cNvPicPr>
              <a:picLocks noChangeAspect="1"/>
            </p:cNvPicPr>
            <p:nvPr/>
          </p:nvPicPr>
          <p:blipFill>
            <a:blip r:embed="rId10">
              <a:extLst/>
            </a:blip>
            <a:stretch>
              <a:fillRect/>
            </a:stretch>
          </p:blipFill>
          <p:spPr>
            <a:xfrm>
              <a:off x="0" y="61440"/>
              <a:ext cx="731882" cy="731882"/>
            </a:xfrm>
            <a:prstGeom prst="rect">
              <a:avLst/>
            </a:prstGeom>
            <a:ln w="12700" cap="flat">
              <a:noFill/>
              <a:miter lim="400000"/>
            </a:ln>
            <a:effectLst/>
          </p:spPr>
        </p:pic>
      </p:grpSp>
      <p:grpSp>
        <p:nvGrpSpPr>
          <p:cNvPr id="680" name="Group"/>
          <p:cNvGrpSpPr/>
          <p:nvPr/>
        </p:nvGrpSpPr>
        <p:grpSpPr>
          <a:xfrm>
            <a:off x="532419" y="8846737"/>
            <a:ext cx="2184814" cy="638184"/>
            <a:chOff x="0" y="0"/>
            <a:chExt cx="2184813" cy="638182"/>
          </a:xfrm>
        </p:grpSpPr>
        <p:pic>
          <p:nvPicPr>
            <p:cNvPr id="677" name="7261.jpg" descr="7261.jpg"/>
            <p:cNvPicPr>
              <a:picLocks noChangeAspect="1"/>
            </p:cNvPicPr>
            <p:nvPr/>
          </p:nvPicPr>
          <p:blipFill>
            <a:blip r:embed="rId11">
              <a:extLst/>
            </a:blip>
            <a:stretch>
              <a:fillRect/>
            </a:stretch>
          </p:blipFill>
          <p:spPr>
            <a:xfrm>
              <a:off x="0" y="0"/>
              <a:ext cx="907330" cy="558800"/>
            </a:xfrm>
            <a:prstGeom prst="rect">
              <a:avLst/>
            </a:prstGeom>
            <a:ln w="12700" cap="flat">
              <a:noFill/>
              <a:miter lim="400000"/>
            </a:ln>
            <a:effectLst/>
          </p:spPr>
        </p:pic>
        <p:pic>
          <p:nvPicPr>
            <p:cNvPr id="678" name="8PODwBXKk4L201m4IO1wifRDfbn4Q1JxNxOzj-5TXPJ85_S-vOqntLi7TsVyeFQM0w4=w300.png" descr="8PODwBXKk4L201m4IO1wifRDfbn4Q1JxNxOzj-5TXPJ85_S-vOqntLi7TsVyeFQM0w4=w300.png"/>
            <p:cNvPicPr>
              <a:picLocks noChangeAspect="1"/>
            </p:cNvPicPr>
            <p:nvPr/>
          </p:nvPicPr>
          <p:blipFill>
            <a:blip r:embed="rId12">
              <a:extLst/>
            </a:blip>
            <a:stretch>
              <a:fillRect/>
            </a:stretch>
          </p:blipFill>
          <p:spPr>
            <a:xfrm>
              <a:off x="882540" y="33746"/>
              <a:ext cx="558801" cy="558801"/>
            </a:xfrm>
            <a:prstGeom prst="rect">
              <a:avLst/>
            </a:prstGeom>
            <a:ln w="12700" cap="flat">
              <a:noFill/>
              <a:miter lim="400000"/>
            </a:ln>
            <a:effectLst/>
          </p:spPr>
        </p:pic>
        <p:pic>
          <p:nvPicPr>
            <p:cNvPr id="679" name="Internet-ie-icon.png" descr="Internet-ie-icon.png"/>
            <p:cNvPicPr>
              <a:picLocks noChangeAspect="1"/>
            </p:cNvPicPr>
            <p:nvPr/>
          </p:nvPicPr>
          <p:blipFill>
            <a:blip r:embed="rId13">
              <a:extLst/>
            </a:blip>
            <a:stretch>
              <a:fillRect/>
            </a:stretch>
          </p:blipFill>
          <p:spPr>
            <a:xfrm>
              <a:off x="1555491" y="8861"/>
              <a:ext cx="629323" cy="629322"/>
            </a:xfrm>
            <a:prstGeom prst="rect">
              <a:avLst/>
            </a:prstGeom>
            <a:ln w="12700" cap="flat">
              <a:noFill/>
              <a:miter lim="400000"/>
            </a:ln>
            <a:effectLst/>
          </p:spPr>
        </p:pic>
      </p:grpSp>
      <p:sp>
        <p:nvSpPr>
          <p:cNvPr id="681" name="SSL IMAP (993, 995 TCP)"/>
          <p:cNvSpPr txBox="1"/>
          <p:nvPr/>
        </p:nvSpPr>
        <p:spPr>
          <a:xfrm>
            <a:off x="1259833" y="3229976"/>
            <a:ext cx="403982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SSL IMAP (993, 995 TCP)</a:t>
            </a:r>
          </a:p>
        </p:txBody>
      </p:sp>
      <p:sp>
        <p:nvSpPr>
          <p:cNvPr id="682" name="SSL SMTP (587,465 TCP)"/>
          <p:cNvSpPr txBox="1"/>
          <p:nvPr/>
        </p:nvSpPr>
        <p:spPr>
          <a:xfrm>
            <a:off x="1161294" y="1391634"/>
            <a:ext cx="4020617"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SSL SMTP (587,465 TCP)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76"/>
                                        </p:tgtEl>
                                        <p:attrNameLst>
                                          <p:attrName>style.visibility</p:attrName>
                                        </p:attrNameLst>
                                      </p:cBhvr>
                                      <p:to>
                                        <p:strVal val="visible"/>
                                      </p:to>
                                    </p:set>
                                    <p:animEffect filter="dissolve" transition="in">
                                      <p:cBhvr>
                                        <p:cTn id="7" dur="199"/>
                                        <p:tgtEl>
                                          <p:spTgt spid="6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80"/>
                                        </p:tgtEl>
                                        <p:attrNameLst>
                                          <p:attrName>style.visibility</p:attrName>
                                        </p:attrNameLst>
                                      </p:cBhvr>
                                      <p:to>
                                        <p:strVal val="visible"/>
                                      </p:to>
                                    </p:set>
                                    <p:animEffect filter="dissolve" transition="in">
                                      <p:cBhvr>
                                        <p:cTn id="12" dur="199"/>
                                        <p:tgtEl>
                                          <p:spTgt spid="68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54"/>
                                        </p:tgtEl>
                                        <p:attrNameLst>
                                          <p:attrName>style.visibility</p:attrName>
                                        </p:attrNameLst>
                                      </p:cBhvr>
                                      <p:to>
                                        <p:strVal val="visible"/>
                                      </p:to>
                                    </p:set>
                                    <p:animEffect filter="dissolve" transition="in">
                                      <p:cBhvr>
                                        <p:cTn id="17" dur="199"/>
                                        <p:tgtEl>
                                          <p:spTgt spid="65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57"/>
                                        </p:tgtEl>
                                        <p:attrNameLst>
                                          <p:attrName>style.visibility</p:attrName>
                                        </p:attrNameLst>
                                      </p:cBhvr>
                                      <p:to>
                                        <p:strVal val="visible"/>
                                      </p:to>
                                    </p:set>
                                    <p:animEffect filter="dissolve" transition="in">
                                      <p:cBhvr>
                                        <p:cTn id="22" dur="200"/>
                                        <p:tgtEl>
                                          <p:spTgt spid="65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60"/>
                                        </p:tgtEl>
                                        <p:attrNameLst>
                                          <p:attrName>style.visibility</p:attrName>
                                        </p:attrNameLst>
                                      </p:cBhvr>
                                      <p:to>
                                        <p:strVal val="visible"/>
                                      </p:to>
                                    </p:set>
                                    <p:animEffect filter="dissolve" transition="in">
                                      <p:cBhvr>
                                        <p:cTn id="27" dur="199"/>
                                        <p:tgtEl>
                                          <p:spTgt spid="66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661"/>
                                        </p:tgtEl>
                                        <p:attrNameLst>
                                          <p:attrName>style.visibility</p:attrName>
                                        </p:attrNameLst>
                                      </p:cBhvr>
                                      <p:to>
                                        <p:strVal val="visible"/>
                                      </p:to>
                                    </p:set>
                                    <p:animEffect filter="dissolve" transition="in">
                                      <p:cBhvr>
                                        <p:cTn id="32" dur="199"/>
                                        <p:tgtEl>
                                          <p:spTgt spid="66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662"/>
                                        </p:tgtEl>
                                        <p:attrNameLst>
                                          <p:attrName>style.visibility</p:attrName>
                                        </p:attrNameLst>
                                      </p:cBhvr>
                                      <p:to>
                                        <p:strVal val="visible"/>
                                      </p:to>
                                    </p:set>
                                    <p:animEffect filter="dissolve" transition="in">
                                      <p:cBhvr>
                                        <p:cTn id="37" dur="199"/>
                                        <p:tgtEl>
                                          <p:spTgt spid="66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666"/>
                                        </p:tgtEl>
                                        <p:attrNameLst>
                                          <p:attrName>style.visibility</p:attrName>
                                        </p:attrNameLst>
                                      </p:cBhvr>
                                      <p:to>
                                        <p:strVal val="visible"/>
                                      </p:to>
                                    </p:set>
                                    <p:animEffect filter="dissolve" transition="in">
                                      <p:cBhvr>
                                        <p:cTn id="42" dur="199"/>
                                        <p:tgtEl>
                                          <p:spTgt spid="666"/>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672"/>
                                        </p:tgtEl>
                                        <p:attrNameLst>
                                          <p:attrName>style.visibility</p:attrName>
                                        </p:attrNameLst>
                                      </p:cBhvr>
                                      <p:to>
                                        <p:strVal val="visible"/>
                                      </p:to>
                                    </p:set>
                                    <p:animEffect filter="dissolve" transition="in">
                                      <p:cBhvr>
                                        <p:cTn id="47" dur="199"/>
                                        <p:tgtEl>
                                          <p:spTgt spid="672"/>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648"/>
                                        </p:tgtEl>
                                        <p:attrNameLst>
                                          <p:attrName>style.visibility</p:attrName>
                                        </p:attrNameLst>
                                      </p:cBhvr>
                                      <p:to>
                                        <p:strVal val="visible"/>
                                      </p:to>
                                    </p:set>
                                    <p:animEffect filter="dissolve" transition="in">
                                      <p:cBhvr>
                                        <p:cTn id="52" dur="199"/>
                                        <p:tgtEl>
                                          <p:spTgt spid="648"/>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682"/>
                                        </p:tgtEl>
                                        <p:attrNameLst>
                                          <p:attrName>style.visibility</p:attrName>
                                        </p:attrNameLst>
                                      </p:cBhvr>
                                      <p:to>
                                        <p:strVal val="visible"/>
                                      </p:to>
                                    </p:set>
                                    <p:animEffect filter="dissolve" transition="in">
                                      <p:cBhvr>
                                        <p:cTn id="57" dur="199"/>
                                        <p:tgtEl>
                                          <p:spTgt spid="682"/>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649"/>
                                        </p:tgtEl>
                                        <p:attrNameLst>
                                          <p:attrName>style.visibility</p:attrName>
                                        </p:attrNameLst>
                                      </p:cBhvr>
                                      <p:to>
                                        <p:strVal val="visible"/>
                                      </p:to>
                                    </p:set>
                                    <p:animEffect filter="dissolve" transition="in">
                                      <p:cBhvr>
                                        <p:cTn id="62" dur="199"/>
                                        <p:tgtEl>
                                          <p:spTgt spid="649"/>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673"/>
                                        </p:tgtEl>
                                        <p:attrNameLst>
                                          <p:attrName>style.visibility</p:attrName>
                                        </p:attrNameLst>
                                      </p:cBhvr>
                                      <p:to>
                                        <p:strVal val="visible"/>
                                      </p:to>
                                    </p:set>
                                    <p:animEffect filter="dissolve" transition="in">
                                      <p:cBhvr>
                                        <p:cTn id="67" dur="199"/>
                                        <p:tgtEl>
                                          <p:spTgt spid="673"/>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681"/>
                                        </p:tgtEl>
                                        <p:attrNameLst>
                                          <p:attrName>style.visibility</p:attrName>
                                        </p:attrNameLst>
                                      </p:cBhvr>
                                      <p:to>
                                        <p:strVal val="visible"/>
                                      </p:to>
                                    </p:set>
                                    <p:animEffect filter="dissolve" transition="in">
                                      <p:cBhvr>
                                        <p:cTn id="72" dur="199"/>
                                        <p:tgtEl>
                                          <p:spTgt spid="6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0" grpId="5"/>
      <p:bldP build="whole" bldLvl="1" animBg="1" rev="0" advAuto="0" spid="648" grpId="10"/>
      <p:bldP build="whole" bldLvl="1" animBg="1" rev="0" advAuto="0" spid="672" grpId="9"/>
      <p:bldP build="whole" bldLvl="1" animBg="1" rev="0" advAuto="0" spid="682" grpId="11"/>
      <p:bldP build="whole" bldLvl="1" animBg="1" rev="0" advAuto="0" spid="666" grpId="8"/>
      <p:bldP build="whole" bldLvl="1" animBg="1" rev="0" advAuto="0" spid="661" grpId="6"/>
      <p:bldP build="whole" bldLvl="1" animBg="1" rev="0" advAuto="0" spid="649" grpId="12"/>
      <p:bldP build="whole" bldLvl="1" animBg="1" rev="0" advAuto="0" spid="676" grpId="1"/>
      <p:bldP build="whole" bldLvl="1" animBg="1" rev="0" advAuto="0" spid="673" grpId="13"/>
      <p:bldP build="whole" bldLvl="1" animBg="1" rev="0" advAuto="0" spid="681" grpId="14"/>
      <p:bldP build="whole" bldLvl="1" animBg="1" rev="0" advAuto="0" spid="662" grpId="7"/>
      <p:bldP build="whole" bldLvl="1" animBg="1" rev="0" advAuto="0" spid="680" grpId="2"/>
      <p:bldP build="whole" bldLvl="1" animBg="1" rev="0" advAuto="0" spid="657" grpId="4"/>
      <p:bldP build="whole" bldLvl="1" animBg="1" rev="0" advAuto="0" spid="654" grpId="3"/>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6" name="FTP"/>
          <p:cNvSpPr txBox="1"/>
          <p:nvPr>
            <p:ph type="title"/>
          </p:nvPr>
        </p:nvSpPr>
        <p:spPr>
          <a:xfrm>
            <a:off x="4895850" y="393700"/>
            <a:ext cx="3213100" cy="1371600"/>
          </a:xfrm>
          <a:prstGeom prst="rect">
            <a:avLst/>
          </a:prstGeom>
        </p:spPr>
        <p:txBody>
          <a:bodyPr/>
          <a:lstStyle/>
          <a:p>
            <a:pPr/>
            <a:r>
              <a:t>FTP</a:t>
            </a:r>
          </a:p>
        </p:txBody>
      </p:sp>
      <p:grpSp>
        <p:nvGrpSpPr>
          <p:cNvPr id="689" name="Group"/>
          <p:cNvGrpSpPr/>
          <p:nvPr/>
        </p:nvGrpSpPr>
        <p:grpSpPr>
          <a:xfrm>
            <a:off x="492074" y="1885950"/>
            <a:ext cx="4299052" cy="1282701"/>
            <a:chOff x="0" y="0"/>
            <a:chExt cx="4299051" cy="1282700"/>
          </a:xfrm>
        </p:grpSpPr>
        <p:sp>
          <p:nvSpPr>
            <p:cNvPr id="687" name="FTP data: 20, TCP"/>
            <p:cNvSpPr txBox="1"/>
            <p:nvPr/>
          </p:nvSpPr>
          <p:spPr>
            <a:xfrm>
              <a:off x="8686" y="0"/>
              <a:ext cx="382447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FTP data: 20, TCP</a:t>
              </a:r>
            </a:p>
          </p:txBody>
        </p:sp>
        <p:sp>
          <p:nvSpPr>
            <p:cNvPr id="688" name="FTP control: 21, TCP"/>
            <p:cNvSpPr txBox="1"/>
            <p:nvPr/>
          </p:nvSpPr>
          <p:spPr>
            <a:xfrm>
              <a:off x="-1" y="635000"/>
              <a:ext cx="429905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FTP control: 21, TCP</a:t>
              </a:r>
            </a:p>
          </p:txBody>
        </p:sp>
      </p:grpSp>
      <p:pic>
        <p:nvPicPr>
          <p:cNvPr id="690" name="aftppr_screen_total_commander1.gif" descr="aftppr_screen_total_commander1.gif"/>
          <p:cNvPicPr>
            <a:picLocks noChangeAspect="1"/>
          </p:cNvPicPr>
          <p:nvPr/>
        </p:nvPicPr>
        <p:blipFill>
          <a:blip r:embed="rId3">
            <a:extLst/>
          </a:blip>
          <a:stretch>
            <a:fillRect/>
          </a:stretch>
        </p:blipFill>
        <p:spPr>
          <a:xfrm>
            <a:off x="7165703" y="2039911"/>
            <a:ext cx="4737101" cy="5118101"/>
          </a:xfrm>
          <a:prstGeom prst="rect">
            <a:avLst/>
          </a:prstGeom>
          <a:ln w="12700">
            <a:miter lim="400000"/>
          </a:ln>
        </p:spPr>
      </p:pic>
      <p:grpSp>
        <p:nvGrpSpPr>
          <p:cNvPr id="693" name="Group"/>
          <p:cNvGrpSpPr/>
          <p:nvPr/>
        </p:nvGrpSpPr>
        <p:grpSpPr>
          <a:xfrm>
            <a:off x="805687" y="3933453"/>
            <a:ext cx="5144873" cy="1886694"/>
            <a:chOff x="0" y="0"/>
            <a:chExt cx="5144871" cy="1886692"/>
          </a:xfrm>
        </p:grpSpPr>
        <p:sp>
          <p:nvSpPr>
            <p:cNvPr id="691" name="Client: Total Commander"/>
            <p:cNvSpPr txBox="1"/>
            <p:nvPr/>
          </p:nvSpPr>
          <p:spPr>
            <a:xfrm>
              <a:off x="0" y="0"/>
              <a:ext cx="514487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 Total Commander</a:t>
              </a:r>
            </a:p>
          </p:txBody>
        </p:sp>
        <p:pic>
          <p:nvPicPr>
            <p:cNvPr id="692" name="512px-Total_Commander_logo.svg.png" descr="512px-Total_Commander_logo.svg.png"/>
            <p:cNvPicPr>
              <a:picLocks noChangeAspect="1"/>
            </p:cNvPicPr>
            <p:nvPr/>
          </p:nvPicPr>
          <p:blipFill>
            <a:blip r:embed="rId4">
              <a:extLst/>
            </a:blip>
            <a:stretch>
              <a:fillRect/>
            </a:stretch>
          </p:blipFill>
          <p:spPr>
            <a:xfrm>
              <a:off x="2927918" y="750356"/>
              <a:ext cx="1136337" cy="1136337"/>
            </a:xfrm>
            <a:prstGeom prst="rect">
              <a:avLst/>
            </a:prstGeom>
            <a:ln w="12700" cap="flat">
              <a:noFill/>
              <a:miter lim="400000"/>
            </a:ln>
            <a:effectLst/>
          </p:spPr>
        </p:pic>
      </p:grpSp>
      <p:pic>
        <p:nvPicPr>
          <p:cNvPr id="694" name="unencrypted_ftp.png" descr="unencrypted_ftp.png"/>
          <p:cNvPicPr>
            <a:picLocks noChangeAspect="1"/>
          </p:cNvPicPr>
          <p:nvPr/>
        </p:nvPicPr>
        <p:blipFill>
          <a:blip r:embed="rId5">
            <a:extLst/>
          </a:blip>
          <a:stretch>
            <a:fillRect/>
          </a:stretch>
        </p:blipFill>
        <p:spPr>
          <a:xfrm>
            <a:off x="209047" y="6266347"/>
            <a:ext cx="9467325" cy="6474688"/>
          </a:xfrm>
          <a:prstGeom prst="rect">
            <a:avLst/>
          </a:prstGeom>
          <a:ln w="12700">
            <a:miter lim="400000"/>
          </a:ln>
        </p:spPr>
      </p:pic>
      <p:grpSp>
        <p:nvGrpSpPr>
          <p:cNvPr id="697" name="unencrypted_ftp.png"/>
          <p:cNvGrpSpPr/>
          <p:nvPr/>
        </p:nvGrpSpPr>
        <p:grpSpPr>
          <a:xfrm>
            <a:off x="890730" y="7564084"/>
            <a:ext cx="12036181" cy="2025144"/>
            <a:chOff x="0" y="0"/>
            <a:chExt cx="12036179" cy="2025143"/>
          </a:xfrm>
        </p:grpSpPr>
        <p:pic>
          <p:nvPicPr>
            <p:cNvPr id="696" name="unencrypted_ftp.png" descr="unencrypted_ftp.png"/>
            <p:cNvPicPr>
              <a:picLocks noChangeAspect="1"/>
            </p:cNvPicPr>
            <p:nvPr/>
          </p:nvPicPr>
          <p:blipFill>
            <a:blip r:embed="rId5">
              <a:extLst/>
            </a:blip>
            <a:srcRect l="32755" t="31326" r="18261" b="58369"/>
            <a:stretch>
              <a:fillRect/>
            </a:stretch>
          </p:blipFill>
          <p:spPr>
            <a:xfrm>
              <a:off x="127000" y="88900"/>
              <a:ext cx="11782180" cy="1694944"/>
            </a:xfrm>
            <a:prstGeom prst="rect">
              <a:avLst/>
            </a:prstGeom>
            <a:ln>
              <a:noFill/>
            </a:ln>
            <a:effectLst/>
          </p:spPr>
        </p:pic>
        <p:pic>
          <p:nvPicPr>
            <p:cNvPr id="695" name="unencrypted_ftp.png" descr="unencrypted_ftp.png"/>
            <p:cNvPicPr>
              <a:picLocks noChangeAspect="0"/>
            </p:cNvPicPr>
            <p:nvPr/>
          </p:nvPicPr>
          <p:blipFill>
            <a:blip r:embed="rId6">
              <a:extLst/>
            </a:blip>
            <a:stretch>
              <a:fillRect/>
            </a:stretch>
          </p:blipFill>
          <p:spPr>
            <a:xfrm>
              <a:off x="-1" y="0"/>
              <a:ext cx="12036181" cy="2025144"/>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93"/>
                                        </p:tgtEl>
                                        <p:attrNameLst>
                                          <p:attrName>style.visibility</p:attrName>
                                        </p:attrNameLst>
                                      </p:cBhvr>
                                      <p:to>
                                        <p:strVal val="visible"/>
                                      </p:to>
                                    </p:set>
                                    <p:animEffect filter="dissolve" transition="in">
                                      <p:cBhvr>
                                        <p:cTn id="7" dur="199"/>
                                        <p:tgtEl>
                                          <p:spTgt spid="69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90"/>
                                        </p:tgtEl>
                                        <p:attrNameLst>
                                          <p:attrName>style.visibility</p:attrName>
                                        </p:attrNameLst>
                                      </p:cBhvr>
                                      <p:to>
                                        <p:strVal val="visible"/>
                                      </p:to>
                                    </p:set>
                                    <p:animEffect filter="dissolve" transition="in">
                                      <p:cBhvr>
                                        <p:cTn id="12" dur="199"/>
                                        <p:tgtEl>
                                          <p:spTgt spid="69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89"/>
                                        </p:tgtEl>
                                        <p:attrNameLst>
                                          <p:attrName>style.visibility</p:attrName>
                                        </p:attrNameLst>
                                      </p:cBhvr>
                                      <p:to>
                                        <p:strVal val="visible"/>
                                      </p:to>
                                    </p:set>
                                    <p:animEffect filter="dissolve" transition="in">
                                      <p:cBhvr>
                                        <p:cTn id="17" dur="199"/>
                                        <p:tgtEl>
                                          <p:spTgt spid="68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94"/>
                                        </p:tgtEl>
                                        <p:attrNameLst>
                                          <p:attrName>style.visibility</p:attrName>
                                        </p:attrNameLst>
                                      </p:cBhvr>
                                      <p:to>
                                        <p:strVal val="visible"/>
                                      </p:to>
                                    </p:set>
                                    <p:animEffect filter="dissolve" transition="in">
                                      <p:cBhvr>
                                        <p:cTn id="22" dur="200"/>
                                        <p:tgtEl>
                                          <p:spTgt spid="69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97"/>
                                        </p:tgtEl>
                                        <p:attrNameLst>
                                          <p:attrName>style.visibility</p:attrName>
                                        </p:attrNameLst>
                                      </p:cBhvr>
                                      <p:to>
                                        <p:strVal val="visible"/>
                                      </p:to>
                                    </p:set>
                                    <p:animEffect filter="dissolve" transition="in">
                                      <p:cBhvr>
                                        <p:cTn id="27" dur="200"/>
                                        <p:tgtEl>
                                          <p:spTgt spid="6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0" grpId="2"/>
      <p:bldP build="whole" bldLvl="1" animBg="1" rev="0" advAuto="0" spid="693" grpId="1"/>
      <p:bldP build="whole" bldLvl="1" animBg="1" rev="0" advAuto="0" spid="694" grpId="4"/>
      <p:bldP build="whole" bldLvl="1" animBg="1" rev="0" advAuto="0" spid="689" grpId="3"/>
      <p:bldP build="whole" bldLvl="1" animBg="1" rev="0" advAuto="0" spid="697" grpId="5"/>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1" name="Remote Desktop"/>
          <p:cNvSpPr txBox="1"/>
          <p:nvPr>
            <p:ph type="title"/>
          </p:nvPr>
        </p:nvSpPr>
        <p:spPr>
          <a:xfrm>
            <a:off x="952500" y="33454"/>
            <a:ext cx="11099800" cy="2159001"/>
          </a:xfrm>
          <a:prstGeom prst="rect">
            <a:avLst/>
          </a:prstGeom>
        </p:spPr>
        <p:txBody>
          <a:bodyPr/>
          <a:lstStyle/>
          <a:p>
            <a:pPr/>
            <a:r>
              <a:t>Remote Desktop</a:t>
            </a:r>
          </a:p>
        </p:txBody>
      </p:sp>
      <p:pic>
        <p:nvPicPr>
          <p:cNvPr id="702" name="remotedesktop.png" descr="remotedesktop.png"/>
          <p:cNvPicPr>
            <a:picLocks noChangeAspect="1"/>
          </p:cNvPicPr>
          <p:nvPr/>
        </p:nvPicPr>
        <p:blipFill>
          <a:blip r:embed="rId3">
            <a:extLst/>
          </a:blip>
          <a:stretch>
            <a:fillRect/>
          </a:stretch>
        </p:blipFill>
        <p:spPr>
          <a:xfrm>
            <a:off x="8078950" y="2420349"/>
            <a:ext cx="3498575" cy="3498575"/>
          </a:xfrm>
          <a:prstGeom prst="rect">
            <a:avLst/>
          </a:prstGeom>
          <a:ln w="12700">
            <a:miter lim="400000"/>
          </a:ln>
        </p:spPr>
      </p:pic>
      <p:pic>
        <p:nvPicPr>
          <p:cNvPr id="703" name="hpu_vnc.jpg" descr="hpu_vnc.jpg"/>
          <p:cNvPicPr>
            <a:picLocks noChangeAspect="1"/>
          </p:cNvPicPr>
          <p:nvPr/>
        </p:nvPicPr>
        <p:blipFill>
          <a:blip r:embed="rId4">
            <a:extLst/>
          </a:blip>
          <a:stretch>
            <a:fillRect/>
          </a:stretch>
        </p:blipFill>
        <p:spPr>
          <a:xfrm>
            <a:off x="375476" y="2810355"/>
            <a:ext cx="5928268" cy="3334652"/>
          </a:xfrm>
          <a:prstGeom prst="rect">
            <a:avLst/>
          </a:prstGeom>
          <a:ln w="12700">
            <a:miter lim="400000"/>
          </a:ln>
        </p:spPr>
      </p:pic>
      <p:sp>
        <p:nvSpPr>
          <p:cNvPr id="704" name="VNC: nem titkosított"/>
          <p:cNvSpPr txBox="1"/>
          <p:nvPr/>
        </p:nvSpPr>
        <p:spPr>
          <a:xfrm>
            <a:off x="7105939" y="6320744"/>
            <a:ext cx="41285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VNC: nem titkosított</a:t>
            </a:r>
          </a:p>
        </p:txBody>
      </p:sp>
      <p:sp>
        <p:nvSpPr>
          <p:cNvPr id="705" name="Windows Remote Desktop"/>
          <p:cNvSpPr txBox="1"/>
          <p:nvPr/>
        </p:nvSpPr>
        <p:spPr>
          <a:xfrm>
            <a:off x="7128750" y="7319102"/>
            <a:ext cx="550057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Windows Remote Desktop</a:t>
            </a:r>
          </a:p>
        </p:txBody>
      </p:sp>
      <p:sp>
        <p:nvSpPr>
          <p:cNvPr id="706" name="Apple Remote Desktop"/>
          <p:cNvSpPr txBox="1"/>
          <p:nvPr/>
        </p:nvSpPr>
        <p:spPr>
          <a:xfrm>
            <a:off x="7146883" y="8239929"/>
            <a:ext cx="486552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Apple Remote Desktop</a:t>
            </a:r>
          </a:p>
        </p:txBody>
      </p:sp>
      <p:grpSp>
        <p:nvGrpSpPr>
          <p:cNvPr id="709" name="Group"/>
          <p:cNvGrpSpPr/>
          <p:nvPr/>
        </p:nvGrpSpPr>
        <p:grpSpPr>
          <a:xfrm>
            <a:off x="870935" y="7155964"/>
            <a:ext cx="4188939" cy="1545631"/>
            <a:chOff x="0" y="0"/>
            <a:chExt cx="4188938" cy="1545629"/>
          </a:xfrm>
        </p:grpSpPr>
        <p:sp>
          <p:nvSpPr>
            <p:cNvPr id="707" name="TeamViewer"/>
            <p:cNvSpPr txBox="1"/>
            <p:nvPr/>
          </p:nvSpPr>
          <p:spPr>
            <a:xfrm>
              <a:off x="1618560" y="331979"/>
              <a:ext cx="257037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TeamViewer</a:t>
              </a:r>
            </a:p>
          </p:txBody>
        </p:sp>
        <p:pic>
          <p:nvPicPr>
            <p:cNvPr id="708" name="teamviewer-icon200x200.png" descr="teamviewer-icon200x200.png"/>
            <p:cNvPicPr>
              <a:picLocks noChangeAspect="1"/>
            </p:cNvPicPr>
            <p:nvPr/>
          </p:nvPicPr>
          <p:blipFill>
            <a:blip r:embed="rId5">
              <a:extLst/>
            </a:blip>
            <a:stretch>
              <a:fillRect/>
            </a:stretch>
          </p:blipFill>
          <p:spPr>
            <a:xfrm>
              <a:off x="0" y="0"/>
              <a:ext cx="1545630" cy="154563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02"/>
                                        </p:tgtEl>
                                        <p:attrNameLst>
                                          <p:attrName>style.visibility</p:attrName>
                                        </p:attrNameLst>
                                      </p:cBhvr>
                                      <p:to>
                                        <p:strVal val="visible"/>
                                      </p:to>
                                    </p:set>
                                    <p:animEffect filter="dissolve" transition="in">
                                      <p:cBhvr>
                                        <p:cTn id="7" dur="200"/>
                                        <p:tgtEl>
                                          <p:spTgt spid="70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03"/>
                                        </p:tgtEl>
                                        <p:attrNameLst>
                                          <p:attrName>style.visibility</p:attrName>
                                        </p:attrNameLst>
                                      </p:cBhvr>
                                      <p:to>
                                        <p:strVal val="visible"/>
                                      </p:to>
                                    </p:set>
                                    <p:animEffect filter="dissolve" transition="in">
                                      <p:cBhvr>
                                        <p:cTn id="12" dur="199"/>
                                        <p:tgtEl>
                                          <p:spTgt spid="70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04"/>
                                        </p:tgtEl>
                                        <p:attrNameLst>
                                          <p:attrName>style.visibility</p:attrName>
                                        </p:attrNameLst>
                                      </p:cBhvr>
                                      <p:to>
                                        <p:strVal val="visible"/>
                                      </p:to>
                                    </p:set>
                                    <p:animEffect filter="dissolve" transition="in">
                                      <p:cBhvr>
                                        <p:cTn id="17" dur="199"/>
                                        <p:tgtEl>
                                          <p:spTgt spid="70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05"/>
                                        </p:tgtEl>
                                        <p:attrNameLst>
                                          <p:attrName>style.visibility</p:attrName>
                                        </p:attrNameLst>
                                      </p:cBhvr>
                                      <p:to>
                                        <p:strVal val="visible"/>
                                      </p:to>
                                    </p:set>
                                    <p:animEffect filter="dissolve" transition="in">
                                      <p:cBhvr>
                                        <p:cTn id="22" dur="199"/>
                                        <p:tgtEl>
                                          <p:spTgt spid="70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706"/>
                                        </p:tgtEl>
                                        <p:attrNameLst>
                                          <p:attrName>style.visibility</p:attrName>
                                        </p:attrNameLst>
                                      </p:cBhvr>
                                      <p:to>
                                        <p:strVal val="visible"/>
                                      </p:to>
                                    </p:set>
                                    <p:animEffect filter="dissolve" transition="in">
                                      <p:cBhvr>
                                        <p:cTn id="27" dur="199"/>
                                        <p:tgtEl>
                                          <p:spTgt spid="70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709"/>
                                        </p:tgtEl>
                                        <p:attrNameLst>
                                          <p:attrName>style.visibility</p:attrName>
                                        </p:attrNameLst>
                                      </p:cBhvr>
                                      <p:to>
                                        <p:strVal val="visible"/>
                                      </p:to>
                                    </p:set>
                                    <p:animEffect filter="dissolve" transition="in">
                                      <p:cBhvr>
                                        <p:cTn id="32" dur="199"/>
                                        <p:tgtEl>
                                          <p:spTgt spid="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2" grpId="1"/>
      <p:bldP build="whole" bldLvl="1" animBg="1" rev="0" advAuto="0" spid="709" grpId="6"/>
      <p:bldP build="whole" bldLvl="1" animBg="1" rev="0" advAuto="0" spid="706" grpId="5"/>
      <p:bldP build="whole" bldLvl="1" animBg="1" rev="0" advAuto="0" spid="703" grpId="2"/>
      <p:bldP build="whole" bldLvl="1" animBg="1" rev="0" advAuto="0" spid="704" grpId="3"/>
      <p:bldP build="whole" bldLvl="1" animBg="1" rev="0" advAuto="0" spid="705" grpId="4"/>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3" name="Telnet"/>
          <p:cNvSpPr txBox="1"/>
          <p:nvPr>
            <p:ph type="title"/>
          </p:nvPr>
        </p:nvSpPr>
        <p:spPr>
          <a:xfrm>
            <a:off x="952500" y="327515"/>
            <a:ext cx="11099800" cy="2159001"/>
          </a:xfrm>
          <a:prstGeom prst="rect">
            <a:avLst/>
          </a:prstGeom>
        </p:spPr>
        <p:txBody>
          <a:bodyPr/>
          <a:lstStyle/>
          <a:p>
            <a:pPr/>
            <a:r>
              <a:t>Telnet</a:t>
            </a:r>
          </a:p>
        </p:txBody>
      </p:sp>
      <p:sp>
        <p:nvSpPr>
          <p:cNvPr id="714" name="23 TCP"/>
          <p:cNvSpPr txBox="1"/>
          <p:nvPr/>
        </p:nvSpPr>
        <p:spPr>
          <a:xfrm>
            <a:off x="5695670" y="2211908"/>
            <a:ext cx="16134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23 TCP</a:t>
            </a:r>
          </a:p>
        </p:txBody>
      </p:sp>
      <p:pic>
        <p:nvPicPr>
          <p:cNvPr id="715" name="sl_examplecommandline.png" descr="sl_examplecommandline.png"/>
          <p:cNvPicPr>
            <a:picLocks noChangeAspect="1"/>
          </p:cNvPicPr>
          <p:nvPr/>
        </p:nvPicPr>
        <p:blipFill>
          <a:blip r:embed="rId3">
            <a:extLst/>
          </a:blip>
          <a:stretch>
            <a:fillRect/>
          </a:stretch>
        </p:blipFill>
        <p:spPr>
          <a:xfrm>
            <a:off x="3815158" y="3601001"/>
            <a:ext cx="5988653" cy="465433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15"/>
                                        </p:tgtEl>
                                        <p:attrNameLst>
                                          <p:attrName>style.visibility</p:attrName>
                                        </p:attrNameLst>
                                      </p:cBhvr>
                                      <p:to>
                                        <p:strVal val="visible"/>
                                      </p:to>
                                    </p:set>
                                    <p:animEffect filter="dissolve" transition="in">
                                      <p:cBhvr>
                                        <p:cTn id="7" dur="199"/>
                                        <p:tgtEl>
                                          <p:spTgt spid="71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14"/>
                                        </p:tgtEl>
                                        <p:attrNameLst>
                                          <p:attrName>style.visibility</p:attrName>
                                        </p:attrNameLst>
                                      </p:cBhvr>
                                      <p:to>
                                        <p:strVal val="visible"/>
                                      </p:to>
                                    </p:set>
                                    <p:animEffect filter="dissolve" transition="in">
                                      <p:cBhvr>
                                        <p:cTn id="12" dur="199"/>
                                        <p:tgtEl>
                                          <p:spTgt spid="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4" grpId="2"/>
      <p:bldP build="whole" bldLvl="1" animBg="1" rev="0" advAuto="0" spid="715"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ICMP"/>
          <p:cNvSpPr txBox="1"/>
          <p:nvPr/>
        </p:nvSpPr>
        <p:spPr>
          <a:xfrm>
            <a:off x="5529605" y="231365"/>
            <a:ext cx="1945590" cy="100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900"/>
            </a:lvl1pPr>
          </a:lstStyle>
          <a:p>
            <a:pPr/>
            <a:r>
              <a:t>ICMP</a:t>
            </a:r>
          </a:p>
        </p:txBody>
      </p:sp>
      <p:sp>
        <p:nvSpPr>
          <p:cNvPr id="171" name="Internet Control Message Protocol"/>
          <p:cNvSpPr/>
          <p:nvPr/>
        </p:nvSpPr>
        <p:spPr>
          <a:xfrm>
            <a:off x="2627523" y="1199332"/>
            <a:ext cx="7675551" cy="6985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900"/>
            </a:pPr>
            <a:r>
              <a:rPr b="1">
                <a:latin typeface="Helvetica"/>
                <a:ea typeface="Helvetica"/>
                <a:cs typeface="Helvetica"/>
                <a:sym typeface="Helvetica"/>
              </a:rPr>
              <a:t>I</a:t>
            </a:r>
            <a:r>
              <a:t>nternet </a:t>
            </a:r>
            <a:r>
              <a:rPr b="1">
                <a:latin typeface="Helvetica"/>
                <a:ea typeface="Helvetica"/>
                <a:cs typeface="Helvetica"/>
                <a:sym typeface="Helvetica"/>
              </a:rPr>
              <a:t>C</a:t>
            </a:r>
            <a:r>
              <a:t>ontrol </a:t>
            </a:r>
            <a:r>
              <a:rPr b="1">
                <a:latin typeface="Helvetica"/>
                <a:ea typeface="Helvetica"/>
                <a:cs typeface="Helvetica"/>
                <a:sym typeface="Helvetica"/>
              </a:rPr>
              <a:t>M</a:t>
            </a:r>
            <a:r>
              <a:t>essage </a:t>
            </a:r>
            <a:r>
              <a:rPr b="1">
                <a:latin typeface="Helvetica"/>
                <a:ea typeface="Helvetica"/>
                <a:cs typeface="Helvetica"/>
                <a:sym typeface="Helvetica"/>
              </a:rPr>
              <a:t>P</a:t>
            </a:r>
            <a:r>
              <a:t>rotocol</a:t>
            </a:r>
          </a:p>
        </p:txBody>
      </p:sp>
      <p:sp>
        <p:nvSpPr>
          <p:cNvPr id="172" name="Rectangle"/>
          <p:cNvSpPr/>
          <p:nvPr/>
        </p:nvSpPr>
        <p:spPr>
          <a:xfrm>
            <a:off x="7599591" y="4235305"/>
            <a:ext cx="861729" cy="638318"/>
          </a:xfrm>
          <a:prstGeom prst="rect">
            <a:avLst/>
          </a:prstGeom>
          <a:solidFill>
            <a:srgbClr val="FFFFFF"/>
          </a:solidFill>
          <a:ln w="88900">
            <a:solidFill>
              <a:schemeClr val="accent6"/>
            </a:solidFill>
            <a:miter lim="400000"/>
          </a:ln>
        </p:spPr>
        <p:txBody>
          <a:bodyPr lIns="50800" tIns="50800" rIns="50800" bIns="50800" anchor="ctr"/>
          <a:lstStyle/>
          <a:p>
            <a:pPr>
              <a:defRPr sz="2400"/>
            </a:pPr>
          </a:p>
        </p:txBody>
      </p:sp>
      <p:sp>
        <p:nvSpPr>
          <p:cNvPr id="173" name="Rectangle"/>
          <p:cNvSpPr/>
          <p:nvPr/>
        </p:nvSpPr>
        <p:spPr>
          <a:xfrm>
            <a:off x="8539391" y="4235305"/>
            <a:ext cx="861729" cy="638318"/>
          </a:xfrm>
          <a:prstGeom prst="rect">
            <a:avLst/>
          </a:prstGeom>
          <a:solidFill>
            <a:srgbClr val="FFFFFF"/>
          </a:solidFill>
          <a:ln w="88900">
            <a:solidFill>
              <a:schemeClr val="accent2"/>
            </a:solidFill>
            <a:miter lim="400000"/>
          </a:ln>
        </p:spPr>
        <p:txBody>
          <a:bodyPr lIns="50800" tIns="50800" rIns="50800" bIns="50800" anchor="ctr"/>
          <a:lstStyle/>
          <a:p>
            <a:pPr>
              <a:defRPr sz="2400"/>
            </a:pPr>
          </a:p>
        </p:txBody>
      </p:sp>
      <p:sp>
        <p:nvSpPr>
          <p:cNvPr id="174" name="Checksum"/>
          <p:cNvSpPr txBox="1"/>
          <p:nvPr/>
        </p:nvSpPr>
        <p:spPr>
          <a:xfrm>
            <a:off x="7610779" y="4430590"/>
            <a:ext cx="84262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solidFill>
                  <a:schemeClr val="accent6">
                    <a:lumOff val="-8741"/>
                  </a:schemeClr>
                </a:solidFill>
              </a:defRPr>
            </a:lvl1pPr>
          </a:lstStyle>
          <a:p>
            <a:pPr/>
            <a:r>
              <a:t>Checksum</a:t>
            </a:r>
          </a:p>
        </p:txBody>
      </p:sp>
      <p:sp>
        <p:nvSpPr>
          <p:cNvPr id="175" name="Type"/>
          <p:cNvSpPr txBox="1"/>
          <p:nvPr/>
        </p:nvSpPr>
        <p:spPr>
          <a:xfrm>
            <a:off x="8709365" y="4389363"/>
            <a:ext cx="52178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chemeClr val="accent2">
                    <a:hueOff val="-554920"/>
                    <a:satOff val="-21482"/>
                    <a:lumOff val="-6228"/>
                  </a:schemeClr>
                </a:solidFill>
              </a:defRPr>
            </a:lvl1pPr>
          </a:lstStyle>
          <a:p>
            <a:pPr/>
            <a:r>
              <a:t>Type</a:t>
            </a:r>
          </a:p>
        </p:txBody>
      </p:sp>
      <p:sp>
        <p:nvSpPr>
          <p:cNvPr id="176" name="pl.: Ping"/>
          <p:cNvSpPr/>
          <p:nvPr/>
        </p:nvSpPr>
        <p:spPr>
          <a:xfrm>
            <a:off x="5574668" y="2303445"/>
            <a:ext cx="2209991"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vl1pPr>
          </a:lstStyle>
          <a:p>
            <a:pPr/>
            <a:r>
              <a:t>pl.: Ping</a:t>
            </a:r>
          </a:p>
        </p:txBody>
      </p:sp>
      <p:pic>
        <p:nvPicPr>
          <p:cNvPr id="177" name="Image" descr="Image"/>
          <p:cNvPicPr>
            <a:picLocks noChangeAspect="1"/>
          </p:cNvPicPr>
          <p:nvPr/>
        </p:nvPicPr>
        <p:blipFill>
          <a:blip r:embed="rId3">
            <a:extLst/>
          </a:blip>
          <a:stretch>
            <a:fillRect/>
          </a:stretch>
        </p:blipFill>
        <p:spPr>
          <a:xfrm>
            <a:off x="3547474" y="4063855"/>
            <a:ext cx="927362" cy="927363"/>
          </a:xfrm>
          <a:prstGeom prst="rect">
            <a:avLst/>
          </a:prstGeom>
          <a:ln w="12700">
            <a:miter lim="400000"/>
          </a:ln>
        </p:spPr>
      </p:pic>
      <p:sp>
        <p:nvSpPr>
          <p:cNvPr id="178" name="icmp"/>
          <p:cNvSpPr txBox="1"/>
          <p:nvPr/>
        </p:nvSpPr>
        <p:spPr>
          <a:xfrm>
            <a:off x="4669215" y="4298936"/>
            <a:ext cx="76334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icmp</a:t>
            </a:r>
          </a:p>
        </p:txBody>
      </p:sp>
      <p:pic>
        <p:nvPicPr>
          <p:cNvPr id="179" name="tcpip-layers.gif" descr="tcpip-layers.gif"/>
          <p:cNvPicPr>
            <a:picLocks noChangeAspect="1"/>
          </p:cNvPicPr>
          <p:nvPr/>
        </p:nvPicPr>
        <p:blipFill>
          <a:blip r:embed="rId4">
            <a:extLst/>
          </a:blip>
          <a:stretch>
            <a:fillRect/>
          </a:stretch>
        </p:blipFill>
        <p:spPr>
          <a:xfrm>
            <a:off x="491664" y="5256853"/>
            <a:ext cx="5918201" cy="4102101"/>
          </a:xfrm>
          <a:prstGeom prst="rect">
            <a:avLst/>
          </a:prstGeom>
          <a:ln w="12700">
            <a:miter lim="400000"/>
          </a:ln>
        </p:spPr>
      </p:pic>
      <p:graphicFrame>
        <p:nvGraphicFramePr>
          <p:cNvPr id="180" name="Table"/>
          <p:cNvGraphicFramePr/>
          <p:nvPr/>
        </p:nvGraphicFramePr>
        <p:xfrm>
          <a:off x="262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181" name="Rectangle"/>
          <p:cNvSpPr/>
          <p:nvPr/>
        </p:nvSpPr>
        <p:spPr>
          <a:xfrm>
            <a:off x="247650" y="1839803"/>
            <a:ext cx="1612900" cy="444501"/>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182" name="Table"/>
          <p:cNvGraphicFramePr/>
          <p:nvPr/>
        </p:nvGraphicFramePr>
        <p:xfrm>
          <a:off x="10882027" y="129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183" name="Rectangle"/>
          <p:cNvSpPr/>
          <p:nvPr/>
        </p:nvSpPr>
        <p:spPr>
          <a:xfrm>
            <a:off x="10864850" y="1420703"/>
            <a:ext cx="1930400" cy="330201"/>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84" name="Arrow"/>
          <p:cNvSpPr/>
          <p:nvPr/>
        </p:nvSpPr>
        <p:spPr>
          <a:xfrm rot="10800000">
            <a:off x="6260402" y="6957087"/>
            <a:ext cx="3464868" cy="1270001"/>
          </a:xfrm>
          <a:prstGeom prst="rightArrow">
            <a:avLst>
              <a:gd name="adj1" fmla="val 32000"/>
              <a:gd name="adj2" fmla="val 64000"/>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dissolve" transition="in">
                                      <p:cBhvr>
                                        <p:cTn id="7" dur="199"/>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76"/>
                                        </p:tgtEl>
                                        <p:attrNameLst>
                                          <p:attrName>style.visibility</p:attrName>
                                        </p:attrNameLst>
                                      </p:cBhvr>
                                      <p:to>
                                        <p:strVal val="visible"/>
                                      </p:to>
                                    </p:set>
                                    <p:animEffect filter="dissolve" transition="in">
                                      <p:cBhvr>
                                        <p:cTn id="12" dur="199"/>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79"/>
                                        </p:tgtEl>
                                        <p:attrNameLst>
                                          <p:attrName>style.visibility</p:attrName>
                                        </p:attrNameLst>
                                      </p:cBhvr>
                                      <p:to>
                                        <p:strVal val="visible"/>
                                      </p:to>
                                    </p:set>
                                    <p:animEffect filter="dissolve" transition="in">
                                      <p:cBhvr>
                                        <p:cTn id="17" dur="199"/>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2"/>
      <p:bldP build="whole" bldLvl="1" animBg="1" rev="0" advAuto="0" spid="179" grpId="3"/>
      <p:bldP build="whole" bldLvl="1" animBg="1" rev="0" advAuto="0" spid="171"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9" name="SSH"/>
          <p:cNvSpPr txBox="1"/>
          <p:nvPr>
            <p:ph type="title"/>
          </p:nvPr>
        </p:nvSpPr>
        <p:spPr>
          <a:xfrm>
            <a:off x="5120080" y="286908"/>
            <a:ext cx="2764640" cy="886792"/>
          </a:xfrm>
          <a:prstGeom prst="rect">
            <a:avLst/>
          </a:prstGeom>
        </p:spPr>
        <p:txBody>
          <a:bodyPr/>
          <a:lstStyle>
            <a:lvl1pPr defTabSz="379729">
              <a:defRPr sz="5200"/>
            </a:lvl1pPr>
          </a:lstStyle>
          <a:p>
            <a:pPr/>
            <a:r>
              <a:t>SSH</a:t>
            </a:r>
          </a:p>
        </p:txBody>
      </p:sp>
      <p:sp>
        <p:nvSpPr>
          <p:cNvPr id="720" name="22 TCP"/>
          <p:cNvSpPr txBox="1"/>
          <p:nvPr/>
        </p:nvSpPr>
        <p:spPr>
          <a:xfrm>
            <a:off x="5695670" y="1289117"/>
            <a:ext cx="16134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22 TCP</a:t>
            </a:r>
          </a:p>
        </p:txBody>
      </p:sp>
      <p:sp>
        <p:nvSpPr>
          <p:cNvPr id="721" name="SSH thunnel"/>
          <p:cNvSpPr txBox="1"/>
          <p:nvPr/>
        </p:nvSpPr>
        <p:spPr>
          <a:xfrm>
            <a:off x="4681327" y="5591512"/>
            <a:ext cx="3846870" cy="1233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85572">
              <a:defRPr sz="5280"/>
            </a:lvl1pPr>
          </a:lstStyle>
          <a:p>
            <a:pPr/>
            <a:r>
              <a:t>SSH thunnel</a:t>
            </a:r>
          </a:p>
        </p:txBody>
      </p:sp>
      <p:grpSp>
        <p:nvGrpSpPr>
          <p:cNvPr id="725" name="Group"/>
          <p:cNvGrpSpPr/>
          <p:nvPr/>
        </p:nvGrpSpPr>
        <p:grpSpPr>
          <a:xfrm>
            <a:off x="1108917" y="7157725"/>
            <a:ext cx="10786966" cy="2081354"/>
            <a:chOff x="0" y="0"/>
            <a:chExt cx="10786964" cy="2081352"/>
          </a:xfrm>
        </p:grpSpPr>
        <p:sp>
          <p:nvSpPr>
            <p:cNvPr id="722" name="Double Arrow"/>
            <p:cNvSpPr/>
            <p:nvPr/>
          </p:nvSpPr>
          <p:spPr>
            <a:xfrm>
              <a:off x="1894661" y="281379"/>
              <a:ext cx="6997643" cy="1518594"/>
            </a:xfrm>
            <a:prstGeom prst="leftRightArrow">
              <a:avLst>
                <a:gd name="adj1" fmla="val 74369"/>
                <a:gd name="adj2" fmla="val 50741"/>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pic>
          <p:nvPicPr>
            <p:cNvPr id="723" name="Oxygen-Icons.org-Oxygen-Devices-computer-laptop.png" descr="Oxygen-Icons.org-Oxygen-Devices-computer-laptop.png"/>
            <p:cNvPicPr>
              <a:picLocks noChangeAspect="1"/>
            </p:cNvPicPr>
            <p:nvPr/>
          </p:nvPicPr>
          <p:blipFill>
            <a:blip r:embed="rId3">
              <a:extLst/>
            </a:blip>
            <a:stretch>
              <a:fillRect/>
            </a:stretch>
          </p:blipFill>
          <p:spPr>
            <a:xfrm>
              <a:off x="0" y="0"/>
              <a:ext cx="2081353" cy="2081353"/>
            </a:xfrm>
            <a:prstGeom prst="rect">
              <a:avLst/>
            </a:prstGeom>
            <a:ln w="12700" cap="flat">
              <a:noFill/>
              <a:miter lim="400000"/>
            </a:ln>
            <a:effectLst/>
          </p:spPr>
        </p:pic>
        <p:pic>
          <p:nvPicPr>
            <p:cNvPr id="724" name="Oxygen-Icons.org-Oxygen-Devices-computer-laptop.png" descr="Oxygen-Icons.org-Oxygen-Devices-computer-laptop.png"/>
            <p:cNvPicPr>
              <a:picLocks noChangeAspect="1"/>
            </p:cNvPicPr>
            <p:nvPr/>
          </p:nvPicPr>
          <p:blipFill>
            <a:blip r:embed="rId3">
              <a:extLst/>
            </a:blip>
            <a:stretch>
              <a:fillRect/>
            </a:stretch>
          </p:blipFill>
          <p:spPr>
            <a:xfrm>
              <a:off x="8705612" y="0"/>
              <a:ext cx="2081353" cy="2081353"/>
            </a:xfrm>
            <a:prstGeom prst="rect">
              <a:avLst/>
            </a:prstGeom>
            <a:ln w="12700" cap="flat">
              <a:noFill/>
              <a:miter lim="400000"/>
            </a:ln>
            <a:effectLst/>
          </p:spPr>
        </p:pic>
      </p:grpSp>
      <p:sp>
        <p:nvSpPr>
          <p:cNvPr id="726" name="SSH connection"/>
          <p:cNvSpPr txBox="1"/>
          <p:nvPr/>
        </p:nvSpPr>
        <p:spPr>
          <a:xfrm>
            <a:off x="4578965" y="6932228"/>
            <a:ext cx="384687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68731">
              <a:defRPr sz="3680"/>
            </a:lvl1pPr>
          </a:lstStyle>
          <a:p>
            <a:pPr/>
            <a:r>
              <a:t>SSH connection</a:t>
            </a:r>
          </a:p>
        </p:txBody>
      </p:sp>
      <p:sp>
        <p:nvSpPr>
          <p:cNvPr id="727" name="pl.: VNC"/>
          <p:cNvSpPr txBox="1"/>
          <p:nvPr/>
        </p:nvSpPr>
        <p:spPr>
          <a:xfrm>
            <a:off x="4578965" y="7874551"/>
            <a:ext cx="384687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68731">
              <a:defRPr sz="3680"/>
            </a:lvl1pPr>
          </a:lstStyle>
          <a:p>
            <a:pPr/>
            <a:r>
              <a:t>pl.: VNC</a:t>
            </a:r>
          </a:p>
        </p:txBody>
      </p:sp>
      <p:grpSp>
        <p:nvGrpSpPr>
          <p:cNvPr id="730" name="Group"/>
          <p:cNvGrpSpPr/>
          <p:nvPr/>
        </p:nvGrpSpPr>
        <p:grpSpPr>
          <a:xfrm>
            <a:off x="4578965" y="2314169"/>
            <a:ext cx="7977148" cy="2899992"/>
            <a:chOff x="0" y="0"/>
            <a:chExt cx="7977147" cy="2899990"/>
          </a:xfrm>
        </p:grpSpPr>
        <p:sp>
          <p:nvSpPr>
            <p:cNvPr id="728" name="Secure Shell"/>
            <p:cNvSpPr txBox="1"/>
            <p:nvPr/>
          </p:nvSpPr>
          <p:spPr>
            <a:xfrm>
              <a:off x="0" y="743545"/>
              <a:ext cx="3846870" cy="12339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defTabSz="379729">
                <a:defRPr sz="5200"/>
              </a:lvl1pPr>
            </a:lstStyle>
            <a:p>
              <a:pPr/>
              <a:r>
                <a:t>Secure Shell</a:t>
              </a:r>
            </a:p>
          </p:txBody>
        </p:sp>
        <p:pic>
          <p:nvPicPr>
            <p:cNvPr id="729" name="sl_examplecommandline.png" descr="sl_examplecommandline.png"/>
            <p:cNvPicPr>
              <a:picLocks noChangeAspect="1"/>
            </p:cNvPicPr>
            <p:nvPr/>
          </p:nvPicPr>
          <p:blipFill>
            <a:blip r:embed="rId4">
              <a:extLst/>
            </a:blip>
            <a:stretch>
              <a:fillRect/>
            </a:stretch>
          </p:blipFill>
          <p:spPr>
            <a:xfrm>
              <a:off x="4245782" y="0"/>
              <a:ext cx="3731366" cy="2899991"/>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30"/>
                                        </p:tgtEl>
                                        <p:attrNameLst>
                                          <p:attrName>style.visibility</p:attrName>
                                        </p:attrNameLst>
                                      </p:cBhvr>
                                      <p:to>
                                        <p:strVal val="visible"/>
                                      </p:to>
                                    </p:set>
                                    <p:animEffect filter="dissolve" transition="in">
                                      <p:cBhvr>
                                        <p:cTn id="7" dur="199"/>
                                        <p:tgtEl>
                                          <p:spTgt spid="7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20"/>
                                        </p:tgtEl>
                                        <p:attrNameLst>
                                          <p:attrName>style.visibility</p:attrName>
                                        </p:attrNameLst>
                                      </p:cBhvr>
                                      <p:to>
                                        <p:strVal val="visible"/>
                                      </p:to>
                                    </p:set>
                                    <p:animEffect filter="dissolve" transition="in">
                                      <p:cBhvr>
                                        <p:cTn id="12" dur="199"/>
                                        <p:tgtEl>
                                          <p:spTgt spid="72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21"/>
                                        </p:tgtEl>
                                        <p:attrNameLst>
                                          <p:attrName>style.visibility</p:attrName>
                                        </p:attrNameLst>
                                      </p:cBhvr>
                                      <p:to>
                                        <p:strVal val="visible"/>
                                      </p:to>
                                    </p:set>
                                    <p:animEffect filter="dissolve" transition="in">
                                      <p:cBhvr>
                                        <p:cTn id="17" dur="199"/>
                                        <p:tgtEl>
                                          <p:spTgt spid="72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25"/>
                                        </p:tgtEl>
                                        <p:attrNameLst>
                                          <p:attrName>style.visibility</p:attrName>
                                        </p:attrNameLst>
                                      </p:cBhvr>
                                      <p:to>
                                        <p:strVal val="visible"/>
                                      </p:to>
                                    </p:set>
                                    <p:animEffect filter="dissolve" transition="in">
                                      <p:cBhvr>
                                        <p:cTn id="22" dur="199"/>
                                        <p:tgtEl>
                                          <p:spTgt spid="72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726"/>
                                        </p:tgtEl>
                                        <p:attrNameLst>
                                          <p:attrName>style.visibility</p:attrName>
                                        </p:attrNameLst>
                                      </p:cBhvr>
                                      <p:to>
                                        <p:strVal val="visible"/>
                                      </p:to>
                                    </p:set>
                                    <p:animEffect filter="dissolve" transition="in">
                                      <p:cBhvr>
                                        <p:cTn id="27" dur="199"/>
                                        <p:tgtEl>
                                          <p:spTgt spid="72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727"/>
                                        </p:tgtEl>
                                        <p:attrNameLst>
                                          <p:attrName>style.visibility</p:attrName>
                                        </p:attrNameLst>
                                      </p:cBhvr>
                                      <p:to>
                                        <p:strVal val="visible"/>
                                      </p:to>
                                    </p:set>
                                    <p:animEffect filter="dissolve" transition="in">
                                      <p:cBhvr>
                                        <p:cTn id="32" dur="200"/>
                                        <p:tgtEl>
                                          <p:spTgt spid="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1" grpId="3"/>
      <p:bldP build="whole" bldLvl="1" animBg="1" rev="0" advAuto="0" spid="730" grpId="1"/>
      <p:bldP build="whole" bldLvl="1" animBg="1" rev="0" advAuto="0" spid="726" grpId="5"/>
      <p:bldP build="whole" bldLvl="1" animBg="1" rev="0" advAuto="0" spid="720" grpId="2"/>
      <p:bldP build="whole" bldLvl="1" animBg="1" rev="0" advAuto="0" spid="725" grpId="4"/>
      <p:bldP build="whole" bldLvl="1" animBg="1" rev="0" advAuto="0" spid="727" grpId="6"/>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4" name="NTP"/>
          <p:cNvSpPr txBox="1"/>
          <p:nvPr>
            <p:ph type="title"/>
          </p:nvPr>
        </p:nvSpPr>
        <p:spPr>
          <a:xfrm>
            <a:off x="4886110" y="400630"/>
            <a:ext cx="3232580" cy="1179254"/>
          </a:xfrm>
          <a:prstGeom prst="rect">
            <a:avLst/>
          </a:prstGeom>
        </p:spPr>
        <p:txBody>
          <a:bodyPr/>
          <a:lstStyle>
            <a:lvl1pPr defTabSz="519937">
              <a:defRPr sz="7119"/>
            </a:lvl1pPr>
          </a:lstStyle>
          <a:p>
            <a:pPr/>
            <a:r>
              <a:t>NTP</a:t>
            </a:r>
          </a:p>
        </p:txBody>
      </p:sp>
      <p:sp>
        <p:nvSpPr>
          <p:cNvPr id="735" name="Network Time Protocol"/>
          <p:cNvSpPr txBox="1"/>
          <p:nvPr/>
        </p:nvSpPr>
        <p:spPr>
          <a:xfrm>
            <a:off x="867691" y="1815801"/>
            <a:ext cx="5499158" cy="11792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03783">
              <a:defRPr sz="4160"/>
            </a:lvl1pPr>
          </a:lstStyle>
          <a:p>
            <a:pPr/>
            <a:r>
              <a:t>Network Time Protocol</a:t>
            </a:r>
          </a:p>
        </p:txBody>
      </p:sp>
      <p:sp>
        <p:nvSpPr>
          <p:cNvPr id="736" name="Port: 123"/>
          <p:cNvSpPr txBox="1"/>
          <p:nvPr/>
        </p:nvSpPr>
        <p:spPr>
          <a:xfrm>
            <a:off x="2761381" y="3156518"/>
            <a:ext cx="1711778" cy="740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2700"/>
            </a:lvl1pPr>
          </a:lstStyle>
          <a:p>
            <a:pPr/>
            <a:r>
              <a:t>Port: 123</a:t>
            </a:r>
          </a:p>
        </p:txBody>
      </p:sp>
      <p:pic>
        <p:nvPicPr>
          <p:cNvPr id="737" name="Screen Shot 2015-10-10 at 01.05.18.png" descr="Screen Shot 2015-10-10 at 01.05.18.png"/>
          <p:cNvPicPr>
            <a:picLocks noChangeAspect="1"/>
          </p:cNvPicPr>
          <p:nvPr/>
        </p:nvPicPr>
        <p:blipFill>
          <a:blip r:embed="rId3">
            <a:extLst/>
          </a:blip>
          <a:stretch>
            <a:fillRect/>
          </a:stretch>
        </p:blipFill>
        <p:spPr>
          <a:xfrm>
            <a:off x="965306" y="4058542"/>
            <a:ext cx="4984903" cy="5179119"/>
          </a:xfrm>
          <a:prstGeom prst="rect">
            <a:avLst/>
          </a:prstGeom>
          <a:ln w="12700">
            <a:miter lim="400000"/>
          </a:ln>
        </p:spPr>
      </p:pic>
      <p:grpSp>
        <p:nvGrpSpPr>
          <p:cNvPr id="740" name="Group"/>
          <p:cNvGrpSpPr/>
          <p:nvPr/>
        </p:nvGrpSpPr>
        <p:grpSpPr>
          <a:xfrm>
            <a:off x="9249239" y="2951173"/>
            <a:ext cx="1103952" cy="724275"/>
            <a:chOff x="0" y="0"/>
            <a:chExt cx="1103951" cy="724274"/>
          </a:xfrm>
        </p:grpSpPr>
        <p:pic>
          <p:nvPicPr>
            <p:cNvPr id="738" name="Image" descr="Image"/>
            <p:cNvPicPr>
              <a:picLocks noChangeAspect="1"/>
            </p:cNvPicPr>
            <p:nvPr/>
          </p:nvPicPr>
          <p:blipFill>
            <a:blip r:embed="rId4">
              <a:extLst/>
            </a:blip>
            <a:stretch>
              <a:fillRect/>
            </a:stretch>
          </p:blipFill>
          <p:spPr>
            <a:xfrm>
              <a:off x="380051" y="0"/>
              <a:ext cx="723901" cy="723900"/>
            </a:xfrm>
            <a:prstGeom prst="rect">
              <a:avLst/>
            </a:prstGeom>
            <a:ln w="12700" cap="flat">
              <a:noFill/>
              <a:miter lim="400000"/>
            </a:ln>
            <a:effectLst/>
          </p:spPr>
        </p:pic>
        <p:pic>
          <p:nvPicPr>
            <p:cNvPr id="739" name="Image" descr="Image"/>
            <p:cNvPicPr>
              <a:picLocks noChangeAspect="1"/>
            </p:cNvPicPr>
            <p:nvPr/>
          </p:nvPicPr>
          <p:blipFill>
            <a:blip r:embed="rId5">
              <a:extLst/>
            </a:blip>
            <a:stretch>
              <a:fillRect/>
            </a:stretch>
          </p:blipFill>
          <p:spPr>
            <a:xfrm>
              <a:off x="0" y="374"/>
              <a:ext cx="723900" cy="723901"/>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35"/>
                                        </p:tgtEl>
                                        <p:attrNameLst>
                                          <p:attrName>style.visibility</p:attrName>
                                        </p:attrNameLst>
                                      </p:cBhvr>
                                      <p:to>
                                        <p:strVal val="visible"/>
                                      </p:to>
                                    </p:set>
                                    <p:animEffect filter="dissolve" transition="in">
                                      <p:cBhvr>
                                        <p:cTn id="7" dur="199"/>
                                        <p:tgtEl>
                                          <p:spTgt spid="73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36"/>
                                        </p:tgtEl>
                                        <p:attrNameLst>
                                          <p:attrName>style.visibility</p:attrName>
                                        </p:attrNameLst>
                                      </p:cBhvr>
                                      <p:to>
                                        <p:strVal val="visible"/>
                                      </p:to>
                                    </p:set>
                                    <p:animEffect filter="dissolve" transition="in">
                                      <p:cBhvr>
                                        <p:cTn id="12" dur="199"/>
                                        <p:tgtEl>
                                          <p:spTgt spid="73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37"/>
                                        </p:tgtEl>
                                        <p:attrNameLst>
                                          <p:attrName>style.visibility</p:attrName>
                                        </p:attrNameLst>
                                      </p:cBhvr>
                                      <p:to>
                                        <p:strVal val="visible"/>
                                      </p:to>
                                    </p:set>
                                    <p:animEffect filter="dissolve" transition="in">
                                      <p:cBhvr>
                                        <p:cTn id="17" dur="199"/>
                                        <p:tgtEl>
                                          <p:spTgt spid="7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6" grpId="2"/>
      <p:bldP build="whole" bldLvl="1" animBg="1" rev="0" advAuto="0" spid="737" grpId="3"/>
      <p:bldP build="whole" bldLvl="1" animBg="1" rev="0" advAuto="0" spid="735"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4" name="Kerberos"/>
          <p:cNvSpPr txBox="1"/>
          <p:nvPr>
            <p:ph type="title"/>
          </p:nvPr>
        </p:nvSpPr>
        <p:spPr>
          <a:xfrm>
            <a:off x="785077" y="108168"/>
            <a:ext cx="11099801" cy="2159001"/>
          </a:xfrm>
          <a:prstGeom prst="rect">
            <a:avLst/>
          </a:prstGeom>
        </p:spPr>
        <p:txBody>
          <a:bodyPr/>
          <a:lstStyle/>
          <a:p>
            <a:pPr/>
            <a:r>
              <a:t>Kerberos</a:t>
            </a:r>
          </a:p>
        </p:txBody>
      </p:sp>
      <p:grpSp>
        <p:nvGrpSpPr>
          <p:cNvPr id="747" name="Group"/>
          <p:cNvGrpSpPr/>
          <p:nvPr/>
        </p:nvGrpSpPr>
        <p:grpSpPr>
          <a:xfrm>
            <a:off x="7617811" y="2306987"/>
            <a:ext cx="4671276" cy="3018340"/>
            <a:chOff x="0" y="0"/>
            <a:chExt cx="4671275" cy="3018339"/>
          </a:xfrm>
        </p:grpSpPr>
        <p:pic>
          <p:nvPicPr>
            <p:cNvPr id="745" name="HomeServer.png" descr="HomeServer.png"/>
            <p:cNvPicPr>
              <a:picLocks noChangeAspect="1"/>
            </p:cNvPicPr>
            <p:nvPr/>
          </p:nvPicPr>
          <p:blipFill>
            <a:blip r:embed="rId3">
              <a:extLst/>
            </a:blip>
            <a:stretch>
              <a:fillRect/>
            </a:stretch>
          </p:blipFill>
          <p:spPr>
            <a:xfrm>
              <a:off x="1605454" y="0"/>
              <a:ext cx="2593276" cy="2593276"/>
            </a:xfrm>
            <a:prstGeom prst="rect">
              <a:avLst/>
            </a:prstGeom>
            <a:ln w="12700" cap="flat">
              <a:noFill/>
              <a:miter lim="400000"/>
            </a:ln>
            <a:effectLst/>
          </p:spPr>
        </p:pic>
        <p:sp>
          <p:nvSpPr>
            <p:cNvPr id="746" name="Windows Domain Controller"/>
            <p:cNvSpPr txBox="1"/>
            <p:nvPr/>
          </p:nvSpPr>
          <p:spPr>
            <a:xfrm>
              <a:off x="-1" y="2472239"/>
              <a:ext cx="467127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Windows Domain Controller</a:t>
              </a:r>
            </a:p>
          </p:txBody>
        </p:sp>
      </p:grpSp>
      <p:pic>
        <p:nvPicPr>
          <p:cNvPr id="748" name="laptop.png" descr="laptop.png"/>
          <p:cNvPicPr>
            <a:picLocks noChangeAspect="1"/>
          </p:cNvPicPr>
          <p:nvPr/>
        </p:nvPicPr>
        <p:blipFill>
          <a:blip r:embed="rId4">
            <a:extLst/>
          </a:blip>
          <a:stretch>
            <a:fillRect/>
          </a:stretch>
        </p:blipFill>
        <p:spPr>
          <a:xfrm>
            <a:off x="882373" y="6248418"/>
            <a:ext cx="2257860" cy="2257860"/>
          </a:xfrm>
          <a:prstGeom prst="rect">
            <a:avLst/>
          </a:prstGeom>
          <a:ln w="12700">
            <a:miter lim="400000"/>
          </a:ln>
        </p:spPr>
      </p:pic>
      <p:grpSp>
        <p:nvGrpSpPr>
          <p:cNvPr id="751" name="Group"/>
          <p:cNvGrpSpPr/>
          <p:nvPr/>
        </p:nvGrpSpPr>
        <p:grpSpPr>
          <a:xfrm>
            <a:off x="1012640" y="4164076"/>
            <a:ext cx="6324876" cy="2787017"/>
            <a:chOff x="0" y="0"/>
            <a:chExt cx="6324874" cy="2787015"/>
          </a:xfrm>
        </p:grpSpPr>
        <p:sp>
          <p:nvSpPr>
            <p:cNvPr id="749" name="Hash(Username, password)"/>
            <p:cNvSpPr txBox="1"/>
            <p:nvPr/>
          </p:nvSpPr>
          <p:spPr>
            <a:xfrm>
              <a:off x="-1" y="1077227"/>
              <a:ext cx="3463253"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Hash(Username, password)</a:t>
              </a:r>
            </a:p>
          </p:txBody>
        </p:sp>
        <p:sp>
          <p:nvSpPr>
            <p:cNvPr id="750" name="Line"/>
            <p:cNvSpPr/>
            <p:nvPr/>
          </p:nvSpPr>
          <p:spPr>
            <a:xfrm flipV="1">
              <a:off x="1823172" y="0"/>
              <a:ext cx="4501703" cy="2787016"/>
            </a:xfrm>
            <a:prstGeom prst="line">
              <a:avLst/>
            </a:prstGeom>
            <a:noFill/>
            <a:ln w="1143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752" name="Authentication Server"/>
          <p:cNvSpPr txBox="1"/>
          <p:nvPr/>
        </p:nvSpPr>
        <p:spPr>
          <a:xfrm>
            <a:off x="6465818" y="3669979"/>
            <a:ext cx="278536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Authentication Server</a:t>
            </a:r>
          </a:p>
        </p:txBody>
      </p:sp>
      <p:sp>
        <p:nvSpPr>
          <p:cNvPr id="753" name="Ticket Granting Service"/>
          <p:cNvSpPr txBox="1"/>
          <p:nvPr/>
        </p:nvSpPr>
        <p:spPr>
          <a:xfrm>
            <a:off x="9208972" y="5813115"/>
            <a:ext cx="276809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Ticket Granting Service</a:t>
            </a:r>
          </a:p>
        </p:txBody>
      </p:sp>
      <p:sp>
        <p:nvSpPr>
          <p:cNvPr id="754" name="Line"/>
          <p:cNvSpPr/>
          <p:nvPr/>
        </p:nvSpPr>
        <p:spPr>
          <a:xfrm flipV="1">
            <a:off x="3211405" y="5870370"/>
            <a:ext cx="5964012" cy="1734154"/>
          </a:xfrm>
          <a:prstGeom prst="line">
            <a:avLst/>
          </a:prstGeom>
          <a:ln w="114300">
            <a:solidFill>
              <a:srgbClr val="000000"/>
            </a:solidFill>
            <a:miter lim="400000"/>
            <a:tailEnd type="triangle"/>
          </a:ln>
        </p:spPr>
        <p:txBody>
          <a:bodyPr lIns="50800" tIns="50800" rIns="50800" bIns="50800" anchor="ctr"/>
          <a:lstStyle/>
          <a:p>
            <a:pPr>
              <a:defRPr sz="2400"/>
            </a:pPr>
          </a:p>
        </p:txBody>
      </p:sp>
      <p:grpSp>
        <p:nvGrpSpPr>
          <p:cNvPr id="757" name="Group"/>
          <p:cNvGrpSpPr/>
          <p:nvPr/>
        </p:nvGrpSpPr>
        <p:grpSpPr>
          <a:xfrm>
            <a:off x="3145296" y="4686542"/>
            <a:ext cx="4184413" cy="2623528"/>
            <a:chOff x="0" y="0"/>
            <a:chExt cx="4184412" cy="2623526"/>
          </a:xfrm>
        </p:grpSpPr>
        <p:sp>
          <p:nvSpPr>
            <p:cNvPr id="755" name="Line"/>
            <p:cNvSpPr/>
            <p:nvPr/>
          </p:nvSpPr>
          <p:spPr>
            <a:xfrm flipH="1">
              <a:off x="0" y="0"/>
              <a:ext cx="4184412" cy="2623527"/>
            </a:xfrm>
            <a:prstGeom prst="line">
              <a:avLst/>
            </a:prstGeom>
            <a:noFill/>
            <a:ln w="1143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56" name="TGT"/>
            <p:cNvSpPr txBox="1"/>
            <p:nvPr/>
          </p:nvSpPr>
          <p:spPr>
            <a:xfrm>
              <a:off x="2577230" y="1033553"/>
              <a:ext cx="762382"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lvl1pPr>
            </a:lstStyle>
            <a:p>
              <a:pPr/>
              <a:r>
                <a:t>TGT</a:t>
              </a:r>
            </a:p>
          </p:txBody>
        </p:sp>
      </p:grpSp>
      <p:grpSp>
        <p:nvGrpSpPr>
          <p:cNvPr id="760" name="Group"/>
          <p:cNvGrpSpPr/>
          <p:nvPr/>
        </p:nvGrpSpPr>
        <p:grpSpPr>
          <a:xfrm>
            <a:off x="3175342" y="6342329"/>
            <a:ext cx="6056168" cy="1585289"/>
            <a:chOff x="0" y="0"/>
            <a:chExt cx="6056167" cy="1585287"/>
          </a:xfrm>
        </p:grpSpPr>
        <p:sp>
          <p:nvSpPr>
            <p:cNvPr id="758" name="Token"/>
            <p:cNvSpPr txBox="1"/>
            <p:nvPr/>
          </p:nvSpPr>
          <p:spPr>
            <a:xfrm>
              <a:off x="3231355" y="781018"/>
              <a:ext cx="1010298"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lvl1pPr>
            </a:lstStyle>
            <a:p>
              <a:pPr/>
              <a:r>
                <a:t>Token</a:t>
              </a:r>
            </a:p>
          </p:txBody>
        </p:sp>
        <p:sp>
          <p:nvSpPr>
            <p:cNvPr id="759" name="Line"/>
            <p:cNvSpPr/>
            <p:nvPr/>
          </p:nvSpPr>
          <p:spPr>
            <a:xfrm flipH="1">
              <a:off x="0" y="0"/>
              <a:ext cx="6056168" cy="1585288"/>
            </a:xfrm>
            <a:prstGeom prst="line">
              <a:avLst/>
            </a:prstGeom>
            <a:noFill/>
            <a:ln w="1143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47"/>
                                        </p:tgtEl>
                                        <p:attrNameLst>
                                          <p:attrName>style.visibility</p:attrName>
                                        </p:attrNameLst>
                                      </p:cBhvr>
                                      <p:to>
                                        <p:strVal val="visible"/>
                                      </p:to>
                                    </p:set>
                                    <p:animEffect filter="dissolve" transition="in">
                                      <p:cBhvr>
                                        <p:cTn id="7" dur="199"/>
                                        <p:tgtEl>
                                          <p:spTgt spid="74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52"/>
                                        </p:tgtEl>
                                        <p:attrNameLst>
                                          <p:attrName>style.visibility</p:attrName>
                                        </p:attrNameLst>
                                      </p:cBhvr>
                                      <p:to>
                                        <p:strVal val="visible"/>
                                      </p:to>
                                    </p:set>
                                    <p:animEffect filter="dissolve" transition="in">
                                      <p:cBhvr>
                                        <p:cTn id="12" dur="199"/>
                                        <p:tgtEl>
                                          <p:spTgt spid="75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53"/>
                                        </p:tgtEl>
                                        <p:attrNameLst>
                                          <p:attrName>style.visibility</p:attrName>
                                        </p:attrNameLst>
                                      </p:cBhvr>
                                      <p:to>
                                        <p:strVal val="visible"/>
                                      </p:to>
                                    </p:set>
                                    <p:animEffect filter="dissolve" transition="in">
                                      <p:cBhvr>
                                        <p:cTn id="17" dur="199"/>
                                        <p:tgtEl>
                                          <p:spTgt spid="75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51"/>
                                        </p:tgtEl>
                                        <p:attrNameLst>
                                          <p:attrName>style.visibility</p:attrName>
                                        </p:attrNameLst>
                                      </p:cBhvr>
                                      <p:to>
                                        <p:strVal val="visible"/>
                                      </p:to>
                                    </p:set>
                                    <p:animEffect filter="dissolve" transition="in">
                                      <p:cBhvr>
                                        <p:cTn id="22" dur="199"/>
                                        <p:tgtEl>
                                          <p:spTgt spid="75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757"/>
                                        </p:tgtEl>
                                        <p:attrNameLst>
                                          <p:attrName>style.visibility</p:attrName>
                                        </p:attrNameLst>
                                      </p:cBhvr>
                                      <p:to>
                                        <p:strVal val="visible"/>
                                      </p:to>
                                    </p:set>
                                    <p:animEffect filter="dissolve" transition="in">
                                      <p:cBhvr>
                                        <p:cTn id="27" dur="199"/>
                                        <p:tgtEl>
                                          <p:spTgt spid="75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754"/>
                                        </p:tgtEl>
                                        <p:attrNameLst>
                                          <p:attrName>style.visibility</p:attrName>
                                        </p:attrNameLst>
                                      </p:cBhvr>
                                      <p:to>
                                        <p:strVal val="visible"/>
                                      </p:to>
                                    </p:set>
                                    <p:animEffect filter="dissolve" transition="in">
                                      <p:cBhvr>
                                        <p:cTn id="32" dur="199"/>
                                        <p:tgtEl>
                                          <p:spTgt spid="75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760"/>
                                        </p:tgtEl>
                                        <p:attrNameLst>
                                          <p:attrName>style.visibility</p:attrName>
                                        </p:attrNameLst>
                                      </p:cBhvr>
                                      <p:to>
                                        <p:strVal val="visible"/>
                                      </p:to>
                                    </p:set>
                                    <p:animEffect filter="dissolve" transition="in">
                                      <p:cBhvr>
                                        <p:cTn id="37" dur="199"/>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2" grpId="2"/>
      <p:bldP build="whole" bldLvl="1" animBg="1" rev="0" advAuto="0" spid="760" grpId="7"/>
      <p:bldP build="whole" bldLvl="1" animBg="1" rev="0" advAuto="0" spid="751" grpId="4"/>
      <p:bldP build="whole" bldLvl="1" animBg="1" rev="0" advAuto="0" spid="753" grpId="3"/>
      <p:bldP build="whole" bldLvl="1" animBg="1" rev="0" advAuto="0" spid="757" grpId="5"/>
      <p:bldP build="whole" bldLvl="1" animBg="1" rev="0" advAuto="0" spid="754" grpId="6"/>
      <p:bldP build="whole" bldLvl="1" animBg="1" rev="0" advAuto="0" spid="747"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4" name="#learnabout"/>
          <p:cNvSpPr txBox="1"/>
          <p:nvPr/>
        </p:nvSpPr>
        <p:spPr>
          <a:xfrm>
            <a:off x="4779352" y="730249"/>
            <a:ext cx="344609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#learnabout</a:t>
            </a:r>
          </a:p>
        </p:txBody>
      </p:sp>
      <p:sp>
        <p:nvSpPr>
          <p:cNvPr id="765" name="https://en.wikipedia.org/wiki/Telnet"/>
          <p:cNvSpPr txBox="1"/>
          <p:nvPr/>
        </p:nvSpPr>
        <p:spPr>
          <a:xfrm>
            <a:off x="1190904" y="3830791"/>
            <a:ext cx="632490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https://en.wikipedia.org/wiki/Telnet</a:t>
            </a:r>
          </a:p>
        </p:txBody>
      </p:sp>
      <p:sp>
        <p:nvSpPr>
          <p:cNvPr id="766" name="https://en.wikipedia.org/wiki/Secure_Shell"/>
          <p:cNvSpPr txBox="1"/>
          <p:nvPr/>
        </p:nvSpPr>
        <p:spPr>
          <a:xfrm>
            <a:off x="1190904" y="4702411"/>
            <a:ext cx="762701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https://en.wikipedia.org/wiki/Secure_Shell</a:t>
            </a:r>
          </a:p>
        </p:txBody>
      </p:sp>
      <p:sp>
        <p:nvSpPr>
          <p:cNvPr id="767" name="https://en.wikipedia.org/wiki/File_Transfer_Protocol"/>
          <p:cNvSpPr txBox="1"/>
          <p:nvPr/>
        </p:nvSpPr>
        <p:spPr>
          <a:xfrm>
            <a:off x="1190904" y="2087553"/>
            <a:ext cx="923838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https://en.wikipedia.org/wiki/File_Transfer_Protocol</a:t>
            </a:r>
          </a:p>
        </p:txBody>
      </p:sp>
      <p:sp>
        <p:nvSpPr>
          <p:cNvPr id="768" name="https://en.wikipedia.org/wiki/Remote_desktop_software"/>
          <p:cNvSpPr txBox="1"/>
          <p:nvPr/>
        </p:nvSpPr>
        <p:spPr>
          <a:xfrm>
            <a:off x="1190904" y="2959172"/>
            <a:ext cx="1006622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https://en.wikipedia.org/wiki/Remote_desktop_software</a:t>
            </a:r>
          </a:p>
        </p:txBody>
      </p:sp>
      <p:sp>
        <p:nvSpPr>
          <p:cNvPr id="769" name="https://en.wikipedia.org/wiki/Caesar_cipher"/>
          <p:cNvSpPr txBox="1"/>
          <p:nvPr/>
        </p:nvSpPr>
        <p:spPr>
          <a:xfrm>
            <a:off x="1190904" y="5574029"/>
            <a:ext cx="792774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https://en.wikipedia.org/wiki/Caesar_cipher</a:t>
            </a:r>
          </a:p>
        </p:txBody>
      </p:sp>
      <p:sp>
        <p:nvSpPr>
          <p:cNvPr id="770" name="https://en.wikipedia.org/wiki/Network_Time_Protocol"/>
          <p:cNvSpPr txBox="1"/>
          <p:nvPr/>
        </p:nvSpPr>
        <p:spPr>
          <a:xfrm>
            <a:off x="1190904" y="6445649"/>
            <a:ext cx="952368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https://en.wikipedia.org/wiki/Network_Time_Protocol</a:t>
            </a:r>
          </a:p>
        </p:txBody>
      </p:sp>
      <p:sp>
        <p:nvSpPr>
          <p:cNvPr id="771" name="https://en.wikipedia.org/wiki/Cryptographic_hash_function"/>
          <p:cNvSpPr txBox="1"/>
          <p:nvPr/>
        </p:nvSpPr>
        <p:spPr>
          <a:xfrm>
            <a:off x="1190904" y="7317268"/>
            <a:ext cx="1062299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https://en.wikipedia.org/wiki/Cryptographic_hash_function</a:t>
            </a:r>
          </a:p>
        </p:txBody>
      </p:sp>
      <p:sp>
        <p:nvSpPr>
          <p:cNvPr id="772" name="https://en.wikipedia.org/wiki/Kerberos_(protocol)"/>
          <p:cNvSpPr txBox="1"/>
          <p:nvPr/>
        </p:nvSpPr>
        <p:spPr>
          <a:xfrm>
            <a:off x="1190904" y="8188887"/>
            <a:ext cx="888400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https://en.wikipedia.org/wiki/Kerberos_(protocol)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Line"/>
          <p:cNvSpPr/>
          <p:nvPr/>
        </p:nvSpPr>
        <p:spPr>
          <a:xfrm flipV="1">
            <a:off x="2743200" y="3873179"/>
            <a:ext cx="4140200" cy="394021"/>
          </a:xfrm>
          <a:prstGeom prst="line">
            <a:avLst/>
          </a:prstGeom>
          <a:ln w="76200">
            <a:solidFill>
              <a:srgbClr val="000000"/>
            </a:solidFill>
            <a:miter lim="400000"/>
          </a:ln>
        </p:spPr>
        <p:txBody>
          <a:bodyPr lIns="50800" tIns="50800" rIns="50800" bIns="50800" anchor="ctr"/>
          <a:lstStyle/>
          <a:p>
            <a:pPr>
              <a:defRPr sz="2400"/>
            </a:pPr>
          </a:p>
        </p:txBody>
      </p:sp>
      <p:sp>
        <p:nvSpPr>
          <p:cNvPr id="189" name="Line"/>
          <p:cNvSpPr/>
          <p:nvPr/>
        </p:nvSpPr>
        <p:spPr>
          <a:xfrm>
            <a:off x="2870199" y="4394200"/>
            <a:ext cx="3098801" cy="1803080"/>
          </a:xfrm>
          <a:prstGeom prst="line">
            <a:avLst/>
          </a:prstGeom>
          <a:ln w="76200">
            <a:solidFill>
              <a:srgbClr val="000000"/>
            </a:solidFill>
            <a:miter lim="400000"/>
          </a:ln>
        </p:spPr>
        <p:txBody>
          <a:bodyPr lIns="50800" tIns="50800" rIns="50800" bIns="50800" anchor="ctr"/>
          <a:lstStyle/>
          <a:p>
            <a:pPr>
              <a:defRPr sz="2400"/>
            </a:pPr>
          </a:p>
        </p:txBody>
      </p:sp>
      <p:sp>
        <p:nvSpPr>
          <p:cNvPr id="190" name="Line"/>
          <p:cNvSpPr/>
          <p:nvPr/>
        </p:nvSpPr>
        <p:spPr>
          <a:xfrm>
            <a:off x="2997199" y="4521200"/>
            <a:ext cx="972237" cy="3251200"/>
          </a:xfrm>
          <a:prstGeom prst="line">
            <a:avLst/>
          </a:prstGeom>
          <a:ln w="76200">
            <a:solidFill>
              <a:srgbClr val="000000"/>
            </a:solidFill>
            <a:miter lim="400000"/>
          </a:ln>
        </p:spPr>
        <p:txBody>
          <a:bodyPr lIns="50800" tIns="50800" rIns="50800" bIns="50800" anchor="ctr"/>
          <a:lstStyle/>
          <a:p>
            <a:pPr>
              <a:defRPr sz="2400"/>
            </a:pPr>
          </a:p>
        </p:txBody>
      </p:sp>
      <p:sp>
        <p:nvSpPr>
          <p:cNvPr id="191" name="Line"/>
          <p:cNvSpPr/>
          <p:nvPr/>
        </p:nvSpPr>
        <p:spPr>
          <a:xfrm flipH="1">
            <a:off x="1456432" y="4521200"/>
            <a:ext cx="996266" cy="2628900"/>
          </a:xfrm>
          <a:prstGeom prst="line">
            <a:avLst/>
          </a:prstGeom>
          <a:ln w="76200">
            <a:solidFill>
              <a:srgbClr val="000000"/>
            </a:solidFill>
            <a:miter lim="400000"/>
          </a:ln>
        </p:spPr>
        <p:txBody>
          <a:bodyPr lIns="50800" tIns="50800" rIns="50800" bIns="50800" anchor="ctr"/>
          <a:lstStyle/>
          <a:p>
            <a:pPr>
              <a:defRPr sz="2400"/>
            </a:pPr>
          </a:p>
        </p:txBody>
      </p:sp>
      <p:sp>
        <p:nvSpPr>
          <p:cNvPr id="192" name="IGMP"/>
          <p:cNvSpPr txBox="1"/>
          <p:nvPr/>
        </p:nvSpPr>
        <p:spPr>
          <a:xfrm>
            <a:off x="5508624" y="231365"/>
            <a:ext cx="1987551" cy="100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900"/>
            </a:lvl1pPr>
          </a:lstStyle>
          <a:p>
            <a:pPr/>
            <a:r>
              <a:t>IGMP</a:t>
            </a:r>
          </a:p>
        </p:txBody>
      </p:sp>
      <p:sp>
        <p:nvSpPr>
          <p:cNvPr id="193" name="Internet Group Management Protocol"/>
          <p:cNvSpPr/>
          <p:nvPr/>
        </p:nvSpPr>
        <p:spPr>
          <a:xfrm>
            <a:off x="2909627" y="1206496"/>
            <a:ext cx="7517743" cy="6350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500"/>
            </a:pPr>
            <a:r>
              <a:rPr b="1">
                <a:latin typeface="Helvetica"/>
                <a:ea typeface="Helvetica"/>
                <a:cs typeface="Helvetica"/>
                <a:sym typeface="Helvetica"/>
              </a:rPr>
              <a:t>I</a:t>
            </a:r>
            <a:r>
              <a:t>nternet </a:t>
            </a:r>
            <a:r>
              <a:rPr b="1">
                <a:latin typeface="Helvetica"/>
                <a:ea typeface="Helvetica"/>
                <a:cs typeface="Helvetica"/>
                <a:sym typeface="Helvetica"/>
              </a:rPr>
              <a:t>G</a:t>
            </a:r>
            <a:r>
              <a:t>roup </a:t>
            </a:r>
            <a:r>
              <a:rPr b="1">
                <a:latin typeface="Helvetica"/>
                <a:ea typeface="Helvetica"/>
                <a:cs typeface="Helvetica"/>
                <a:sym typeface="Helvetica"/>
              </a:rPr>
              <a:t>M</a:t>
            </a:r>
            <a:r>
              <a:t>anagement </a:t>
            </a:r>
            <a:r>
              <a:rPr b="1">
                <a:latin typeface="Helvetica"/>
                <a:ea typeface="Helvetica"/>
                <a:cs typeface="Helvetica"/>
                <a:sym typeface="Helvetica"/>
              </a:rPr>
              <a:t>P</a:t>
            </a:r>
            <a:r>
              <a:t>rotocol</a:t>
            </a:r>
          </a:p>
        </p:txBody>
      </p:sp>
      <p:sp>
        <p:nvSpPr>
          <p:cNvPr id="194" name="Rectangle"/>
          <p:cNvSpPr/>
          <p:nvPr/>
        </p:nvSpPr>
        <p:spPr>
          <a:xfrm>
            <a:off x="10460021" y="7845378"/>
            <a:ext cx="861730" cy="638318"/>
          </a:xfrm>
          <a:prstGeom prst="rect">
            <a:avLst/>
          </a:prstGeom>
          <a:solidFill>
            <a:srgbClr val="FFFFFF"/>
          </a:solidFill>
          <a:ln w="88900">
            <a:solidFill>
              <a:schemeClr val="accent6"/>
            </a:solidFill>
            <a:miter lim="400000"/>
          </a:ln>
        </p:spPr>
        <p:txBody>
          <a:bodyPr lIns="50800" tIns="50800" rIns="50800" bIns="50800" anchor="ctr"/>
          <a:lstStyle/>
          <a:p>
            <a:pPr>
              <a:defRPr sz="2400"/>
            </a:pPr>
          </a:p>
        </p:txBody>
      </p:sp>
      <p:sp>
        <p:nvSpPr>
          <p:cNvPr id="195" name="Rectangle"/>
          <p:cNvSpPr/>
          <p:nvPr/>
        </p:nvSpPr>
        <p:spPr>
          <a:xfrm>
            <a:off x="11399821" y="7845378"/>
            <a:ext cx="861730" cy="638318"/>
          </a:xfrm>
          <a:prstGeom prst="rect">
            <a:avLst/>
          </a:prstGeom>
          <a:solidFill>
            <a:srgbClr val="FFFFFF"/>
          </a:solidFill>
          <a:ln w="88900">
            <a:solidFill>
              <a:schemeClr val="accent2"/>
            </a:solidFill>
            <a:miter lim="400000"/>
          </a:ln>
        </p:spPr>
        <p:txBody>
          <a:bodyPr lIns="50800" tIns="50800" rIns="50800" bIns="50800" anchor="ctr"/>
          <a:lstStyle/>
          <a:p>
            <a:pPr>
              <a:defRPr sz="2400"/>
            </a:pPr>
          </a:p>
        </p:txBody>
      </p:sp>
      <p:sp>
        <p:nvSpPr>
          <p:cNvPr id="196" name="Checksum"/>
          <p:cNvSpPr txBox="1"/>
          <p:nvPr/>
        </p:nvSpPr>
        <p:spPr>
          <a:xfrm>
            <a:off x="10471210" y="8040663"/>
            <a:ext cx="84262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solidFill>
                  <a:schemeClr val="accent6">
                    <a:lumOff val="-8741"/>
                  </a:schemeClr>
                </a:solidFill>
              </a:defRPr>
            </a:lvl1pPr>
          </a:lstStyle>
          <a:p>
            <a:pPr/>
            <a:r>
              <a:t>Checksum</a:t>
            </a:r>
          </a:p>
        </p:txBody>
      </p:sp>
      <p:sp>
        <p:nvSpPr>
          <p:cNvPr id="197" name="Type"/>
          <p:cNvSpPr txBox="1"/>
          <p:nvPr/>
        </p:nvSpPr>
        <p:spPr>
          <a:xfrm>
            <a:off x="11569796" y="7999436"/>
            <a:ext cx="52178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chemeClr val="accent2">
                    <a:hueOff val="-554920"/>
                    <a:satOff val="-21482"/>
                    <a:lumOff val="-6228"/>
                  </a:schemeClr>
                </a:solidFill>
              </a:defRPr>
            </a:lvl1pPr>
          </a:lstStyle>
          <a:p>
            <a:pPr/>
            <a:r>
              <a:t>Type</a:t>
            </a:r>
          </a:p>
        </p:txBody>
      </p:sp>
      <p:sp>
        <p:nvSpPr>
          <p:cNvPr id="198" name="Rectangle"/>
          <p:cNvSpPr/>
          <p:nvPr/>
        </p:nvSpPr>
        <p:spPr>
          <a:xfrm>
            <a:off x="8589769" y="7848505"/>
            <a:ext cx="1788830" cy="638317"/>
          </a:xfrm>
          <a:prstGeom prst="rect">
            <a:avLst/>
          </a:prstGeom>
          <a:solidFill>
            <a:srgbClr val="FFFFFF"/>
          </a:solidFill>
          <a:ln w="88900">
            <a:solidFill>
              <a:schemeClr val="accent5"/>
            </a:solidFill>
            <a:miter lim="400000"/>
          </a:ln>
        </p:spPr>
        <p:txBody>
          <a:bodyPr lIns="50800" tIns="50800" rIns="50800" bIns="50800" anchor="ctr"/>
          <a:lstStyle/>
          <a:p>
            <a:pPr>
              <a:defRPr sz="2400">
                <a:solidFill>
                  <a:schemeClr val="accent5"/>
                </a:solidFill>
              </a:defRPr>
            </a:pPr>
          </a:p>
        </p:txBody>
      </p:sp>
      <p:sp>
        <p:nvSpPr>
          <p:cNvPr id="199" name="Group Address"/>
          <p:cNvSpPr txBox="1"/>
          <p:nvPr/>
        </p:nvSpPr>
        <p:spPr>
          <a:xfrm>
            <a:off x="8761760" y="7986736"/>
            <a:ext cx="1419988"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chemeClr val="accent5"/>
                </a:solidFill>
              </a:defRPr>
            </a:lvl1pPr>
          </a:lstStyle>
          <a:p>
            <a:pPr/>
            <a:r>
              <a:t>Group Address</a:t>
            </a:r>
          </a:p>
        </p:txBody>
      </p:sp>
      <p:sp>
        <p:nvSpPr>
          <p:cNvPr id="200" name="Rectangle"/>
          <p:cNvSpPr/>
          <p:nvPr/>
        </p:nvSpPr>
        <p:spPr>
          <a:xfrm>
            <a:off x="6786369" y="7858078"/>
            <a:ext cx="1788830" cy="638318"/>
          </a:xfrm>
          <a:prstGeom prst="rect">
            <a:avLst/>
          </a:prstGeom>
          <a:solidFill>
            <a:srgbClr val="FFFFFF"/>
          </a:solidFill>
          <a:ln w="88900">
            <a:solidFill>
              <a:schemeClr val="accent5"/>
            </a:solidFill>
            <a:miter lim="400000"/>
          </a:ln>
        </p:spPr>
        <p:txBody>
          <a:bodyPr lIns="50800" tIns="50800" rIns="50800" bIns="50800" anchor="ctr"/>
          <a:lstStyle/>
          <a:p>
            <a:pPr>
              <a:defRPr sz="2400">
                <a:solidFill>
                  <a:schemeClr val="accent5"/>
                </a:solidFill>
              </a:defRPr>
            </a:pPr>
          </a:p>
        </p:txBody>
      </p:sp>
      <p:sp>
        <p:nvSpPr>
          <p:cNvPr id="201" name="Source Address"/>
          <p:cNvSpPr txBox="1"/>
          <p:nvPr/>
        </p:nvSpPr>
        <p:spPr>
          <a:xfrm>
            <a:off x="6926547" y="7996309"/>
            <a:ext cx="1483615"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chemeClr val="accent5"/>
                </a:solidFill>
              </a:defRPr>
            </a:lvl1pPr>
          </a:lstStyle>
          <a:p>
            <a:pPr/>
            <a:r>
              <a:t>Source Address</a:t>
            </a:r>
          </a:p>
        </p:txBody>
      </p:sp>
      <p:sp>
        <p:nvSpPr>
          <p:cNvPr id="202" name="224.X.X.X"/>
          <p:cNvSpPr/>
          <p:nvPr/>
        </p:nvSpPr>
        <p:spPr>
          <a:xfrm>
            <a:off x="8408525" y="5683784"/>
            <a:ext cx="215131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vl1pPr>
          </a:lstStyle>
          <a:p>
            <a:pPr/>
            <a:r>
              <a:t>224.X.X.X</a:t>
            </a:r>
          </a:p>
        </p:txBody>
      </p:sp>
      <p:pic>
        <p:nvPicPr>
          <p:cNvPr id="203" name="HomeServer.png" descr="HomeServer.png"/>
          <p:cNvPicPr>
            <a:picLocks noChangeAspect="1"/>
          </p:cNvPicPr>
          <p:nvPr/>
        </p:nvPicPr>
        <p:blipFill>
          <a:blip r:embed="rId3">
            <a:extLst/>
          </a:blip>
          <a:stretch>
            <a:fillRect/>
          </a:stretch>
        </p:blipFill>
        <p:spPr>
          <a:xfrm>
            <a:off x="1619700" y="3144957"/>
            <a:ext cx="2355851" cy="2355851"/>
          </a:xfrm>
          <a:prstGeom prst="rect">
            <a:avLst/>
          </a:prstGeom>
          <a:ln w="12700">
            <a:miter lim="400000"/>
          </a:ln>
        </p:spPr>
      </p:pic>
      <p:pic>
        <p:nvPicPr>
          <p:cNvPr id="204" name="osa_desktop.png" descr="osa_desktop.png"/>
          <p:cNvPicPr>
            <a:picLocks noChangeAspect="1"/>
          </p:cNvPicPr>
          <p:nvPr/>
        </p:nvPicPr>
        <p:blipFill>
          <a:blip r:embed="rId4">
            <a:extLst/>
          </a:blip>
          <a:stretch>
            <a:fillRect/>
          </a:stretch>
        </p:blipFill>
        <p:spPr>
          <a:xfrm>
            <a:off x="850939" y="6797458"/>
            <a:ext cx="1625601" cy="1625601"/>
          </a:xfrm>
          <a:prstGeom prst="rect">
            <a:avLst/>
          </a:prstGeom>
          <a:ln w="12700">
            <a:miter lim="400000"/>
          </a:ln>
        </p:spPr>
      </p:pic>
      <p:pic>
        <p:nvPicPr>
          <p:cNvPr id="205" name="osa_desktop.png" descr="osa_desktop.png"/>
          <p:cNvPicPr>
            <a:picLocks noChangeAspect="1"/>
          </p:cNvPicPr>
          <p:nvPr/>
        </p:nvPicPr>
        <p:blipFill>
          <a:blip r:embed="rId4">
            <a:extLst/>
          </a:blip>
          <a:stretch>
            <a:fillRect/>
          </a:stretch>
        </p:blipFill>
        <p:spPr>
          <a:xfrm>
            <a:off x="6197639" y="3245186"/>
            <a:ext cx="1625601" cy="1625601"/>
          </a:xfrm>
          <a:prstGeom prst="rect">
            <a:avLst/>
          </a:prstGeom>
          <a:ln w="12700">
            <a:miter lim="400000"/>
          </a:ln>
        </p:spPr>
      </p:pic>
      <p:pic>
        <p:nvPicPr>
          <p:cNvPr id="206" name="osa_desktop.png" descr="osa_desktop.png"/>
          <p:cNvPicPr>
            <a:picLocks noChangeAspect="1"/>
          </p:cNvPicPr>
          <p:nvPr/>
        </p:nvPicPr>
        <p:blipFill>
          <a:blip r:embed="rId4">
            <a:extLst/>
          </a:blip>
          <a:stretch>
            <a:fillRect/>
          </a:stretch>
        </p:blipFill>
        <p:spPr>
          <a:xfrm>
            <a:off x="5321300" y="5611307"/>
            <a:ext cx="1625600" cy="1625601"/>
          </a:xfrm>
          <a:prstGeom prst="rect">
            <a:avLst/>
          </a:prstGeom>
          <a:ln w="12700">
            <a:miter lim="400000"/>
          </a:ln>
        </p:spPr>
      </p:pic>
      <p:pic>
        <p:nvPicPr>
          <p:cNvPr id="207" name="osa_desktop.png" descr="osa_desktop.png"/>
          <p:cNvPicPr>
            <a:picLocks noChangeAspect="1"/>
          </p:cNvPicPr>
          <p:nvPr/>
        </p:nvPicPr>
        <p:blipFill>
          <a:blip r:embed="rId4">
            <a:extLst/>
          </a:blip>
          <a:stretch>
            <a:fillRect/>
          </a:stretch>
        </p:blipFill>
        <p:spPr>
          <a:xfrm>
            <a:off x="3239898" y="7339036"/>
            <a:ext cx="1625601" cy="1625601"/>
          </a:xfrm>
          <a:prstGeom prst="rect">
            <a:avLst/>
          </a:prstGeom>
          <a:ln w="12700">
            <a:miter lim="400000"/>
          </a:ln>
        </p:spPr>
      </p:pic>
      <p:graphicFrame>
        <p:nvGraphicFramePr>
          <p:cNvPr id="208" name="Table"/>
          <p:cNvGraphicFramePr/>
          <p:nvPr/>
        </p:nvGraphicFramePr>
        <p:xfrm>
          <a:off x="262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209" name="Rectangle"/>
          <p:cNvSpPr/>
          <p:nvPr/>
        </p:nvSpPr>
        <p:spPr>
          <a:xfrm>
            <a:off x="247650" y="1839803"/>
            <a:ext cx="1612900" cy="444501"/>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210" name="Table"/>
          <p:cNvGraphicFramePr/>
          <p:nvPr/>
        </p:nvGraphicFramePr>
        <p:xfrm>
          <a:off x="10882027" y="129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211" name="Rectangle"/>
          <p:cNvSpPr/>
          <p:nvPr/>
        </p:nvSpPr>
        <p:spPr>
          <a:xfrm>
            <a:off x="10864850" y="1420703"/>
            <a:ext cx="1930400" cy="330201"/>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dissolve" transition="in">
                                      <p:cBhvr>
                                        <p:cTn id="7" dur="199"/>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02"/>
                                        </p:tgtEl>
                                        <p:attrNameLst>
                                          <p:attrName>style.visibility</p:attrName>
                                        </p:attrNameLst>
                                      </p:cBhvr>
                                      <p:to>
                                        <p:strVal val="visible"/>
                                      </p:to>
                                    </p:set>
                                    <p:animEffect filter="dissolve" transition="in">
                                      <p:cBhvr>
                                        <p:cTn id="12" dur="199"/>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P build="whole" bldLvl="1" animBg="1" rev="0" advAuto="0" spid="202"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DHCP"/>
          <p:cNvSpPr txBox="1"/>
          <p:nvPr>
            <p:ph type="title"/>
          </p:nvPr>
        </p:nvSpPr>
        <p:spPr>
          <a:xfrm>
            <a:off x="5254037" y="186737"/>
            <a:ext cx="3182526" cy="1524001"/>
          </a:xfrm>
          <a:prstGeom prst="rect">
            <a:avLst/>
          </a:prstGeom>
        </p:spPr>
        <p:txBody>
          <a:bodyPr/>
          <a:lstStyle/>
          <a:p>
            <a:pPr/>
            <a:r>
              <a:t>DHCP</a:t>
            </a:r>
          </a:p>
        </p:txBody>
      </p:sp>
      <p:pic>
        <p:nvPicPr>
          <p:cNvPr id="216" name="network22.png" descr="network22.png"/>
          <p:cNvPicPr>
            <a:picLocks noChangeAspect="1"/>
          </p:cNvPicPr>
          <p:nvPr/>
        </p:nvPicPr>
        <p:blipFill>
          <a:blip r:embed="rId3">
            <a:extLst/>
          </a:blip>
          <a:stretch>
            <a:fillRect/>
          </a:stretch>
        </p:blipFill>
        <p:spPr>
          <a:xfrm>
            <a:off x="3469611" y="2945553"/>
            <a:ext cx="4924546" cy="4518995"/>
          </a:xfrm>
          <a:prstGeom prst="rect">
            <a:avLst/>
          </a:prstGeom>
          <a:ln w="12700">
            <a:miter lim="400000"/>
          </a:ln>
        </p:spPr>
      </p:pic>
      <p:sp>
        <p:nvSpPr>
          <p:cNvPr id="217" name="Client"/>
          <p:cNvSpPr txBox="1"/>
          <p:nvPr/>
        </p:nvSpPr>
        <p:spPr>
          <a:xfrm>
            <a:off x="6880030" y="6868750"/>
            <a:ext cx="99075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Client</a:t>
            </a:r>
          </a:p>
        </p:txBody>
      </p:sp>
      <p:grpSp>
        <p:nvGrpSpPr>
          <p:cNvPr id="220" name="Group"/>
          <p:cNvGrpSpPr/>
          <p:nvPr/>
        </p:nvGrpSpPr>
        <p:grpSpPr>
          <a:xfrm>
            <a:off x="7807207" y="5098041"/>
            <a:ext cx="2855933" cy="1122613"/>
            <a:chOff x="-254000" y="0"/>
            <a:chExt cx="2855932" cy="1122612"/>
          </a:xfrm>
        </p:grpSpPr>
        <p:sp>
          <p:nvSpPr>
            <p:cNvPr id="218" name="DHCP Discover"/>
            <p:cNvSpPr/>
            <p:nvPr/>
          </p:nvSpPr>
          <p:spPr>
            <a:xfrm>
              <a:off x="-254000" y="488009"/>
              <a:ext cx="1506141" cy="6346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53" y="0"/>
                  </a:moveTo>
                  <a:cubicBezTo>
                    <a:pt x="4051" y="0"/>
                    <a:pt x="3643" y="968"/>
                    <a:pt x="3643" y="2161"/>
                  </a:cubicBezTo>
                  <a:lnTo>
                    <a:pt x="3643" y="15899"/>
                  </a:lnTo>
                  <a:lnTo>
                    <a:pt x="0" y="21600"/>
                  </a:lnTo>
                  <a:lnTo>
                    <a:pt x="10535" y="20182"/>
                  </a:lnTo>
                  <a:lnTo>
                    <a:pt x="20689" y="20182"/>
                  </a:lnTo>
                  <a:cubicBezTo>
                    <a:pt x="21192" y="20182"/>
                    <a:pt x="21600" y="19213"/>
                    <a:pt x="21600" y="18020"/>
                  </a:cubicBezTo>
                  <a:lnTo>
                    <a:pt x="21600" y="2161"/>
                  </a:lnTo>
                  <a:cubicBezTo>
                    <a:pt x="21600" y="968"/>
                    <a:pt x="21192" y="0"/>
                    <a:pt x="20689" y="0"/>
                  </a:cubicBezTo>
                  <a:lnTo>
                    <a:pt x="4553" y="0"/>
                  </a:lnTo>
                  <a:close/>
                </a:path>
              </a:pathLst>
            </a:cu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200"/>
              </a:lvl1pPr>
            </a:lstStyle>
            <a:p>
              <a:pPr/>
              <a:r>
                <a:t>DHCP Discover</a:t>
              </a:r>
            </a:p>
          </p:txBody>
        </p:sp>
        <p:sp>
          <p:nvSpPr>
            <p:cNvPr id="219" name="to: ff:ff:ff:ff:ff:ff"/>
            <p:cNvSpPr txBox="1"/>
            <p:nvPr/>
          </p:nvSpPr>
          <p:spPr>
            <a:xfrm>
              <a:off x="13327" y="-1"/>
              <a:ext cx="2588606"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700">
                  <a:latin typeface="Helvetica"/>
                  <a:ea typeface="Helvetica"/>
                  <a:cs typeface="Helvetica"/>
                  <a:sym typeface="Helvetica"/>
                </a:defRPr>
              </a:lvl1pPr>
            </a:lstStyle>
            <a:p>
              <a:pPr/>
              <a:r>
                <a:t>to: ff:ff:ff:ff:ff:ff</a:t>
              </a:r>
            </a:p>
          </p:txBody>
        </p:sp>
      </p:grpSp>
      <p:sp>
        <p:nvSpPr>
          <p:cNvPr id="221" name="DHCP Server"/>
          <p:cNvSpPr txBox="1"/>
          <p:nvPr/>
        </p:nvSpPr>
        <p:spPr>
          <a:xfrm>
            <a:off x="6332084" y="4199868"/>
            <a:ext cx="215249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DHCP Server</a:t>
            </a:r>
          </a:p>
        </p:txBody>
      </p:sp>
      <p:grpSp>
        <p:nvGrpSpPr>
          <p:cNvPr id="224" name="Group"/>
          <p:cNvGrpSpPr/>
          <p:nvPr/>
        </p:nvGrpSpPr>
        <p:grpSpPr>
          <a:xfrm>
            <a:off x="7848833" y="5118736"/>
            <a:ext cx="1942418" cy="1081222"/>
            <a:chOff x="-157316" y="0"/>
            <a:chExt cx="1942416" cy="1081221"/>
          </a:xfrm>
        </p:grpSpPr>
        <p:sp>
          <p:nvSpPr>
            <p:cNvPr id="222" name="To: Server"/>
            <p:cNvSpPr txBox="1"/>
            <p:nvPr/>
          </p:nvSpPr>
          <p:spPr>
            <a:xfrm>
              <a:off x="0" y="-1"/>
              <a:ext cx="1785101"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700">
                  <a:latin typeface="Helvetica"/>
                  <a:ea typeface="Helvetica"/>
                  <a:cs typeface="Helvetica"/>
                  <a:sym typeface="Helvetica"/>
                </a:defRPr>
              </a:lvl1pPr>
            </a:lstStyle>
            <a:p>
              <a:pPr/>
              <a:r>
                <a:t>To: Server</a:t>
              </a:r>
            </a:p>
          </p:txBody>
        </p:sp>
        <p:sp>
          <p:nvSpPr>
            <p:cNvPr id="223" name="DHCP Request"/>
            <p:cNvSpPr/>
            <p:nvPr/>
          </p:nvSpPr>
          <p:spPr>
            <a:xfrm>
              <a:off x="-157317" y="446617"/>
              <a:ext cx="1506142" cy="63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53" y="0"/>
                  </a:moveTo>
                  <a:cubicBezTo>
                    <a:pt x="4051" y="0"/>
                    <a:pt x="3643" y="968"/>
                    <a:pt x="3643" y="2161"/>
                  </a:cubicBezTo>
                  <a:lnTo>
                    <a:pt x="3643" y="15899"/>
                  </a:lnTo>
                  <a:lnTo>
                    <a:pt x="0" y="21600"/>
                  </a:lnTo>
                  <a:lnTo>
                    <a:pt x="10535" y="20182"/>
                  </a:lnTo>
                  <a:lnTo>
                    <a:pt x="20689" y="20182"/>
                  </a:lnTo>
                  <a:cubicBezTo>
                    <a:pt x="21192" y="20182"/>
                    <a:pt x="21600" y="19213"/>
                    <a:pt x="21600" y="18020"/>
                  </a:cubicBezTo>
                  <a:lnTo>
                    <a:pt x="21600" y="2161"/>
                  </a:lnTo>
                  <a:cubicBezTo>
                    <a:pt x="21600" y="968"/>
                    <a:pt x="21192" y="0"/>
                    <a:pt x="20689" y="0"/>
                  </a:cubicBezTo>
                  <a:lnTo>
                    <a:pt x="4553" y="0"/>
                  </a:lnTo>
                  <a:close/>
                </a:path>
              </a:pathLst>
            </a:cu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200"/>
              </a:lvl1pPr>
            </a:lstStyle>
            <a:p>
              <a:pPr/>
              <a:r>
                <a:t>DHCP Request</a:t>
              </a:r>
            </a:p>
          </p:txBody>
        </p:sp>
      </p:grpSp>
      <p:grpSp>
        <p:nvGrpSpPr>
          <p:cNvPr id="227" name="Group"/>
          <p:cNvGrpSpPr/>
          <p:nvPr/>
        </p:nvGrpSpPr>
        <p:grpSpPr>
          <a:xfrm>
            <a:off x="6621256" y="2289390"/>
            <a:ext cx="1932005" cy="1136720"/>
            <a:chOff x="-254000" y="0"/>
            <a:chExt cx="1932004" cy="1136718"/>
          </a:xfrm>
        </p:grpSpPr>
        <p:sp>
          <p:nvSpPr>
            <p:cNvPr id="225" name="DHCP Offer"/>
            <p:cNvSpPr/>
            <p:nvPr/>
          </p:nvSpPr>
          <p:spPr>
            <a:xfrm>
              <a:off x="-254000" y="501718"/>
              <a:ext cx="1524794" cy="635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98" y="0"/>
                  </a:moveTo>
                  <a:cubicBezTo>
                    <a:pt x="4001" y="0"/>
                    <a:pt x="3598" y="967"/>
                    <a:pt x="3598" y="2160"/>
                  </a:cubicBezTo>
                  <a:lnTo>
                    <a:pt x="3598" y="12825"/>
                  </a:lnTo>
                  <a:lnTo>
                    <a:pt x="0" y="21600"/>
                  </a:lnTo>
                  <a:lnTo>
                    <a:pt x="13004" y="18630"/>
                  </a:lnTo>
                  <a:lnTo>
                    <a:pt x="20700" y="18630"/>
                  </a:lnTo>
                  <a:cubicBezTo>
                    <a:pt x="21197" y="18630"/>
                    <a:pt x="21600" y="17663"/>
                    <a:pt x="21600" y="16470"/>
                  </a:cubicBezTo>
                  <a:lnTo>
                    <a:pt x="21600" y="2160"/>
                  </a:lnTo>
                  <a:cubicBezTo>
                    <a:pt x="21600" y="967"/>
                    <a:pt x="21197" y="0"/>
                    <a:pt x="20700" y="0"/>
                  </a:cubicBezTo>
                  <a:lnTo>
                    <a:pt x="4498" y="0"/>
                  </a:lnTo>
                  <a:close/>
                </a:path>
              </a:pathLst>
            </a:cu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200"/>
              </a:lvl1pPr>
            </a:lstStyle>
            <a:p>
              <a:pPr/>
              <a:r>
                <a:t>DHCP Offer</a:t>
              </a:r>
            </a:p>
          </p:txBody>
        </p:sp>
        <p:sp>
          <p:nvSpPr>
            <p:cNvPr id="226" name="To: Client"/>
            <p:cNvSpPr txBox="1"/>
            <p:nvPr/>
          </p:nvSpPr>
          <p:spPr>
            <a:xfrm>
              <a:off x="8097" y="-1"/>
              <a:ext cx="1669908"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700">
                  <a:latin typeface="Helvetica"/>
                  <a:ea typeface="Helvetica"/>
                  <a:cs typeface="Helvetica"/>
                  <a:sym typeface="Helvetica"/>
                </a:defRPr>
              </a:lvl1pPr>
            </a:lstStyle>
            <a:p>
              <a:pPr/>
              <a:r>
                <a:t>To: Client</a:t>
              </a:r>
            </a:p>
          </p:txBody>
        </p:sp>
      </p:grpSp>
      <p:grpSp>
        <p:nvGrpSpPr>
          <p:cNvPr id="230" name="Group"/>
          <p:cNvGrpSpPr/>
          <p:nvPr/>
        </p:nvGrpSpPr>
        <p:grpSpPr>
          <a:xfrm>
            <a:off x="6627715" y="2289052"/>
            <a:ext cx="1972470" cy="1091570"/>
            <a:chOff x="-208565" y="0"/>
            <a:chExt cx="1972468" cy="1091569"/>
          </a:xfrm>
        </p:grpSpPr>
        <p:sp>
          <p:nvSpPr>
            <p:cNvPr id="228" name="DHCP Acknowledge"/>
            <p:cNvSpPr/>
            <p:nvPr/>
          </p:nvSpPr>
          <p:spPr>
            <a:xfrm>
              <a:off x="-208566" y="456965"/>
              <a:ext cx="1972470" cy="63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77" y="0"/>
                  </a:moveTo>
                  <a:cubicBezTo>
                    <a:pt x="3093" y="0"/>
                    <a:pt x="2781" y="968"/>
                    <a:pt x="2781" y="2161"/>
                  </a:cubicBezTo>
                  <a:lnTo>
                    <a:pt x="2781" y="15818"/>
                  </a:lnTo>
                  <a:lnTo>
                    <a:pt x="0" y="21600"/>
                  </a:lnTo>
                  <a:lnTo>
                    <a:pt x="9062" y="20182"/>
                  </a:lnTo>
                  <a:lnTo>
                    <a:pt x="20905" y="20182"/>
                  </a:lnTo>
                  <a:cubicBezTo>
                    <a:pt x="21288" y="20182"/>
                    <a:pt x="21600" y="19213"/>
                    <a:pt x="21600" y="18020"/>
                  </a:cubicBezTo>
                  <a:lnTo>
                    <a:pt x="21600" y="2161"/>
                  </a:lnTo>
                  <a:cubicBezTo>
                    <a:pt x="21600" y="968"/>
                    <a:pt x="21288" y="0"/>
                    <a:pt x="20905" y="0"/>
                  </a:cubicBezTo>
                  <a:lnTo>
                    <a:pt x="3477" y="0"/>
                  </a:lnTo>
                  <a:close/>
                </a:path>
              </a:pathLst>
            </a:cu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200"/>
              </a:lvl1pPr>
            </a:lstStyle>
            <a:p>
              <a:pPr/>
              <a:r>
                <a:t>DHCP Acknowledge</a:t>
              </a:r>
            </a:p>
          </p:txBody>
        </p:sp>
        <p:sp>
          <p:nvSpPr>
            <p:cNvPr id="229" name="To: Client"/>
            <p:cNvSpPr txBox="1"/>
            <p:nvPr/>
          </p:nvSpPr>
          <p:spPr>
            <a:xfrm>
              <a:off x="0" y="-1"/>
              <a:ext cx="1669908"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700">
                  <a:latin typeface="Helvetica"/>
                  <a:ea typeface="Helvetica"/>
                  <a:cs typeface="Helvetica"/>
                  <a:sym typeface="Helvetica"/>
                </a:defRPr>
              </a:lvl1pPr>
            </a:lstStyle>
            <a:p>
              <a:pPr/>
              <a:r>
                <a:t>To: Client</a:t>
              </a:r>
            </a:p>
          </p:txBody>
        </p:sp>
      </p:grpSp>
      <p:pic>
        <p:nvPicPr>
          <p:cNvPr id="231" name="images.png" descr="images.png"/>
          <p:cNvPicPr>
            <a:picLocks noChangeAspect="1"/>
          </p:cNvPicPr>
          <p:nvPr/>
        </p:nvPicPr>
        <p:blipFill>
          <a:blip r:embed="rId4">
            <a:extLst/>
          </a:blip>
          <a:stretch>
            <a:fillRect/>
          </a:stretch>
        </p:blipFill>
        <p:spPr>
          <a:xfrm>
            <a:off x="5553780" y="2351654"/>
            <a:ext cx="990753" cy="924703"/>
          </a:xfrm>
          <a:prstGeom prst="rect">
            <a:avLst/>
          </a:prstGeom>
          <a:ln w="12700">
            <a:miter lim="400000"/>
          </a:ln>
        </p:spPr>
      </p:pic>
      <p:sp>
        <p:nvSpPr>
          <p:cNvPr id="232" name="169.254.1.0 -169.254.254.255"/>
          <p:cNvSpPr txBox="1"/>
          <p:nvPr/>
        </p:nvSpPr>
        <p:spPr>
          <a:xfrm>
            <a:off x="1199923" y="8654905"/>
            <a:ext cx="6070157"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169.254.1.0 -169.254.254.255</a:t>
            </a:r>
          </a:p>
        </p:txBody>
      </p:sp>
      <p:sp>
        <p:nvSpPr>
          <p:cNvPr id="233" name="Link Local IP"/>
          <p:cNvSpPr txBox="1"/>
          <p:nvPr/>
        </p:nvSpPr>
        <p:spPr>
          <a:xfrm>
            <a:off x="7537386" y="8654905"/>
            <a:ext cx="265906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Link Local IP</a:t>
            </a:r>
          </a:p>
        </p:txBody>
      </p:sp>
      <p:sp>
        <p:nvSpPr>
          <p:cNvPr id="234" name="APIPA"/>
          <p:cNvSpPr txBox="1"/>
          <p:nvPr/>
        </p:nvSpPr>
        <p:spPr>
          <a:xfrm>
            <a:off x="10463756" y="8654905"/>
            <a:ext cx="134112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APIPA</a:t>
            </a:r>
          </a:p>
        </p:txBody>
      </p:sp>
      <p:sp>
        <p:nvSpPr>
          <p:cNvPr id="235" name="DHCP hiba gyanú:"/>
          <p:cNvSpPr txBox="1"/>
          <p:nvPr/>
        </p:nvSpPr>
        <p:spPr>
          <a:xfrm>
            <a:off x="212310" y="7799733"/>
            <a:ext cx="381920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DHCP hiba gyanú:</a:t>
            </a:r>
          </a:p>
        </p:txBody>
      </p:sp>
      <p:sp>
        <p:nvSpPr>
          <p:cNvPr id="236" name="Dynamic Host Configuration Protocol"/>
          <p:cNvSpPr txBox="1"/>
          <p:nvPr/>
        </p:nvSpPr>
        <p:spPr>
          <a:xfrm>
            <a:off x="3293714" y="1480181"/>
            <a:ext cx="6417373" cy="558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000">
                <a:latin typeface="Helvetica"/>
                <a:ea typeface="Helvetica"/>
                <a:cs typeface="Helvetica"/>
                <a:sym typeface="Helvetica"/>
              </a:defRPr>
            </a:pPr>
            <a:r>
              <a:t>D</a:t>
            </a:r>
            <a:r>
              <a:rPr b="0">
                <a:latin typeface="+mn-lt"/>
                <a:ea typeface="+mn-ea"/>
                <a:cs typeface="+mn-cs"/>
                <a:sym typeface="Helvetica Light"/>
              </a:rPr>
              <a:t>ynamic </a:t>
            </a:r>
            <a:r>
              <a:t>H</a:t>
            </a:r>
            <a:r>
              <a:rPr b="0">
                <a:latin typeface="+mn-lt"/>
                <a:ea typeface="+mn-ea"/>
                <a:cs typeface="+mn-cs"/>
                <a:sym typeface="Helvetica Light"/>
              </a:rPr>
              <a:t>ost </a:t>
            </a:r>
            <a:r>
              <a:t>C</a:t>
            </a:r>
            <a:r>
              <a:rPr b="0">
                <a:latin typeface="+mn-lt"/>
                <a:ea typeface="+mn-ea"/>
                <a:cs typeface="+mn-cs"/>
                <a:sym typeface="Helvetica Light"/>
              </a:rPr>
              <a:t>onfiguration </a:t>
            </a:r>
            <a:r>
              <a:t>P</a:t>
            </a:r>
            <a:r>
              <a:rPr b="0">
                <a:latin typeface="+mn-lt"/>
                <a:ea typeface="+mn-ea"/>
                <a:cs typeface="+mn-cs"/>
                <a:sym typeface="Helvetica Light"/>
              </a:rPr>
              <a:t>rotocol</a:t>
            </a:r>
          </a:p>
        </p:txBody>
      </p:sp>
      <p:graphicFrame>
        <p:nvGraphicFramePr>
          <p:cNvPr id="237" name="Table"/>
          <p:cNvGraphicFramePr/>
          <p:nvPr/>
        </p:nvGraphicFramePr>
        <p:xfrm>
          <a:off x="262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238" name="Rectangle"/>
          <p:cNvSpPr/>
          <p:nvPr/>
        </p:nvSpPr>
        <p:spPr>
          <a:xfrm>
            <a:off x="247650" y="1865273"/>
            <a:ext cx="1612900" cy="825431"/>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239" name="Table"/>
          <p:cNvGraphicFramePr/>
          <p:nvPr/>
        </p:nvGraphicFramePr>
        <p:xfrm>
          <a:off x="10882027" y="129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240" name="Rectangle"/>
          <p:cNvSpPr/>
          <p:nvPr/>
        </p:nvSpPr>
        <p:spPr>
          <a:xfrm>
            <a:off x="10864850" y="1461201"/>
            <a:ext cx="1930400" cy="924703"/>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0"/>
                                        </p:tgtEl>
                                        <p:attrNameLst>
                                          <p:attrName>style.visibility</p:attrName>
                                        </p:attrNameLst>
                                      </p:cBhvr>
                                      <p:to>
                                        <p:strVal val="visible"/>
                                      </p:to>
                                    </p:set>
                                    <p:animEffect filter="dissolve" transition="in">
                                      <p:cBhvr>
                                        <p:cTn id="7" dur="199"/>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27"/>
                                        </p:tgtEl>
                                        <p:attrNameLst>
                                          <p:attrName>style.visibility</p:attrName>
                                        </p:attrNameLst>
                                      </p:cBhvr>
                                      <p:to>
                                        <p:strVal val="visible"/>
                                      </p:to>
                                    </p:set>
                                    <p:animEffect filter="dissolve" transition="in">
                                      <p:cBhvr>
                                        <p:cTn id="12" dur="199"/>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24"/>
                                        </p:tgtEl>
                                        <p:attrNameLst>
                                          <p:attrName>style.visibility</p:attrName>
                                        </p:attrNameLst>
                                      </p:cBhvr>
                                      <p:to>
                                        <p:strVal val="visible"/>
                                      </p:to>
                                    </p:set>
                                    <p:animEffect filter="dissolve" transition="in">
                                      <p:cBhvr>
                                        <p:cTn id="17" dur="199"/>
                                        <p:tgtEl>
                                          <p:spTgt spid="224"/>
                                        </p:tgtEl>
                                      </p:cBhvr>
                                    </p:animEffect>
                                  </p:childTnLst>
                                </p:cTn>
                              </p:par>
                            </p:childTnLst>
                          </p:cTn>
                        </p:par>
                        <p:par>
                          <p:cTn id="18" fill="hold">
                            <p:stCondLst>
                              <p:cond delay="199"/>
                            </p:stCondLst>
                            <p:childTnLst>
                              <p:par>
                                <p:cTn id="19" presetClass="exit" nodeType="afterEffect" presetID="9" grpId="4" fill="hold">
                                  <p:stCondLst>
                                    <p:cond delay="0"/>
                                  </p:stCondLst>
                                  <p:iterate type="el" backwards="0">
                                    <p:tmAbs val="0"/>
                                  </p:iterate>
                                  <p:childTnLst>
                                    <p:animEffect filter="dissolve" transition="out">
                                      <p:cBhvr>
                                        <p:cTn id="20" dur="199" fill="hold"/>
                                        <p:tgtEl>
                                          <p:spTgt spid="220"/>
                                        </p:tgtEl>
                                      </p:cBhvr>
                                    </p:animEffect>
                                    <p:set>
                                      <p:cBhvr>
                                        <p:cTn id="21" fill="hold">
                                          <p:stCondLst>
                                            <p:cond delay="198"/>
                                          </p:stCondLst>
                                        </p:cTn>
                                        <p:tgtEl>
                                          <p:spTgt spid="2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230"/>
                                        </p:tgtEl>
                                        <p:attrNameLst>
                                          <p:attrName>style.visibility</p:attrName>
                                        </p:attrNameLst>
                                      </p:cBhvr>
                                      <p:to>
                                        <p:strVal val="visible"/>
                                      </p:to>
                                    </p:set>
                                    <p:animEffect filter="dissolve" transition="in">
                                      <p:cBhvr>
                                        <p:cTn id="26" dur="199"/>
                                        <p:tgtEl>
                                          <p:spTgt spid="230"/>
                                        </p:tgtEl>
                                      </p:cBhvr>
                                    </p:animEffect>
                                  </p:childTnLst>
                                </p:cTn>
                              </p:par>
                            </p:childTnLst>
                          </p:cTn>
                        </p:par>
                        <p:par>
                          <p:cTn id="27" fill="hold">
                            <p:stCondLst>
                              <p:cond delay="199"/>
                            </p:stCondLst>
                            <p:childTnLst>
                              <p:par>
                                <p:cTn id="28" presetClass="exit" nodeType="afterEffect" presetID="9" grpId="6" fill="hold">
                                  <p:stCondLst>
                                    <p:cond delay="0"/>
                                  </p:stCondLst>
                                  <p:iterate type="el" backwards="0">
                                    <p:tmAbs val="0"/>
                                  </p:iterate>
                                  <p:childTnLst>
                                    <p:animEffect filter="dissolve" transition="out">
                                      <p:cBhvr>
                                        <p:cTn id="29" dur="199" fill="hold"/>
                                        <p:tgtEl>
                                          <p:spTgt spid="227"/>
                                        </p:tgtEl>
                                      </p:cBhvr>
                                    </p:animEffect>
                                    <p:set>
                                      <p:cBhvr>
                                        <p:cTn id="30" fill="hold">
                                          <p:stCondLst>
                                            <p:cond delay="198"/>
                                          </p:stCondLst>
                                        </p:cTn>
                                        <p:tgtEl>
                                          <p:spTgt spid="2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231"/>
                                        </p:tgtEl>
                                        <p:attrNameLst>
                                          <p:attrName>style.visibility</p:attrName>
                                        </p:attrNameLst>
                                      </p:cBhvr>
                                      <p:to>
                                        <p:strVal val="visible"/>
                                      </p:to>
                                    </p:set>
                                    <p:animEffect filter="dissolve" transition="in">
                                      <p:cBhvr>
                                        <p:cTn id="35" dur="199"/>
                                        <p:tgtEl>
                                          <p:spTgt spid="231"/>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232"/>
                                        </p:tgtEl>
                                        <p:attrNameLst>
                                          <p:attrName>style.visibility</p:attrName>
                                        </p:attrNameLst>
                                      </p:cBhvr>
                                      <p:to>
                                        <p:strVal val="visible"/>
                                      </p:to>
                                    </p:set>
                                    <p:animEffect filter="dissolve" transition="in">
                                      <p:cBhvr>
                                        <p:cTn id="40" dur="200"/>
                                        <p:tgtEl>
                                          <p:spTgt spid="232"/>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9" fill="hold">
                                  <p:stCondLst>
                                    <p:cond delay="0"/>
                                  </p:stCondLst>
                                  <p:iterate type="el" backwards="0">
                                    <p:tmAbs val="0"/>
                                  </p:iterate>
                                  <p:childTnLst>
                                    <p:set>
                                      <p:cBhvr>
                                        <p:cTn id="44" fill="hold"/>
                                        <p:tgtEl>
                                          <p:spTgt spid="233"/>
                                        </p:tgtEl>
                                        <p:attrNameLst>
                                          <p:attrName>style.visibility</p:attrName>
                                        </p:attrNameLst>
                                      </p:cBhvr>
                                      <p:to>
                                        <p:strVal val="visible"/>
                                      </p:to>
                                    </p:set>
                                    <p:animEffect filter="dissolve" transition="in">
                                      <p:cBhvr>
                                        <p:cTn id="45" dur="200"/>
                                        <p:tgtEl>
                                          <p:spTgt spid="233"/>
                                        </p:tgtEl>
                                      </p:cBhvr>
                                    </p:animEffect>
                                  </p:childTnLst>
                                </p:cTn>
                              </p:par>
                            </p:childTnLst>
                          </p:cTn>
                        </p:par>
                        <p:par>
                          <p:cTn id="46" fill="hold">
                            <p:stCondLst>
                              <p:cond delay="200"/>
                            </p:stCondLst>
                            <p:childTnLst>
                              <p:par>
                                <p:cTn id="47" presetClass="entr" nodeType="afterEffect" presetID="9" grpId="10" fill="hold">
                                  <p:stCondLst>
                                    <p:cond delay="0"/>
                                  </p:stCondLst>
                                  <p:iterate type="el" backwards="0">
                                    <p:tmAbs val="0"/>
                                  </p:iterate>
                                  <p:childTnLst>
                                    <p:set>
                                      <p:cBhvr>
                                        <p:cTn id="48" fill="hold"/>
                                        <p:tgtEl>
                                          <p:spTgt spid="234"/>
                                        </p:tgtEl>
                                        <p:attrNameLst>
                                          <p:attrName>style.visibility</p:attrName>
                                        </p:attrNameLst>
                                      </p:cBhvr>
                                      <p:to>
                                        <p:strVal val="visible"/>
                                      </p:to>
                                    </p:set>
                                    <p:animEffect filter="dissolve" transition="in">
                                      <p:cBhvr>
                                        <p:cTn id="49" dur="200"/>
                                        <p:tgtEl>
                                          <p:spTgt spid="234"/>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9" grpId="11" fill="hold">
                                  <p:stCondLst>
                                    <p:cond delay="0"/>
                                  </p:stCondLst>
                                  <p:iterate type="el" backwards="0">
                                    <p:tmAbs val="0"/>
                                  </p:iterate>
                                  <p:childTnLst>
                                    <p:set>
                                      <p:cBhvr>
                                        <p:cTn id="53" fill="hold"/>
                                        <p:tgtEl>
                                          <p:spTgt spid="235"/>
                                        </p:tgtEl>
                                        <p:attrNameLst>
                                          <p:attrName>style.visibility</p:attrName>
                                        </p:attrNameLst>
                                      </p:cBhvr>
                                      <p:to>
                                        <p:strVal val="visible"/>
                                      </p:to>
                                    </p:set>
                                    <p:animEffect filter="dissolve" transition="in">
                                      <p:cBhvr>
                                        <p:cTn id="54" dur="2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8"/>
      <p:bldP build="whole" bldLvl="1" animBg="1" rev="0" advAuto="0" spid="220" grpId="1"/>
      <p:bldP build="whole" bldLvl="1" animBg="1" rev="0" advAuto="0" spid="231" grpId="7"/>
      <p:bldP build="whole" bldLvl="1" animBg="1" rev="0" advAuto="0" spid="234" grpId="10"/>
      <p:bldP build="whole" bldLvl="1" animBg="1" rev="0" advAuto="0" spid="220" grpId="4"/>
      <p:bldP build="whole" bldLvl="1" animBg="1" rev="0" advAuto="0" spid="235" grpId="11"/>
      <p:bldP build="whole" bldLvl="1" animBg="1" rev="0" advAuto="0" spid="227" grpId="2"/>
      <p:bldP build="whole" bldLvl="1" animBg="1" rev="0" advAuto="0" spid="224" grpId="3"/>
      <p:bldP build="whole" bldLvl="1" animBg="1" rev="0" advAuto="0" spid="233" grpId="9"/>
      <p:bldP build="whole" bldLvl="1" animBg="1" rev="0" advAuto="0" spid="227" grpId="6"/>
      <p:bldP build="whole" bldLvl="1" animBg="1" rev="0" advAuto="0" spid="230" grpId="5"/>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DHCP"/>
          <p:cNvSpPr txBox="1"/>
          <p:nvPr>
            <p:ph type="title"/>
          </p:nvPr>
        </p:nvSpPr>
        <p:spPr>
          <a:xfrm>
            <a:off x="5254037" y="186737"/>
            <a:ext cx="3182526" cy="1524001"/>
          </a:xfrm>
          <a:prstGeom prst="rect">
            <a:avLst/>
          </a:prstGeom>
        </p:spPr>
        <p:txBody>
          <a:bodyPr/>
          <a:lstStyle/>
          <a:p>
            <a:pPr/>
            <a:r>
              <a:t>DHCP</a:t>
            </a:r>
          </a:p>
        </p:txBody>
      </p:sp>
      <p:grpSp>
        <p:nvGrpSpPr>
          <p:cNvPr id="249" name="Group"/>
          <p:cNvGrpSpPr/>
          <p:nvPr/>
        </p:nvGrpSpPr>
        <p:grpSpPr>
          <a:xfrm>
            <a:off x="4079328" y="5746004"/>
            <a:ext cx="8124532" cy="724275"/>
            <a:chOff x="0" y="0"/>
            <a:chExt cx="8124530" cy="724274"/>
          </a:xfrm>
        </p:grpSpPr>
        <p:sp>
          <p:nvSpPr>
            <p:cNvPr id="245" name="sudo dhclient -r; sudo dhclient"/>
            <p:cNvSpPr txBox="1"/>
            <p:nvPr/>
          </p:nvSpPr>
          <p:spPr>
            <a:xfrm>
              <a:off x="1330154" y="38287"/>
              <a:ext cx="679437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latin typeface="Helvetica"/>
                  <a:ea typeface="Helvetica"/>
                  <a:cs typeface="Helvetica"/>
                  <a:sym typeface="Helvetica"/>
                </a:defRPr>
              </a:lvl1pPr>
            </a:lstStyle>
            <a:p>
              <a:pPr/>
              <a:r>
                <a:t>sudo dhclient -r; sudo dhclient</a:t>
              </a:r>
            </a:p>
          </p:txBody>
        </p:sp>
        <p:grpSp>
          <p:nvGrpSpPr>
            <p:cNvPr id="248" name="Group"/>
            <p:cNvGrpSpPr/>
            <p:nvPr/>
          </p:nvGrpSpPr>
          <p:grpSpPr>
            <a:xfrm>
              <a:off x="0" y="0"/>
              <a:ext cx="1103952" cy="724275"/>
              <a:chOff x="0" y="0"/>
              <a:chExt cx="1103951" cy="724274"/>
            </a:xfrm>
          </p:grpSpPr>
          <p:pic>
            <p:nvPicPr>
              <p:cNvPr id="246" name="Image" descr="Image"/>
              <p:cNvPicPr>
                <a:picLocks noChangeAspect="1"/>
              </p:cNvPicPr>
              <p:nvPr/>
            </p:nvPicPr>
            <p:blipFill>
              <a:blip r:embed="rId3">
                <a:extLst/>
              </a:blip>
              <a:stretch>
                <a:fillRect/>
              </a:stretch>
            </p:blipFill>
            <p:spPr>
              <a:xfrm>
                <a:off x="380051" y="0"/>
                <a:ext cx="723901" cy="723900"/>
              </a:xfrm>
              <a:prstGeom prst="rect">
                <a:avLst/>
              </a:prstGeom>
              <a:ln w="12700" cap="flat">
                <a:noFill/>
                <a:miter lim="400000"/>
              </a:ln>
              <a:effectLst/>
            </p:spPr>
          </p:pic>
          <p:pic>
            <p:nvPicPr>
              <p:cNvPr id="247" name="Image" descr="Image"/>
              <p:cNvPicPr>
                <a:picLocks noChangeAspect="1"/>
              </p:cNvPicPr>
              <p:nvPr/>
            </p:nvPicPr>
            <p:blipFill>
              <a:blip r:embed="rId4">
                <a:extLst/>
              </a:blip>
              <a:stretch>
                <a:fillRect/>
              </a:stretch>
            </p:blipFill>
            <p:spPr>
              <a:xfrm>
                <a:off x="0" y="374"/>
                <a:ext cx="723900" cy="723901"/>
              </a:xfrm>
              <a:prstGeom prst="rect">
                <a:avLst/>
              </a:prstGeom>
              <a:ln w="12700" cap="flat">
                <a:noFill/>
                <a:miter lim="400000"/>
              </a:ln>
              <a:effectLst/>
            </p:spPr>
          </p:pic>
        </p:grpSp>
      </p:grpSp>
      <p:grpSp>
        <p:nvGrpSpPr>
          <p:cNvPr id="254" name="Group"/>
          <p:cNvGrpSpPr/>
          <p:nvPr/>
        </p:nvGrpSpPr>
        <p:grpSpPr>
          <a:xfrm>
            <a:off x="296062" y="3623728"/>
            <a:ext cx="5106927" cy="825501"/>
            <a:chOff x="0" y="0"/>
            <a:chExt cx="5106925" cy="825500"/>
          </a:xfrm>
        </p:grpSpPr>
        <p:sp>
          <p:nvSpPr>
            <p:cNvPr id="250" name="ipconfig /release"/>
            <p:cNvSpPr txBox="1"/>
            <p:nvPr/>
          </p:nvSpPr>
          <p:spPr>
            <a:xfrm>
              <a:off x="846671" y="120649"/>
              <a:ext cx="4260255"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latin typeface="Courier"/>
                  <a:ea typeface="Courier"/>
                  <a:cs typeface="Courier"/>
                  <a:sym typeface="Courier"/>
                </a:defRPr>
              </a:lvl1pPr>
            </a:lstStyle>
            <a:p>
              <a:pPr/>
              <a:r>
                <a:t>ipconfig /release</a:t>
              </a:r>
            </a:p>
          </p:txBody>
        </p:sp>
        <p:grpSp>
          <p:nvGrpSpPr>
            <p:cNvPr id="253" name="Group"/>
            <p:cNvGrpSpPr/>
            <p:nvPr/>
          </p:nvGrpSpPr>
          <p:grpSpPr>
            <a:xfrm>
              <a:off x="0" y="0"/>
              <a:ext cx="874367" cy="825500"/>
              <a:chOff x="0" y="0"/>
              <a:chExt cx="874366" cy="825500"/>
            </a:xfrm>
          </p:grpSpPr>
          <p:pic>
            <p:nvPicPr>
              <p:cNvPr id="251" name="Apps-Command-Prompt-Metro-icon copy.png" descr="Apps-Command-Prompt-Metro-icon copy.png"/>
              <p:cNvPicPr>
                <a:picLocks noChangeAspect="1"/>
              </p:cNvPicPr>
              <p:nvPr/>
            </p:nvPicPr>
            <p:blipFill>
              <a:blip r:embed="rId5">
                <a:extLst/>
              </a:blip>
              <a:stretch>
                <a:fillRect/>
              </a:stretch>
            </p:blipFill>
            <p:spPr>
              <a:xfrm>
                <a:off x="48866" y="0"/>
                <a:ext cx="825501" cy="825500"/>
              </a:xfrm>
              <a:prstGeom prst="rect">
                <a:avLst/>
              </a:prstGeom>
              <a:ln w="12700" cap="flat">
                <a:noFill/>
                <a:miter lim="400000"/>
              </a:ln>
              <a:effectLst/>
            </p:spPr>
          </p:pic>
          <p:pic>
            <p:nvPicPr>
              <p:cNvPr id="252" name="Image" descr="Image"/>
              <p:cNvPicPr>
                <a:picLocks noChangeAspect="1"/>
              </p:cNvPicPr>
              <p:nvPr/>
            </p:nvPicPr>
            <p:blipFill>
              <a:blip r:embed="rId6">
                <a:extLst/>
              </a:blip>
              <a:stretch>
                <a:fillRect/>
              </a:stretch>
            </p:blipFill>
            <p:spPr>
              <a:xfrm>
                <a:off x="0" y="417159"/>
                <a:ext cx="406400" cy="406401"/>
              </a:xfrm>
              <a:prstGeom prst="rect">
                <a:avLst/>
              </a:prstGeom>
              <a:ln w="12700" cap="flat">
                <a:noFill/>
                <a:miter lim="400000"/>
              </a:ln>
              <a:effectLst/>
            </p:spPr>
          </p:pic>
        </p:grpSp>
      </p:grpSp>
      <p:grpSp>
        <p:nvGrpSpPr>
          <p:cNvPr id="259" name="Group"/>
          <p:cNvGrpSpPr/>
          <p:nvPr/>
        </p:nvGrpSpPr>
        <p:grpSpPr>
          <a:xfrm>
            <a:off x="296062" y="4512728"/>
            <a:ext cx="4659847" cy="825501"/>
            <a:chOff x="0" y="0"/>
            <a:chExt cx="4659846" cy="825500"/>
          </a:xfrm>
        </p:grpSpPr>
        <p:sp>
          <p:nvSpPr>
            <p:cNvPr id="255" name="ipconfig /renew"/>
            <p:cNvSpPr txBox="1"/>
            <p:nvPr/>
          </p:nvSpPr>
          <p:spPr>
            <a:xfrm>
              <a:off x="887350" y="120649"/>
              <a:ext cx="3772497"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latin typeface="Courier"/>
                  <a:ea typeface="Courier"/>
                  <a:cs typeface="Courier"/>
                  <a:sym typeface="Courier"/>
                </a:defRPr>
              </a:lvl1pPr>
            </a:lstStyle>
            <a:p>
              <a:pPr/>
              <a:r>
                <a:t>ipconfig /renew</a:t>
              </a:r>
            </a:p>
          </p:txBody>
        </p:sp>
        <p:grpSp>
          <p:nvGrpSpPr>
            <p:cNvPr id="258" name="Group"/>
            <p:cNvGrpSpPr/>
            <p:nvPr/>
          </p:nvGrpSpPr>
          <p:grpSpPr>
            <a:xfrm>
              <a:off x="0" y="0"/>
              <a:ext cx="874367" cy="825500"/>
              <a:chOff x="0" y="0"/>
              <a:chExt cx="874366" cy="825500"/>
            </a:xfrm>
          </p:grpSpPr>
          <p:pic>
            <p:nvPicPr>
              <p:cNvPr id="256" name="Apps-Command-Prompt-Metro-icon copy.png" descr="Apps-Command-Prompt-Metro-icon copy.png"/>
              <p:cNvPicPr>
                <a:picLocks noChangeAspect="1"/>
              </p:cNvPicPr>
              <p:nvPr/>
            </p:nvPicPr>
            <p:blipFill>
              <a:blip r:embed="rId5">
                <a:extLst/>
              </a:blip>
              <a:stretch>
                <a:fillRect/>
              </a:stretch>
            </p:blipFill>
            <p:spPr>
              <a:xfrm>
                <a:off x="48866" y="0"/>
                <a:ext cx="825501" cy="825500"/>
              </a:xfrm>
              <a:prstGeom prst="rect">
                <a:avLst/>
              </a:prstGeom>
              <a:ln w="12700" cap="flat">
                <a:noFill/>
                <a:miter lim="400000"/>
              </a:ln>
              <a:effectLst/>
            </p:spPr>
          </p:pic>
          <p:pic>
            <p:nvPicPr>
              <p:cNvPr id="257" name="Image" descr="Image"/>
              <p:cNvPicPr>
                <a:picLocks noChangeAspect="1"/>
              </p:cNvPicPr>
              <p:nvPr/>
            </p:nvPicPr>
            <p:blipFill>
              <a:blip r:embed="rId6">
                <a:extLst/>
              </a:blip>
              <a:stretch>
                <a:fillRect/>
              </a:stretch>
            </p:blipFill>
            <p:spPr>
              <a:xfrm>
                <a:off x="0" y="417159"/>
                <a:ext cx="406400" cy="406401"/>
              </a:xfrm>
              <a:prstGeom prst="rect">
                <a:avLst/>
              </a:prstGeom>
              <a:ln w="12700" cap="flat">
                <a:noFill/>
                <a:miter lim="400000"/>
              </a:ln>
              <a:effectLst/>
            </p:spPr>
          </p:pic>
        </p:grpSp>
      </p:grpSp>
      <p:grpSp>
        <p:nvGrpSpPr>
          <p:cNvPr id="262" name="Group"/>
          <p:cNvGrpSpPr/>
          <p:nvPr/>
        </p:nvGrpSpPr>
        <p:grpSpPr>
          <a:xfrm>
            <a:off x="6156802" y="3831323"/>
            <a:ext cx="6199175" cy="927363"/>
            <a:chOff x="-1243886" y="411968"/>
            <a:chExt cx="6199174" cy="927361"/>
          </a:xfrm>
        </p:grpSpPr>
        <p:sp>
          <p:nvSpPr>
            <p:cNvPr id="260" name="bootp.option.type == 53"/>
            <p:cNvSpPr txBox="1"/>
            <p:nvPr/>
          </p:nvSpPr>
          <p:spPr>
            <a:xfrm>
              <a:off x="-67092" y="608949"/>
              <a:ext cx="502238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2400"/>
                </a:spcBef>
                <a:defRPr sz="2800">
                  <a:latin typeface="Courier"/>
                  <a:ea typeface="Courier"/>
                  <a:cs typeface="Courier"/>
                  <a:sym typeface="Courier"/>
                </a:defRPr>
              </a:lvl1pPr>
            </a:lstStyle>
            <a:p>
              <a:pPr/>
              <a:r>
                <a:t>bootp.option.type == 53</a:t>
              </a:r>
            </a:p>
          </p:txBody>
        </p:sp>
        <p:pic>
          <p:nvPicPr>
            <p:cNvPr id="261" name="Image" descr="Image"/>
            <p:cNvPicPr>
              <a:picLocks noChangeAspect="1"/>
            </p:cNvPicPr>
            <p:nvPr/>
          </p:nvPicPr>
          <p:blipFill>
            <a:blip r:embed="rId7">
              <a:extLst/>
            </a:blip>
            <a:stretch>
              <a:fillRect/>
            </a:stretch>
          </p:blipFill>
          <p:spPr>
            <a:xfrm>
              <a:off x="-1243887" y="411968"/>
              <a:ext cx="927362" cy="927363"/>
            </a:xfrm>
            <a:prstGeom prst="rect">
              <a:avLst/>
            </a:prstGeom>
            <a:ln w="12700" cap="flat">
              <a:noFill/>
              <a:miter lim="400000"/>
            </a:ln>
            <a:effectLst/>
          </p:spPr>
        </p:pic>
      </p:grpSp>
      <p:sp>
        <p:nvSpPr>
          <p:cNvPr id="263" name="Dynamic Host Configuration Protocol"/>
          <p:cNvSpPr txBox="1"/>
          <p:nvPr/>
        </p:nvSpPr>
        <p:spPr>
          <a:xfrm>
            <a:off x="3293714" y="1480181"/>
            <a:ext cx="6417373" cy="558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000">
                <a:latin typeface="Helvetica"/>
                <a:ea typeface="Helvetica"/>
                <a:cs typeface="Helvetica"/>
                <a:sym typeface="Helvetica"/>
              </a:defRPr>
            </a:pPr>
            <a:r>
              <a:t>D</a:t>
            </a:r>
            <a:r>
              <a:rPr b="0">
                <a:latin typeface="+mn-lt"/>
                <a:ea typeface="+mn-ea"/>
                <a:cs typeface="+mn-cs"/>
                <a:sym typeface="Helvetica Light"/>
              </a:rPr>
              <a:t>ynamic </a:t>
            </a:r>
            <a:r>
              <a:t>H</a:t>
            </a:r>
            <a:r>
              <a:rPr b="0">
                <a:latin typeface="+mn-lt"/>
                <a:ea typeface="+mn-ea"/>
                <a:cs typeface="+mn-cs"/>
                <a:sym typeface="Helvetica Light"/>
              </a:rPr>
              <a:t>ost </a:t>
            </a:r>
            <a:r>
              <a:t>C</a:t>
            </a:r>
            <a:r>
              <a:rPr b="0">
                <a:latin typeface="+mn-lt"/>
                <a:ea typeface="+mn-ea"/>
                <a:cs typeface="+mn-cs"/>
                <a:sym typeface="Helvetica Light"/>
              </a:rPr>
              <a:t>onfiguration </a:t>
            </a:r>
            <a:r>
              <a:t>P</a:t>
            </a:r>
            <a:r>
              <a:rPr b="0">
                <a:latin typeface="+mn-lt"/>
                <a:ea typeface="+mn-ea"/>
                <a:cs typeface="+mn-cs"/>
                <a:sym typeface="Helvetica Light"/>
              </a:rPr>
              <a:t>rotocol</a:t>
            </a:r>
          </a:p>
        </p:txBody>
      </p:sp>
      <p:sp>
        <p:nvSpPr>
          <p:cNvPr id="264" name="Server Configuration:"/>
          <p:cNvSpPr txBox="1"/>
          <p:nvPr/>
        </p:nvSpPr>
        <p:spPr>
          <a:xfrm>
            <a:off x="3968514" y="7121638"/>
            <a:ext cx="481377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Server Configuration:</a:t>
            </a:r>
          </a:p>
        </p:txBody>
      </p:sp>
      <p:grpSp>
        <p:nvGrpSpPr>
          <p:cNvPr id="267" name="Group"/>
          <p:cNvGrpSpPr/>
          <p:nvPr/>
        </p:nvGrpSpPr>
        <p:grpSpPr>
          <a:xfrm>
            <a:off x="1756079" y="7936090"/>
            <a:ext cx="9238642" cy="1497880"/>
            <a:chOff x="-563737" y="0"/>
            <a:chExt cx="9238640" cy="1497879"/>
          </a:xfrm>
        </p:grpSpPr>
        <p:sp>
          <p:nvSpPr>
            <p:cNvPr id="265" name="Range/Pool .: pl 192.168.1.10 - 192.168.1.50"/>
            <p:cNvSpPr txBox="1"/>
            <p:nvPr/>
          </p:nvSpPr>
          <p:spPr>
            <a:xfrm>
              <a:off x="-563738" y="0"/>
              <a:ext cx="923864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Range/Pool .: pl 192.168.1.10 - 192.168.1.50</a:t>
              </a:r>
            </a:p>
          </p:txBody>
        </p:sp>
        <p:sp>
          <p:nvSpPr>
            <p:cNvPr id="266" name="Lease time: pl.: 24 hours"/>
            <p:cNvSpPr txBox="1"/>
            <p:nvPr/>
          </p:nvSpPr>
          <p:spPr>
            <a:xfrm>
              <a:off x="0" y="850179"/>
              <a:ext cx="514578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Lease time: pl.: 24 hours</a:t>
              </a:r>
            </a:p>
          </p:txBody>
        </p:sp>
      </p:grpSp>
      <p:graphicFrame>
        <p:nvGraphicFramePr>
          <p:cNvPr id="268" name="Table"/>
          <p:cNvGraphicFramePr/>
          <p:nvPr/>
        </p:nvGraphicFramePr>
        <p:xfrm>
          <a:off x="262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269" name="Rectangle"/>
          <p:cNvSpPr/>
          <p:nvPr/>
        </p:nvSpPr>
        <p:spPr>
          <a:xfrm>
            <a:off x="247650" y="1865273"/>
            <a:ext cx="1612900" cy="825431"/>
          </a:xfrm>
          <a:prstGeom prst="rect">
            <a:avLst/>
          </a:prstGeom>
          <a:blipFill>
            <a:blip r:embed="rId8">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270" name="Table"/>
          <p:cNvGraphicFramePr/>
          <p:nvPr/>
        </p:nvGraphicFramePr>
        <p:xfrm>
          <a:off x="10882027" y="129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271" name="Rectangle"/>
          <p:cNvSpPr/>
          <p:nvPr/>
        </p:nvSpPr>
        <p:spPr>
          <a:xfrm>
            <a:off x="10864850" y="1461201"/>
            <a:ext cx="1930400" cy="924703"/>
          </a:xfrm>
          <a:prstGeom prst="rect">
            <a:avLst/>
          </a:prstGeom>
          <a:blipFill>
            <a:blip r:embed="rId8">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4"/>
                                        </p:tgtEl>
                                        <p:attrNameLst>
                                          <p:attrName>style.visibility</p:attrName>
                                        </p:attrNameLst>
                                      </p:cBhvr>
                                      <p:to>
                                        <p:strVal val="visible"/>
                                      </p:to>
                                    </p:set>
                                    <p:animEffect filter="dissolve" transition="in">
                                      <p:cBhvr>
                                        <p:cTn id="7" dur="199"/>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9"/>
                                        </p:tgtEl>
                                        <p:attrNameLst>
                                          <p:attrName>style.visibility</p:attrName>
                                        </p:attrNameLst>
                                      </p:cBhvr>
                                      <p:to>
                                        <p:strVal val="visible"/>
                                      </p:to>
                                    </p:set>
                                    <p:animEffect filter="dissolve" transition="in">
                                      <p:cBhvr>
                                        <p:cTn id="12" dur="199"/>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49"/>
                                        </p:tgtEl>
                                        <p:attrNameLst>
                                          <p:attrName>style.visibility</p:attrName>
                                        </p:attrNameLst>
                                      </p:cBhvr>
                                      <p:to>
                                        <p:strVal val="visible"/>
                                      </p:to>
                                    </p:set>
                                    <p:animEffect filter="dissolve" transition="in">
                                      <p:cBhvr>
                                        <p:cTn id="17" dur="199"/>
                                        <p:tgtEl>
                                          <p:spTgt spid="24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62"/>
                                        </p:tgtEl>
                                        <p:attrNameLst>
                                          <p:attrName>style.visibility</p:attrName>
                                        </p:attrNameLst>
                                      </p:cBhvr>
                                      <p:to>
                                        <p:strVal val="visible"/>
                                      </p:to>
                                    </p:set>
                                    <p:animEffect filter="dissolve" transition="in">
                                      <p:cBhvr>
                                        <p:cTn id="22" dur="199"/>
                                        <p:tgtEl>
                                          <p:spTgt spid="26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64"/>
                                        </p:tgtEl>
                                        <p:attrNameLst>
                                          <p:attrName>style.visibility</p:attrName>
                                        </p:attrNameLst>
                                      </p:cBhvr>
                                      <p:to>
                                        <p:strVal val="visible"/>
                                      </p:to>
                                    </p:set>
                                    <p:animEffect filter="dissolve" transition="in">
                                      <p:cBhvr>
                                        <p:cTn id="27" dur="199"/>
                                        <p:tgtEl>
                                          <p:spTgt spid="26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67"/>
                                        </p:tgtEl>
                                        <p:attrNameLst>
                                          <p:attrName>style.visibility</p:attrName>
                                        </p:attrNameLst>
                                      </p:cBhvr>
                                      <p:to>
                                        <p:strVal val="visible"/>
                                      </p:to>
                                    </p:set>
                                    <p:animEffect filter="dissolve" transition="in">
                                      <p:cBhvr>
                                        <p:cTn id="32" dur="199"/>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1"/>
      <p:bldP build="whole" bldLvl="1" animBg="1" rev="0" advAuto="0" spid="262" grpId="4"/>
      <p:bldP build="whole" bldLvl="1" animBg="1" rev="0" advAuto="0" spid="264" grpId="5"/>
      <p:bldP build="whole" bldLvl="1" animBg="1" rev="0" advAuto="0" spid="267" grpId="6"/>
      <p:bldP build="whole" bldLvl="1" animBg="1" rev="0" advAuto="0" spid="259" grpId="2"/>
      <p:bldP build="whole" bldLvl="1" animBg="1" rev="0" advAuto="0" spid="249"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DHCP"/>
          <p:cNvSpPr txBox="1"/>
          <p:nvPr>
            <p:ph type="title"/>
          </p:nvPr>
        </p:nvSpPr>
        <p:spPr>
          <a:xfrm>
            <a:off x="5254037" y="186737"/>
            <a:ext cx="3182526" cy="1524001"/>
          </a:xfrm>
          <a:prstGeom prst="rect">
            <a:avLst/>
          </a:prstGeom>
        </p:spPr>
        <p:txBody>
          <a:bodyPr/>
          <a:lstStyle/>
          <a:p>
            <a:pPr/>
            <a:r>
              <a:t>DHCP</a:t>
            </a:r>
          </a:p>
        </p:txBody>
      </p:sp>
      <p:sp>
        <p:nvSpPr>
          <p:cNvPr id="276" name="Dynamic Host Configuration Protocol"/>
          <p:cNvSpPr txBox="1"/>
          <p:nvPr/>
        </p:nvSpPr>
        <p:spPr>
          <a:xfrm>
            <a:off x="3293714" y="1480181"/>
            <a:ext cx="6417373" cy="558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000">
                <a:latin typeface="Helvetica"/>
                <a:ea typeface="Helvetica"/>
                <a:cs typeface="Helvetica"/>
                <a:sym typeface="Helvetica"/>
              </a:defRPr>
            </a:pPr>
            <a:r>
              <a:t>D</a:t>
            </a:r>
            <a:r>
              <a:rPr b="0">
                <a:latin typeface="+mn-lt"/>
                <a:ea typeface="+mn-ea"/>
                <a:cs typeface="+mn-cs"/>
                <a:sym typeface="Helvetica Light"/>
              </a:rPr>
              <a:t>ynamic </a:t>
            </a:r>
            <a:r>
              <a:t>H</a:t>
            </a:r>
            <a:r>
              <a:rPr b="0">
                <a:latin typeface="+mn-lt"/>
                <a:ea typeface="+mn-ea"/>
                <a:cs typeface="+mn-cs"/>
                <a:sym typeface="Helvetica Light"/>
              </a:rPr>
              <a:t>ost </a:t>
            </a:r>
            <a:r>
              <a:t>C</a:t>
            </a:r>
            <a:r>
              <a:rPr b="0">
                <a:latin typeface="+mn-lt"/>
                <a:ea typeface="+mn-ea"/>
                <a:cs typeface="+mn-cs"/>
                <a:sym typeface="Helvetica Light"/>
              </a:rPr>
              <a:t>onfiguration </a:t>
            </a:r>
            <a:r>
              <a:t>P</a:t>
            </a:r>
            <a:r>
              <a:rPr b="0">
                <a:latin typeface="+mn-lt"/>
                <a:ea typeface="+mn-ea"/>
                <a:cs typeface="+mn-cs"/>
                <a:sym typeface="Helvetica Light"/>
              </a:rPr>
              <a:t>rotocol</a:t>
            </a:r>
          </a:p>
        </p:txBody>
      </p:sp>
      <p:pic>
        <p:nvPicPr>
          <p:cNvPr id="277" name="network22.png" descr="network22.png"/>
          <p:cNvPicPr>
            <a:picLocks noChangeAspect="1"/>
          </p:cNvPicPr>
          <p:nvPr/>
        </p:nvPicPr>
        <p:blipFill>
          <a:blip r:embed="rId3">
            <a:extLst/>
          </a:blip>
          <a:stretch>
            <a:fillRect/>
          </a:stretch>
        </p:blipFill>
        <p:spPr>
          <a:xfrm>
            <a:off x="700732" y="3765052"/>
            <a:ext cx="4924546" cy="4518994"/>
          </a:xfrm>
          <a:prstGeom prst="rect">
            <a:avLst/>
          </a:prstGeom>
          <a:ln w="12700">
            <a:miter lim="400000"/>
          </a:ln>
        </p:spPr>
      </p:pic>
      <p:sp>
        <p:nvSpPr>
          <p:cNvPr id="278" name="DHCP Server"/>
          <p:cNvSpPr txBox="1"/>
          <p:nvPr/>
        </p:nvSpPr>
        <p:spPr>
          <a:xfrm>
            <a:off x="3448207" y="4991593"/>
            <a:ext cx="215249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DHCP Server</a:t>
            </a:r>
          </a:p>
        </p:txBody>
      </p:sp>
      <p:sp>
        <p:nvSpPr>
          <p:cNvPr id="279" name="Static IP:…"/>
          <p:cNvSpPr txBox="1"/>
          <p:nvPr/>
        </p:nvSpPr>
        <p:spPr>
          <a:xfrm>
            <a:off x="3751301" y="7631099"/>
            <a:ext cx="1893724"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Static IP:</a:t>
            </a:r>
          </a:p>
          <a:p>
            <a:pPr>
              <a:defRPr sz="2400"/>
            </a:pPr>
            <a:r>
              <a:t>192.168.11.2</a:t>
            </a:r>
          </a:p>
        </p:txBody>
      </p:sp>
      <p:sp>
        <p:nvSpPr>
          <p:cNvPr id="280" name="DHCP IP:…"/>
          <p:cNvSpPr txBox="1"/>
          <p:nvPr/>
        </p:nvSpPr>
        <p:spPr>
          <a:xfrm>
            <a:off x="662829" y="7656499"/>
            <a:ext cx="189372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DHCP IP:</a:t>
            </a:r>
          </a:p>
          <a:p>
            <a:pPr>
              <a:defRPr sz="2400"/>
            </a:pPr>
            <a:r>
              <a:t>192.168.11.2</a:t>
            </a:r>
          </a:p>
        </p:txBody>
      </p:sp>
      <p:pic>
        <p:nvPicPr>
          <p:cNvPr id="281" name="Image" descr="Image"/>
          <p:cNvPicPr>
            <a:picLocks noChangeAspect="1"/>
          </p:cNvPicPr>
          <p:nvPr/>
        </p:nvPicPr>
        <p:blipFill>
          <a:blip r:embed="rId4">
            <a:extLst/>
          </a:blip>
          <a:stretch>
            <a:fillRect/>
          </a:stretch>
        </p:blipFill>
        <p:spPr>
          <a:xfrm>
            <a:off x="5817400" y="4187936"/>
            <a:ext cx="6756401" cy="2349501"/>
          </a:xfrm>
          <a:prstGeom prst="rect">
            <a:avLst/>
          </a:prstGeom>
          <a:ln w="12700">
            <a:miter lim="400000"/>
          </a:ln>
        </p:spPr>
      </p:pic>
      <p:grpSp>
        <p:nvGrpSpPr>
          <p:cNvPr id="284" name="Group"/>
          <p:cNvGrpSpPr/>
          <p:nvPr/>
        </p:nvGrpSpPr>
        <p:grpSpPr>
          <a:xfrm>
            <a:off x="4470818" y="5511301"/>
            <a:ext cx="6134388" cy="3337886"/>
            <a:chOff x="0" y="0"/>
            <a:chExt cx="6134386" cy="3337885"/>
          </a:xfrm>
        </p:grpSpPr>
        <p:sp>
          <p:nvSpPr>
            <p:cNvPr id="282" name="Line"/>
            <p:cNvSpPr/>
            <p:nvPr/>
          </p:nvSpPr>
          <p:spPr>
            <a:xfrm flipH="1" flipV="1">
              <a:off x="-1" y="-1"/>
              <a:ext cx="3174298" cy="277712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83" name="Exclude: 192.168.11.2"/>
            <p:cNvSpPr txBox="1"/>
            <p:nvPr/>
          </p:nvSpPr>
          <p:spPr>
            <a:xfrm>
              <a:off x="2970257" y="2867985"/>
              <a:ext cx="316413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Exclude: 192.168.11.2</a:t>
              </a:r>
            </a:p>
          </p:txBody>
        </p:sp>
      </p:grpSp>
      <p:sp>
        <p:nvSpPr>
          <p:cNvPr id="285" name="DHCP IP:…"/>
          <p:cNvSpPr txBox="1"/>
          <p:nvPr/>
        </p:nvSpPr>
        <p:spPr>
          <a:xfrm>
            <a:off x="662805" y="7656496"/>
            <a:ext cx="1893770" cy="8382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DHCP IP:</a:t>
            </a:r>
          </a:p>
          <a:p>
            <a:pPr>
              <a:defRPr sz="2400"/>
            </a:pPr>
            <a:r>
              <a:t>192.168.11.</a:t>
            </a:r>
            <a:r>
              <a:rPr b="1">
                <a:latin typeface="Helvetica"/>
                <a:ea typeface="Helvetica"/>
                <a:cs typeface="Helvetica"/>
                <a:sym typeface="Helvetica"/>
              </a:rPr>
              <a:t>5</a:t>
            </a:r>
          </a:p>
        </p:txBody>
      </p:sp>
      <p:graphicFrame>
        <p:nvGraphicFramePr>
          <p:cNvPr id="286" name="Table"/>
          <p:cNvGraphicFramePr/>
          <p:nvPr/>
        </p:nvGraphicFramePr>
        <p:xfrm>
          <a:off x="262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287" name="Rectangle"/>
          <p:cNvSpPr/>
          <p:nvPr/>
        </p:nvSpPr>
        <p:spPr>
          <a:xfrm>
            <a:off x="247650" y="1865273"/>
            <a:ext cx="1612900" cy="825431"/>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288" name="Table"/>
          <p:cNvGraphicFramePr/>
          <p:nvPr/>
        </p:nvGraphicFramePr>
        <p:xfrm>
          <a:off x="10882027" y="129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289" name="Rectangle"/>
          <p:cNvSpPr/>
          <p:nvPr/>
        </p:nvSpPr>
        <p:spPr>
          <a:xfrm>
            <a:off x="10864850" y="1461201"/>
            <a:ext cx="1930400" cy="924703"/>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79"/>
                                        </p:tgtEl>
                                        <p:attrNameLst>
                                          <p:attrName>style.visibility</p:attrName>
                                        </p:attrNameLst>
                                      </p:cBhvr>
                                      <p:to>
                                        <p:strVal val="visible"/>
                                      </p:to>
                                    </p:set>
                                    <p:animEffect filter="dissolve" transition="in">
                                      <p:cBhvr>
                                        <p:cTn id="7" dur="199"/>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80"/>
                                        </p:tgtEl>
                                        <p:attrNameLst>
                                          <p:attrName>style.visibility</p:attrName>
                                        </p:attrNameLst>
                                      </p:cBhvr>
                                      <p:to>
                                        <p:strVal val="visible"/>
                                      </p:to>
                                    </p:set>
                                    <p:animEffect filter="dissolve" transition="in">
                                      <p:cBhvr>
                                        <p:cTn id="12" dur="199"/>
                                        <p:tgtEl>
                                          <p:spTgt spid="28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81"/>
                                        </p:tgtEl>
                                        <p:attrNameLst>
                                          <p:attrName>style.visibility</p:attrName>
                                        </p:attrNameLst>
                                      </p:cBhvr>
                                      <p:to>
                                        <p:strVal val="visible"/>
                                      </p:to>
                                    </p:set>
                                    <p:animEffect filter="dissolve" transition="in">
                                      <p:cBhvr>
                                        <p:cTn id="17" dur="199"/>
                                        <p:tgtEl>
                                          <p:spTgt spid="28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84"/>
                                        </p:tgtEl>
                                        <p:attrNameLst>
                                          <p:attrName>style.visibility</p:attrName>
                                        </p:attrNameLst>
                                      </p:cBhvr>
                                      <p:to>
                                        <p:strVal val="visible"/>
                                      </p:to>
                                    </p:set>
                                    <p:animEffect filter="dissolve" transition="in">
                                      <p:cBhvr>
                                        <p:cTn id="22" dur="199"/>
                                        <p:tgtEl>
                                          <p:spTgt spid="284"/>
                                        </p:tgtEl>
                                      </p:cBhvr>
                                    </p:animEffect>
                                  </p:childTnLst>
                                </p:cTn>
                              </p:par>
                            </p:childTnLst>
                          </p:cTn>
                        </p:par>
                      </p:childTnLst>
                    </p:cTn>
                  </p:par>
                  <p:par>
                    <p:cTn id="23" fill="hold">
                      <p:stCondLst>
                        <p:cond delay="indefinite"/>
                      </p:stCondLst>
                      <p:childTnLst>
                        <p:par>
                          <p:cTn id="24" fill="hold">
                            <p:stCondLst>
                              <p:cond delay="0"/>
                            </p:stCondLst>
                            <p:childTnLst>
                              <p:par>
                                <p:cTn id="25" presetClass="exit" nodeType="clickEffect" presetID="9" grpId="5" fill="hold">
                                  <p:stCondLst>
                                    <p:cond delay="0"/>
                                  </p:stCondLst>
                                  <p:iterate type="el" backwards="0">
                                    <p:tmAbs val="0"/>
                                  </p:iterate>
                                  <p:childTnLst>
                                    <p:animEffect filter="dissolve" transition="out">
                                      <p:cBhvr>
                                        <p:cTn id="26" dur="199" fill="hold"/>
                                        <p:tgtEl>
                                          <p:spTgt spid="280"/>
                                        </p:tgtEl>
                                      </p:cBhvr>
                                    </p:animEffect>
                                    <p:set>
                                      <p:cBhvr>
                                        <p:cTn id="27" fill="hold">
                                          <p:stCondLst>
                                            <p:cond delay="198"/>
                                          </p:stCondLst>
                                        </p:cTn>
                                        <p:tgtEl>
                                          <p:spTgt spid="280"/>
                                        </p:tgtEl>
                                        <p:attrNameLst>
                                          <p:attrName>style.visibility</p:attrName>
                                        </p:attrNameLst>
                                      </p:cBhvr>
                                      <p:to>
                                        <p:strVal val="hidden"/>
                                      </p:to>
                                    </p:set>
                                  </p:childTnLst>
                                </p:cTn>
                              </p:par>
                            </p:childTnLst>
                          </p:cTn>
                        </p:par>
                        <p:par>
                          <p:cTn id="28" fill="hold">
                            <p:stCondLst>
                              <p:cond delay="199"/>
                            </p:stCondLst>
                            <p:childTnLst>
                              <p:par>
                                <p:cTn id="29" presetClass="entr" nodeType="afterEffect" presetID="9" grpId="6" fill="hold">
                                  <p:stCondLst>
                                    <p:cond delay="0"/>
                                  </p:stCondLst>
                                  <p:iterate type="el" backwards="0">
                                    <p:tmAbs val="0"/>
                                  </p:iterate>
                                  <p:childTnLst>
                                    <p:set>
                                      <p:cBhvr>
                                        <p:cTn id="30" fill="hold"/>
                                        <p:tgtEl>
                                          <p:spTgt spid="285"/>
                                        </p:tgtEl>
                                        <p:attrNameLst>
                                          <p:attrName>style.visibility</p:attrName>
                                        </p:attrNameLst>
                                      </p:cBhvr>
                                      <p:to>
                                        <p:strVal val="visible"/>
                                      </p:to>
                                    </p:set>
                                    <p:animEffect filter="dissolve" transition="in">
                                      <p:cBhvr>
                                        <p:cTn id="31" dur="199"/>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0" grpId="2"/>
      <p:bldP build="whole" bldLvl="1" animBg="1" rev="0" advAuto="0" spid="281" grpId="3"/>
      <p:bldP build="whole" bldLvl="1" animBg="1" rev="0" advAuto="0" spid="280" grpId="5"/>
      <p:bldP build="whole" bldLvl="1" animBg="1" rev="0" advAuto="0" spid="285" grpId="6"/>
      <p:bldP build="whole" bldLvl="1" animBg="1" rev="0" advAuto="0" spid="284" grpId="4"/>
      <p:bldP build="whole" bldLvl="1" animBg="1" rev="0" advAuto="0" spid="27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MAC cím felderítés"/>
          <p:cNvSpPr txBox="1"/>
          <p:nvPr>
            <p:ph type="title"/>
          </p:nvPr>
        </p:nvSpPr>
        <p:spPr>
          <a:prstGeom prst="rect">
            <a:avLst/>
          </a:prstGeom>
        </p:spPr>
        <p:txBody>
          <a:bodyPr/>
          <a:lstStyle/>
          <a:p>
            <a:pPr/>
            <a:r>
              <a:t>MAC cím felderítés</a:t>
            </a:r>
          </a:p>
        </p:txBody>
      </p:sp>
      <p:sp>
        <p:nvSpPr>
          <p:cNvPr id="294" name="$ sudo nmap -R 192.168.95.90 | grep MAC…"/>
          <p:cNvSpPr txBox="1"/>
          <p:nvPr/>
        </p:nvSpPr>
        <p:spPr>
          <a:xfrm>
            <a:off x="719505" y="4596333"/>
            <a:ext cx="1156579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 sudo nmap -R 192.168.95.90 | grep MAC</a:t>
            </a:r>
          </a:p>
          <a:p>
            <a:pPr algn="l"/>
            <a:r>
              <a:t>MAC Address: E8:94:F6:12:61:22 (Tp-link Technologies)</a:t>
            </a:r>
          </a:p>
        </p:txBody>
      </p:sp>
      <p:grpSp>
        <p:nvGrpSpPr>
          <p:cNvPr id="297" name="Group"/>
          <p:cNvGrpSpPr/>
          <p:nvPr/>
        </p:nvGrpSpPr>
        <p:grpSpPr>
          <a:xfrm>
            <a:off x="4982159" y="2733546"/>
            <a:ext cx="2158760" cy="1416308"/>
            <a:chOff x="0" y="0"/>
            <a:chExt cx="2158759" cy="1416306"/>
          </a:xfrm>
        </p:grpSpPr>
        <p:pic>
          <p:nvPicPr>
            <p:cNvPr id="295" name="Image" descr="Image"/>
            <p:cNvPicPr>
              <a:picLocks noChangeAspect="1"/>
            </p:cNvPicPr>
            <p:nvPr/>
          </p:nvPicPr>
          <p:blipFill>
            <a:blip r:embed="rId3">
              <a:extLst/>
            </a:blip>
            <a:stretch>
              <a:fillRect/>
            </a:stretch>
          </p:blipFill>
          <p:spPr>
            <a:xfrm>
              <a:off x="743184" y="0"/>
              <a:ext cx="1415576" cy="1415575"/>
            </a:xfrm>
            <a:prstGeom prst="rect">
              <a:avLst/>
            </a:prstGeom>
            <a:ln w="12700" cap="flat">
              <a:noFill/>
              <a:miter lim="400000"/>
            </a:ln>
            <a:effectLst/>
          </p:spPr>
        </p:pic>
        <p:pic>
          <p:nvPicPr>
            <p:cNvPr id="296" name="Image" descr="Image"/>
            <p:cNvPicPr>
              <a:picLocks noChangeAspect="1"/>
            </p:cNvPicPr>
            <p:nvPr/>
          </p:nvPicPr>
          <p:blipFill>
            <a:blip r:embed="rId4">
              <a:extLst/>
            </a:blip>
            <a:stretch>
              <a:fillRect/>
            </a:stretch>
          </p:blipFill>
          <p:spPr>
            <a:xfrm>
              <a:off x="0" y="731"/>
              <a:ext cx="1415575" cy="1415576"/>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VPN (Virtual Private Network)"/>
          <p:cNvSpPr txBox="1"/>
          <p:nvPr>
            <p:ph type="title"/>
          </p:nvPr>
        </p:nvSpPr>
        <p:spPr>
          <a:xfrm>
            <a:off x="1748827" y="495589"/>
            <a:ext cx="9710346" cy="994547"/>
          </a:xfrm>
          <a:prstGeom prst="rect">
            <a:avLst/>
          </a:prstGeom>
        </p:spPr>
        <p:txBody>
          <a:bodyPr/>
          <a:lstStyle/>
          <a:p>
            <a:pPr defTabSz="549148">
              <a:defRPr sz="5734"/>
            </a:pPr>
            <a:r>
              <a:t>VPN (</a:t>
            </a:r>
            <a:r>
              <a:rPr b="1">
                <a:latin typeface="Helvetica"/>
                <a:ea typeface="Helvetica"/>
                <a:cs typeface="Helvetica"/>
                <a:sym typeface="Helvetica"/>
              </a:rPr>
              <a:t>V</a:t>
            </a:r>
            <a:r>
              <a:t>irtual </a:t>
            </a:r>
            <a:r>
              <a:rPr b="1">
                <a:latin typeface="Helvetica"/>
                <a:ea typeface="Helvetica"/>
                <a:cs typeface="Helvetica"/>
                <a:sym typeface="Helvetica"/>
              </a:rPr>
              <a:t>P</a:t>
            </a:r>
            <a:r>
              <a:t>rivate </a:t>
            </a:r>
            <a:r>
              <a:rPr b="1">
                <a:latin typeface="Helvetica"/>
                <a:ea typeface="Helvetica"/>
                <a:cs typeface="Helvetica"/>
                <a:sym typeface="Helvetica"/>
              </a:rPr>
              <a:t>N</a:t>
            </a:r>
            <a:r>
              <a:t>etwork)</a:t>
            </a:r>
          </a:p>
        </p:txBody>
      </p:sp>
      <p:pic>
        <p:nvPicPr>
          <p:cNvPr id="302" name="Oxygen-Icons.org-Oxygen-Categories-applications-internet.png" descr="Oxygen-Icons.org-Oxygen-Categories-applications-internet.png"/>
          <p:cNvPicPr>
            <a:picLocks noChangeAspect="1"/>
          </p:cNvPicPr>
          <p:nvPr/>
        </p:nvPicPr>
        <p:blipFill>
          <a:blip r:embed="rId3">
            <a:extLst/>
          </a:blip>
          <a:stretch>
            <a:fillRect/>
          </a:stretch>
        </p:blipFill>
        <p:spPr>
          <a:xfrm>
            <a:off x="5011544" y="3897181"/>
            <a:ext cx="1490657" cy="1490658"/>
          </a:xfrm>
          <a:prstGeom prst="rect">
            <a:avLst/>
          </a:prstGeom>
          <a:ln w="12700">
            <a:miter lim="400000"/>
          </a:ln>
        </p:spPr>
      </p:pic>
      <p:pic>
        <p:nvPicPr>
          <p:cNvPr id="303" name="laptop.png" descr="laptop.png"/>
          <p:cNvPicPr>
            <a:picLocks noChangeAspect="1"/>
          </p:cNvPicPr>
          <p:nvPr/>
        </p:nvPicPr>
        <p:blipFill>
          <a:blip r:embed="rId4">
            <a:extLst/>
          </a:blip>
          <a:stretch>
            <a:fillRect/>
          </a:stretch>
        </p:blipFill>
        <p:spPr>
          <a:xfrm>
            <a:off x="432155" y="3722884"/>
            <a:ext cx="1839252" cy="1839252"/>
          </a:xfrm>
          <a:prstGeom prst="rect">
            <a:avLst/>
          </a:prstGeom>
          <a:ln w="12700">
            <a:miter lim="400000"/>
          </a:ln>
        </p:spPr>
      </p:pic>
      <p:pic>
        <p:nvPicPr>
          <p:cNvPr id="304" name="access_point.png" descr="access_point.png"/>
          <p:cNvPicPr>
            <a:picLocks noChangeAspect="1"/>
          </p:cNvPicPr>
          <p:nvPr/>
        </p:nvPicPr>
        <p:blipFill>
          <a:blip r:embed="rId5">
            <a:extLst/>
          </a:blip>
          <a:stretch>
            <a:fillRect/>
          </a:stretch>
        </p:blipFill>
        <p:spPr>
          <a:xfrm>
            <a:off x="3015703" y="4021467"/>
            <a:ext cx="1242085" cy="1242085"/>
          </a:xfrm>
          <a:prstGeom prst="rect">
            <a:avLst/>
          </a:prstGeom>
          <a:ln w="12700">
            <a:miter lim="400000"/>
          </a:ln>
        </p:spPr>
      </p:pic>
      <p:sp>
        <p:nvSpPr>
          <p:cNvPr id="305" name="VPN server"/>
          <p:cNvSpPr txBox="1"/>
          <p:nvPr/>
        </p:nvSpPr>
        <p:spPr>
          <a:xfrm>
            <a:off x="7031738" y="4964598"/>
            <a:ext cx="170180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VPN server</a:t>
            </a:r>
          </a:p>
        </p:txBody>
      </p:sp>
      <p:grpSp>
        <p:nvGrpSpPr>
          <p:cNvPr id="316" name="Group"/>
          <p:cNvGrpSpPr/>
          <p:nvPr/>
        </p:nvGrpSpPr>
        <p:grpSpPr>
          <a:xfrm>
            <a:off x="-11908" y="8996167"/>
            <a:ext cx="8724457" cy="641688"/>
            <a:chOff x="0" y="0"/>
            <a:chExt cx="8724456" cy="641687"/>
          </a:xfrm>
        </p:grpSpPr>
        <p:sp>
          <p:nvSpPr>
            <p:cNvPr id="306" name="Rectangle"/>
            <p:cNvSpPr/>
            <p:nvPr/>
          </p:nvSpPr>
          <p:spPr>
            <a:xfrm>
              <a:off x="5407589" y="1782"/>
              <a:ext cx="3316868" cy="638123"/>
            </a:xfrm>
            <a:prstGeom prst="rect">
              <a:avLst/>
            </a:prstGeom>
            <a:solidFill>
              <a:srgbClr val="FFFFFF"/>
            </a:solidFill>
            <a:ln w="88900" cap="flat">
              <a:solidFill>
                <a:schemeClr val="accent5"/>
              </a:solidFill>
              <a:prstDash val="solid"/>
              <a:miter lim="400000"/>
            </a:ln>
            <a:effectLst/>
          </p:spPr>
          <p:txBody>
            <a:bodyPr wrap="square" lIns="50800" tIns="50800" rIns="50800" bIns="50800" numCol="1" anchor="ctr">
              <a:noAutofit/>
            </a:bodyPr>
            <a:lstStyle/>
            <a:p>
              <a:pPr>
                <a:defRPr sz="2400">
                  <a:solidFill>
                    <a:srgbClr val="FFFFFF"/>
                  </a:solidFill>
                </a:defRPr>
              </a:pPr>
            </a:p>
          </p:txBody>
        </p:sp>
        <p:sp>
          <p:nvSpPr>
            <p:cNvPr id="307" name="Rectangle"/>
            <p:cNvSpPr/>
            <p:nvPr/>
          </p:nvSpPr>
          <p:spPr>
            <a:xfrm>
              <a:off x="4063418" y="2195"/>
              <a:ext cx="1273525" cy="639493"/>
            </a:xfrm>
            <a:prstGeom prst="rect">
              <a:avLst/>
            </a:prstGeom>
            <a:noFill/>
            <a:ln w="889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308" name="SRC IP"/>
            <p:cNvSpPr txBox="1"/>
            <p:nvPr/>
          </p:nvSpPr>
          <p:spPr>
            <a:xfrm>
              <a:off x="4309902" y="151762"/>
              <a:ext cx="717614"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solidFill>
                    <a:schemeClr val="accent1">
                      <a:hueOff val="47394"/>
                      <a:satOff val="-25753"/>
                      <a:lumOff val="-7544"/>
                    </a:schemeClr>
                  </a:solidFill>
                </a:defRPr>
              </a:lvl1pPr>
            </a:lstStyle>
            <a:p>
              <a:pPr/>
              <a:r>
                <a:t>SRC IP</a:t>
              </a:r>
            </a:p>
          </p:txBody>
        </p:sp>
        <p:sp>
          <p:nvSpPr>
            <p:cNvPr id="309" name="Rectangle"/>
            <p:cNvSpPr/>
            <p:nvPr/>
          </p:nvSpPr>
          <p:spPr>
            <a:xfrm>
              <a:off x="2749094" y="0"/>
              <a:ext cx="1285759" cy="632064"/>
            </a:xfrm>
            <a:prstGeom prst="rect">
              <a:avLst/>
            </a:prstGeom>
            <a:noFill/>
            <a:ln w="889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310" name="DST IP"/>
            <p:cNvSpPr txBox="1"/>
            <p:nvPr/>
          </p:nvSpPr>
          <p:spPr>
            <a:xfrm>
              <a:off x="3006558" y="153179"/>
              <a:ext cx="696469"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solidFill>
                    <a:schemeClr val="accent1">
                      <a:hueOff val="47394"/>
                      <a:satOff val="-25753"/>
                      <a:lumOff val="-7544"/>
                    </a:schemeClr>
                  </a:solidFill>
                </a:defRPr>
              </a:lvl1pPr>
            </a:lstStyle>
            <a:p>
              <a:pPr/>
              <a:r>
                <a:t>DST IP</a:t>
              </a:r>
            </a:p>
          </p:txBody>
        </p:sp>
        <p:sp>
          <p:nvSpPr>
            <p:cNvPr id="311" name="Rectangle"/>
            <p:cNvSpPr/>
            <p:nvPr/>
          </p:nvSpPr>
          <p:spPr>
            <a:xfrm>
              <a:off x="1435304" y="2195"/>
              <a:ext cx="1285825" cy="639493"/>
            </a:xfrm>
            <a:prstGeom prst="rect">
              <a:avLst/>
            </a:prstGeom>
            <a:noFill/>
            <a:ln w="889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312" name="SRC IP"/>
            <p:cNvSpPr txBox="1"/>
            <p:nvPr/>
          </p:nvSpPr>
          <p:spPr>
            <a:xfrm>
              <a:off x="1719488" y="151762"/>
              <a:ext cx="717614"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solidFill>
                    <a:schemeClr val="accent1">
                      <a:hueOff val="47394"/>
                      <a:satOff val="-25753"/>
                      <a:lumOff val="-7544"/>
                    </a:schemeClr>
                  </a:solidFill>
                </a:defRPr>
              </a:lvl1pPr>
            </a:lstStyle>
            <a:p>
              <a:pPr/>
              <a:r>
                <a:t>SRC IP</a:t>
              </a:r>
            </a:p>
          </p:txBody>
        </p:sp>
        <p:sp>
          <p:nvSpPr>
            <p:cNvPr id="313" name="Rectangle"/>
            <p:cNvSpPr/>
            <p:nvPr/>
          </p:nvSpPr>
          <p:spPr>
            <a:xfrm>
              <a:off x="0" y="0"/>
              <a:ext cx="1401757" cy="632064"/>
            </a:xfrm>
            <a:prstGeom prst="rect">
              <a:avLst/>
            </a:prstGeom>
            <a:noFill/>
            <a:ln w="889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314" name="DST IP"/>
            <p:cNvSpPr txBox="1"/>
            <p:nvPr/>
          </p:nvSpPr>
          <p:spPr>
            <a:xfrm>
              <a:off x="352644" y="153179"/>
              <a:ext cx="696469"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solidFill>
                    <a:schemeClr val="accent1">
                      <a:hueOff val="47394"/>
                      <a:satOff val="-25753"/>
                      <a:lumOff val="-7544"/>
                    </a:schemeClr>
                  </a:solidFill>
                </a:defRPr>
              </a:lvl1pPr>
            </a:lstStyle>
            <a:p>
              <a:pPr/>
              <a:r>
                <a:t>DST IP</a:t>
              </a:r>
            </a:p>
          </p:txBody>
        </p:sp>
        <p:sp>
          <p:nvSpPr>
            <p:cNvPr id="315" name="Data"/>
            <p:cNvSpPr txBox="1"/>
            <p:nvPr/>
          </p:nvSpPr>
          <p:spPr>
            <a:xfrm>
              <a:off x="6660181" y="73193"/>
              <a:ext cx="81168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chemeClr val="accent5"/>
                  </a:solidFill>
                </a:defRPr>
              </a:lvl1pPr>
            </a:lstStyle>
            <a:p>
              <a:pPr/>
              <a:r>
                <a:t>Data</a:t>
              </a:r>
            </a:p>
          </p:txBody>
        </p:sp>
      </p:grpSp>
      <p:grpSp>
        <p:nvGrpSpPr>
          <p:cNvPr id="319" name="Group"/>
          <p:cNvGrpSpPr/>
          <p:nvPr/>
        </p:nvGrpSpPr>
        <p:grpSpPr>
          <a:xfrm>
            <a:off x="2689884" y="2867324"/>
            <a:ext cx="6054882" cy="1270803"/>
            <a:chOff x="0" y="0"/>
            <a:chExt cx="6054881" cy="1270802"/>
          </a:xfrm>
        </p:grpSpPr>
        <p:sp>
          <p:nvSpPr>
            <p:cNvPr id="317" name="12.26.93.22"/>
            <p:cNvSpPr/>
            <p:nvPr/>
          </p:nvSpPr>
          <p:spPr>
            <a:xfrm>
              <a:off x="4330627" y="-1"/>
              <a:ext cx="1724255"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12.26.93.22</a:t>
              </a:r>
            </a:p>
          </p:txBody>
        </p:sp>
        <p:sp>
          <p:nvSpPr>
            <p:cNvPr id="318" name="84.236.63.22"/>
            <p:cNvSpPr/>
            <p:nvPr/>
          </p:nvSpPr>
          <p:spPr>
            <a:xfrm>
              <a:off x="0" y="800902"/>
              <a:ext cx="1893723"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84.236.63.22</a:t>
              </a:r>
            </a:p>
          </p:txBody>
        </p:sp>
      </p:grpSp>
      <p:sp>
        <p:nvSpPr>
          <p:cNvPr id="320" name="192.168.1.2"/>
          <p:cNvSpPr txBox="1"/>
          <p:nvPr/>
        </p:nvSpPr>
        <p:spPr>
          <a:xfrm>
            <a:off x="321950" y="5770170"/>
            <a:ext cx="2059661"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lvl1pPr>
          </a:lstStyle>
          <a:p>
            <a:pPr/>
            <a:r>
              <a:t>192.168.1.2</a:t>
            </a:r>
          </a:p>
        </p:txBody>
      </p:sp>
      <p:grpSp>
        <p:nvGrpSpPr>
          <p:cNvPr id="331" name="Group"/>
          <p:cNvGrpSpPr/>
          <p:nvPr/>
        </p:nvGrpSpPr>
        <p:grpSpPr>
          <a:xfrm>
            <a:off x="6843022" y="2975433"/>
            <a:ext cx="6047368" cy="4892076"/>
            <a:chOff x="0" y="0"/>
            <a:chExt cx="6047367" cy="4892074"/>
          </a:xfrm>
        </p:grpSpPr>
        <p:pic>
          <p:nvPicPr>
            <p:cNvPr id="321" name="laptop.png" descr="laptop.png"/>
            <p:cNvPicPr>
              <a:picLocks noChangeAspect="1"/>
            </p:cNvPicPr>
            <p:nvPr/>
          </p:nvPicPr>
          <p:blipFill>
            <a:blip r:embed="rId4">
              <a:extLst/>
            </a:blip>
            <a:stretch>
              <a:fillRect/>
            </a:stretch>
          </p:blipFill>
          <p:spPr>
            <a:xfrm>
              <a:off x="4425116" y="671855"/>
              <a:ext cx="994547" cy="994547"/>
            </a:xfrm>
            <a:prstGeom prst="rect">
              <a:avLst/>
            </a:prstGeom>
            <a:ln w="12700" cap="flat">
              <a:noFill/>
              <a:miter lim="400000"/>
            </a:ln>
            <a:effectLst/>
          </p:spPr>
        </p:pic>
        <p:pic>
          <p:nvPicPr>
            <p:cNvPr id="322" name="laptop.png" descr="laptop.png"/>
            <p:cNvPicPr>
              <a:picLocks noChangeAspect="1"/>
            </p:cNvPicPr>
            <p:nvPr/>
          </p:nvPicPr>
          <p:blipFill>
            <a:blip r:embed="rId4">
              <a:extLst/>
            </a:blip>
            <a:stretch>
              <a:fillRect/>
            </a:stretch>
          </p:blipFill>
          <p:spPr>
            <a:xfrm>
              <a:off x="4425116" y="2570513"/>
              <a:ext cx="994547" cy="994547"/>
            </a:xfrm>
            <a:prstGeom prst="rect">
              <a:avLst/>
            </a:prstGeom>
            <a:ln w="12700" cap="flat">
              <a:noFill/>
              <a:miter lim="400000"/>
            </a:ln>
            <a:effectLst/>
          </p:spPr>
        </p:pic>
        <p:pic>
          <p:nvPicPr>
            <p:cNvPr id="323" name="laptop.png" descr="laptop.png"/>
            <p:cNvPicPr>
              <a:picLocks noChangeAspect="1"/>
            </p:cNvPicPr>
            <p:nvPr/>
          </p:nvPicPr>
          <p:blipFill>
            <a:blip r:embed="rId4">
              <a:extLst/>
            </a:blip>
            <a:stretch>
              <a:fillRect/>
            </a:stretch>
          </p:blipFill>
          <p:spPr>
            <a:xfrm>
              <a:off x="2708524" y="3281713"/>
              <a:ext cx="994547" cy="994547"/>
            </a:xfrm>
            <a:prstGeom prst="rect">
              <a:avLst/>
            </a:prstGeom>
            <a:ln w="12700" cap="flat">
              <a:noFill/>
              <a:miter lim="400000"/>
            </a:ln>
            <a:effectLst/>
          </p:spPr>
        </p:pic>
        <p:pic>
          <p:nvPicPr>
            <p:cNvPr id="324" name="laptop.png" descr="laptop.png"/>
            <p:cNvPicPr>
              <a:picLocks noChangeAspect="1"/>
            </p:cNvPicPr>
            <p:nvPr/>
          </p:nvPicPr>
          <p:blipFill>
            <a:blip r:embed="rId4">
              <a:extLst/>
            </a:blip>
            <a:stretch>
              <a:fillRect/>
            </a:stretch>
          </p:blipFill>
          <p:spPr>
            <a:xfrm>
              <a:off x="2898977" y="0"/>
              <a:ext cx="994547" cy="994547"/>
            </a:xfrm>
            <a:prstGeom prst="rect">
              <a:avLst/>
            </a:prstGeom>
            <a:ln w="12700" cap="flat">
              <a:noFill/>
              <a:miter lim="400000"/>
            </a:ln>
            <a:effectLst/>
          </p:spPr>
        </p:pic>
        <p:pic>
          <p:nvPicPr>
            <p:cNvPr id="325" name="access_point.png" descr="access_point.png"/>
            <p:cNvPicPr>
              <a:picLocks noChangeAspect="1"/>
            </p:cNvPicPr>
            <p:nvPr/>
          </p:nvPicPr>
          <p:blipFill>
            <a:blip r:embed="rId5">
              <a:extLst/>
            </a:blip>
            <a:stretch>
              <a:fillRect/>
            </a:stretch>
          </p:blipFill>
          <p:spPr>
            <a:xfrm>
              <a:off x="418574" y="410231"/>
              <a:ext cx="1242085" cy="1242086"/>
            </a:xfrm>
            <a:prstGeom prst="rect">
              <a:avLst/>
            </a:prstGeom>
            <a:ln w="12700" cap="flat">
              <a:noFill/>
              <a:miter lim="400000"/>
            </a:ln>
            <a:effectLst/>
          </p:spPr>
        </p:pic>
        <p:sp>
          <p:nvSpPr>
            <p:cNvPr id="326" name="192.168.10.3"/>
            <p:cNvSpPr txBox="1"/>
            <p:nvPr/>
          </p:nvSpPr>
          <p:spPr>
            <a:xfrm>
              <a:off x="2449390" y="4422174"/>
              <a:ext cx="1893723"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192.168.10.3</a:t>
              </a:r>
            </a:p>
          </p:txBody>
        </p:sp>
        <p:sp>
          <p:nvSpPr>
            <p:cNvPr id="327" name="192.168.10.4"/>
            <p:cNvSpPr txBox="1"/>
            <p:nvPr/>
          </p:nvSpPr>
          <p:spPr>
            <a:xfrm>
              <a:off x="3975527" y="1666416"/>
              <a:ext cx="1893724"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192.168.10.4</a:t>
              </a:r>
            </a:p>
          </p:txBody>
        </p:sp>
        <p:sp>
          <p:nvSpPr>
            <p:cNvPr id="328" name="192.168.10.1"/>
            <p:cNvSpPr txBox="1"/>
            <p:nvPr/>
          </p:nvSpPr>
          <p:spPr>
            <a:xfrm>
              <a:off x="0" y="1599156"/>
              <a:ext cx="1893723"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192.168.10.1</a:t>
              </a:r>
            </a:p>
          </p:txBody>
        </p:sp>
        <p:sp>
          <p:nvSpPr>
            <p:cNvPr id="329" name="192.168.10.2"/>
            <p:cNvSpPr txBox="1"/>
            <p:nvPr/>
          </p:nvSpPr>
          <p:spPr>
            <a:xfrm>
              <a:off x="2258935" y="934177"/>
              <a:ext cx="1893724"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192.168.10.2</a:t>
              </a:r>
            </a:p>
          </p:txBody>
        </p:sp>
        <p:sp>
          <p:nvSpPr>
            <p:cNvPr id="330" name="192.168.10.5"/>
            <p:cNvSpPr txBox="1"/>
            <p:nvPr/>
          </p:nvSpPr>
          <p:spPr>
            <a:xfrm>
              <a:off x="4153644" y="3660174"/>
              <a:ext cx="1893724"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192.168.10.5</a:t>
              </a:r>
            </a:p>
          </p:txBody>
        </p:sp>
      </p:grpSp>
      <p:sp>
        <p:nvSpPr>
          <p:cNvPr id="332" name="192.168.1.1"/>
          <p:cNvSpPr txBox="1"/>
          <p:nvPr/>
        </p:nvSpPr>
        <p:spPr>
          <a:xfrm>
            <a:off x="2669163" y="5258453"/>
            <a:ext cx="172425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192.168.1.1</a:t>
            </a:r>
          </a:p>
        </p:txBody>
      </p:sp>
      <p:sp>
        <p:nvSpPr>
          <p:cNvPr id="333" name="10.8.0.2"/>
          <p:cNvSpPr txBox="1"/>
          <p:nvPr/>
        </p:nvSpPr>
        <p:spPr>
          <a:xfrm>
            <a:off x="603712" y="6296016"/>
            <a:ext cx="1445337"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lvl1pPr>
          </a:lstStyle>
          <a:p>
            <a:pPr/>
            <a:r>
              <a:t>10.8.0.2</a:t>
            </a:r>
          </a:p>
        </p:txBody>
      </p:sp>
      <p:sp>
        <p:nvSpPr>
          <p:cNvPr id="334" name="10.8.0.1"/>
          <p:cNvSpPr txBox="1"/>
          <p:nvPr/>
        </p:nvSpPr>
        <p:spPr>
          <a:xfrm>
            <a:off x="7183828" y="5384799"/>
            <a:ext cx="1445337"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lvl1pPr>
          </a:lstStyle>
          <a:p>
            <a:pPr/>
            <a:r>
              <a:t>10.8.0.1</a:t>
            </a:r>
          </a:p>
        </p:txBody>
      </p:sp>
      <p:grpSp>
        <p:nvGrpSpPr>
          <p:cNvPr id="337" name="Group"/>
          <p:cNvGrpSpPr/>
          <p:nvPr/>
        </p:nvGrpSpPr>
        <p:grpSpPr>
          <a:xfrm>
            <a:off x="6566103" y="6085451"/>
            <a:ext cx="1701801" cy="2267896"/>
            <a:chOff x="0" y="0"/>
            <a:chExt cx="1701800" cy="2267894"/>
          </a:xfrm>
        </p:grpSpPr>
        <p:pic>
          <p:nvPicPr>
            <p:cNvPr id="335" name="laptop.png" descr="laptop.png"/>
            <p:cNvPicPr>
              <a:picLocks noChangeAspect="1"/>
            </p:cNvPicPr>
            <p:nvPr/>
          </p:nvPicPr>
          <p:blipFill>
            <a:blip r:embed="rId4">
              <a:alphaModFix amt="50000"/>
              <a:extLst/>
            </a:blip>
            <a:stretch>
              <a:fillRect/>
            </a:stretch>
          </p:blipFill>
          <p:spPr>
            <a:xfrm>
              <a:off x="0" y="0"/>
              <a:ext cx="1701800" cy="1701800"/>
            </a:xfrm>
            <a:prstGeom prst="rect">
              <a:avLst/>
            </a:prstGeom>
            <a:ln w="12700" cap="flat">
              <a:noFill/>
              <a:miter lim="400000"/>
            </a:ln>
            <a:effectLst/>
          </p:spPr>
        </p:pic>
        <p:sp>
          <p:nvSpPr>
            <p:cNvPr id="336" name="10.8.0.2"/>
            <p:cNvSpPr txBox="1"/>
            <p:nvPr/>
          </p:nvSpPr>
          <p:spPr>
            <a:xfrm>
              <a:off x="128231" y="1721794"/>
              <a:ext cx="1445338"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10.8.0.2</a:t>
              </a:r>
            </a:p>
          </p:txBody>
        </p:sp>
      </p:grpSp>
      <p:sp>
        <p:nvSpPr>
          <p:cNvPr id="338" name="Shape"/>
          <p:cNvSpPr/>
          <p:nvPr/>
        </p:nvSpPr>
        <p:spPr>
          <a:xfrm>
            <a:off x="6316477" y="2539675"/>
            <a:ext cx="6674172" cy="6224302"/>
          </a:xfrm>
          <a:custGeom>
            <a:avLst/>
            <a:gdLst/>
            <a:ahLst/>
            <a:cxnLst>
              <a:cxn ang="0">
                <a:pos x="wd2" y="hd2"/>
              </a:cxn>
              <a:cxn ang="5400000">
                <a:pos x="wd2" y="hd2"/>
              </a:cxn>
              <a:cxn ang="10800000">
                <a:pos x="wd2" y="hd2"/>
              </a:cxn>
              <a:cxn ang="16200000">
                <a:pos x="wd2" y="hd2"/>
              </a:cxn>
            </a:cxnLst>
            <a:rect l="0" t="0" r="r" b="b"/>
            <a:pathLst>
              <a:path w="21258" h="20963" fill="norm" stroke="1" extrusionOk="0">
                <a:moveTo>
                  <a:pt x="3565" y="20766"/>
                </a:moveTo>
                <a:cubicBezTo>
                  <a:pt x="6372" y="21520"/>
                  <a:pt x="9118" y="19901"/>
                  <a:pt x="11955" y="19470"/>
                </a:cubicBezTo>
                <a:cubicBezTo>
                  <a:pt x="14441" y="19093"/>
                  <a:pt x="17130" y="19601"/>
                  <a:pt x="19278" y="18177"/>
                </a:cubicBezTo>
                <a:cubicBezTo>
                  <a:pt x="20144" y="17603"/>
                  <a:pt x="20825" y="16750"/>
                  <a:pt x="21108" y="15711"/>
                </a:cubicBezTo>
                <a:cubicBezTo>
                  <a:pt x="21392" y="14667"/>
                  <a:pt x="21239" y="13564"/>
                  <a:pt x="20934" y="12527"/>
                </a:cubicBezTo>
                <a:cubicBezTo>
                  <a:pt x="20655" y="11572"/>
                  <a:pt x="20247" y="10634"/>
                  <a:pt x="20294" y="9633"/>
                </a:cubicBezTo>
                <a:cubicBezTo>
                  <a:pt x="20351" y="8429"/>
                  <a:pt x="21065" y="7352"/>
                  <a:pt x="21055" y="6144"/>
                </a:cubicBezTo>
                <a:cubicBezTo>
                  <a:pt x="21033" y="3589"/>
                  <a:pt x="18460" y="2297"/>
                  <a:pt x="15981" y="1564"/>
                </a:cubicBezTo>
                <a:cubicBezTo>
                  <a:pt x="14221" y="1043"/>
                  <a:pt x="12453" y="542"/>
                  <a:pt x="10644" y="263"/>
                </a:cubicBezTo>
                <a:cubicBezTo>
                  <a:pt x="8538" y="-61"/>
                  <a:pt x="6400" y="-80"/>
                  <a:pt x="4285" y="177"/>
                </a:cubicBezTo>
                <a:cubicBezTo>
                  <a:pt x="3067" y="325"/>
                  <a:pt x="1783" y="645"/>
                  <a:pt x="1178" y="1755"/>
                </a:cubicBezTo>
                <a:cubicBezTo>
                  <a:pt x="428" y="3129"/>
                  <a:pt x="1204" y="4722"/>
                  <a:pt x="1524" y="6260"/>
                </a:cubicBezTo>
                <a:cubicBezTo>
                  <a:pt x="1986" y="8479"/>
                  <a:pt x="1401" y="10733"/>
                  <a:pt x="723" y="12885"/>
                </a:cubicBezTo>
                <a:cubicBezTo>
                  <a:pt x="278" y="14301"/>
                  <a:pt x="-208" y="15764"/>
                  <a:pt x="94" y="17226"/>
                </a:cubicBezTo>
                <a:cubicBezTo>
                  <a:pt x="464" y="19013"/>
                  <a:pt x="1875" y="20312"/>
                  <a:pt x="3565" y="20766"/>
                </a:cubicBezTo>
                <a:close/>
              </a:path>
            </a:pathLst>
          </a:custGeom>
          <a:ln w="25400">
            <a:solidFill>
              <a:srgbClr val="000000"/>
            </a:solidFill>
            <a:miter lim="400000"/>
          </a:ln>
        </p:spPr>
        <p:txBody>
          <a:bodyPr lIns="50800" tIns="50800" rIns="50800" bIns="50800" anchor="ctr"/>
          <a:lstStyle/>
          <a:p>
            <a:pPr>
              <a:defRPr sz="2400"/>
            </a:pPr>
          </a:p>
        </p:txBody>
      </p:sp>
      <p:sp>
        <p:nvSpPr>
          <p:cNvPr id="339" name="Shape"/>
          <p:cNvSpPr/>
          <p:nvPr/>
        </p:nvSpPr>
        <p:spPr>
          <a:xfrm>
            <a:off x="107032" y="2037338"/>
            <a:ext cx="4891655" cy="5711906"/>
          </a:xfrm>
          <a:custGeom>
            <a:avLst/>
            <a:gdLst/>
            <a:ahLst/>
            <a:cxnLst>
              <a:cxn ang="0">
                <a:pos x="wd2" y="hd2"/>
              </a:cxn>
              <a:cxn ang="5400000">
                <a:pos x="wd2" y="hd2"/>
              </a:cxn>
              <a:cxn ang="10800000">
                <a:pos x="wd2" y="hd2"/>
              </a:cxn>
              <a:cxn ang="16200000">
                <a:pos x="wd2" y="hd2"/>
              </a:cxn>
            </a:cxnLst>
            <a:rect l="0" t="0" r="r" b="b"/>
            <a:pathLst>
              <a:path w="21346" h="20105" fill="norm" stroke="1" extrusionOk="0">
                <a:moveTo>
                  <a:pt x="2201" y="19718"/>
                </a:moveTo>
                <a:cubicBezTo>
                  <a:pt x="4090" y="20579"/>
                  <a:pt x="6359" y="19887"/>
                  <a:pt x="8123" y="18775"/>
                </a:cubicBezTo>
                <a:cubicBezTo>
                  <a:pt x="9951" y="17624"/>
                  <a:pt x="11443" y="16075"/>
                  <a:pt x="13624" y="15412"/>
                </a:cubicBezTo>
                <a:cubicBezTo>
                  <a:pt x="15324" y="14895"/>
                  <a:pt x="17284" y="14985"/>
                  <a:pt x="18800" y="14159"/>
                </a:cubicBezTo>
                <a:cubicBezTo>
                  <a:pt x="20186" y="13405"/>
                  <a:pt x="20893" y="12058"/>
                  <a:pt x="20547" y="10742"/>
                </a:cubicBezTo>
                <a:cubicBezTo>
                  <a:pt x="20305" y="9822"/>
                  <a:pt x="19543" y="9026"/>
                  <a:pt x="19439" y="8086"/>
                </a:cubicBezTo>
                <a:cubicBezTo>
                  <a:pt x="19233" y="6241"/>
                  <a:pt x="21505" y="4790"/>
                  <a:pt x="21338" y="2945"/>
                </a:cubicBezTo>
                <a:cubicBezTo>
                  <a:pt x="20978" y="-1021"/>
                  <a:pt x="14223" y="-400"/>
                  <a:pt x="8146" y="1422"/>
                </a:cubicBezTo>
                <a:cubicBezTo>
                  <a:pt x="6591" y="1888"/>
                  <a:pt x="4949" y="2191"/>
                  <a:pt x="3527" y="2885"/>
                </a:cubicBezTo>
                <a:cubicBezTo>
                  <a:pt x="2303" y="3481"/>
                  <a:pt x="1295" y="4350"/>
                  <a:pt x="837" y="5442"/>
                </a:cubicBezTo>
                <a:cubicBezTo>
                  <a:pt x="230" y="6889"/>
                  <a:pt x="703" y="8439"/>
                  <a:pt x="720" y="9959"/>
                </a:cubicBezTo>
                <a:cubicBezTo>
                  <a:pt x="744" y="12033"/>
                  <a:pt x="-95" y="14061"/>
                  <a:pt x="9" y="16135"/>
                </a:cubicBezTo>
                <a:cubicBezTo>
                  <a:pt x="81" y="17568"/>
                  <a:pt x="673" y="19023"/>
                  <a:pt x="2201" y="19718"/>
                </a:cubicBezTo>
                <a:close/>
              </a:path>
            </a:pathLst>
          </a:custGeom>
          <a:ln w="25400">
            <a:solidFill>
              <a:srgbClr val="000000"/>
            </a:solidFill>
            <a:miter lim="400000"/>
          </a:ln>
        </p:spPr>
        <p:txBody>
          <a:bodyPr lIns="50800" tIns="50800" rIns="50800" bIns="50800" anchor="ctr"/>
          <a:lstStyle/>
          <a:p>
            <a:pPr>
              <a:defRPr sz="2400"/>
            </a:pPr>
          </a:p>
        </p:txBody>
      </p:sp>
      <p:pic>
        <p:nvPicPr>
          <p:cNvPr id="340" name="laptop.png" descr="laptop.png"/>
          <p:cNvPicPr>
            <a:picLocks noChangeAspect="1"/>
          </p:cNvPicPr>
          <p:nvPr/>
        </p:nvPicPr>
        <p:blipFill>
          <a:blip r:embed="rId4">
            <a:extLst/>
          </a:blip>
          <a:stretch>
            <a:fillRect/>
          </a:stretch>
        </p:blipFill>
        <p:spPr>
          <a:xfrm>
            <a:off x="2776315" y="2258528"/>
            <a:ext cx="994547" cy="994547"/>
          </a:xfrm>
          <a:prstGeom prst="rect">
            <a:avLst/>
          </a:prstGeom>
          <a:ln w="12700">
            <a:miter lim="400000"/>
          </a:ln>
        </p:spPr>
      </p:pic>
      <p:sp>
        <p:nvSpPr>
          <p:cNvPr id="341" name="192.168.1.3"/>
          <p:cNvSpPr txBox="1"/>
          <p:nvPr/>
        </p:nvSpPr>
        <p:spPr>
          <a:xfrm>
            <a:off x="2683007" y="3253644"/>
            <a:ext cx="118760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vl1pPr>
          </a:lstStyle>
          <a:p>
            <a:pPr/>
            <a:r>
              <a:t>192.168.1.3</a:t>
            </a:r>
          </a:p>
        </p:txBody>
      </p:sp>
      <p:grpSp>
        <p:nvGrpSpPr>
          <p:cNvPr id="344" name="Group"/>
          <p:cNvGrpSpPr/>
          <p:nvPr/>
        </p:nvGrpSpPr>
        <p:grpSpPr>
          <a:xfrm>
            <a:off x="21348" y="8366519"/>
            <a:ext cx="2583896" cy="355601"/>
            <a:chOff x="0" y="0"/>
            <a:chExt cx="2583894" cy="355600"/>
          </a:xfrm>
        </p:grpSpPr>
        <p:sp>
          <p:nvSpPr>
            <p:cNvPr id="342" name="84.236.63.22"/>
            <p:cNvSpPr/>
            <p:nvPr/>
          </p:nvSpPr>
          <p:spPr>
            <a:xfrm>
              <a:off x="-1" y="-1"/>
              <a:ext cx="137472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84.236.63.22</a:t>
              </a:r>
            </a:p>
          </p:txBody>
        </p:sp>
        <p:sp>
          <p:nvSpPr>
            <p:cNvPr id="343" name="12.26.93.22"/>
            <p:cNvSpPr/>
            <p:nvPr/>
          </p:nvSpPr>
          <p:spPr>
            <a:xfrm>
              <a:off x="1463373" y="618"/>
              <a:ext cx="1120522"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12.26.93.22</a:t>
              </a:r>
            </a:p>
          </p:txBody>
        </p:sp>
      </p:grpSp>
      <p:grpSp>
        <p:nvGrpSpPr>
          <p:cNvPr id="347" name="Group"/>
          <p:cNvGrpSpPr/>
          <p:nvPr/>
        </p:nvGrpSpPr>
        <p:grpSpPr>
          <a:xfrm>
            <a:off x="2885280" y="8334392"/>
            <a:ext cx="2264700" cy="394697"/>
            <a:chOff x="0" y="0"/>
            <a:chExt cx="2264698" cy="394696"/>
          </a:xfrm>
        </p:grpSpPr>
        <p:sp>
          <p:nvSpPr>
            <p:cNvPr id="345" name="10.8.0.2"/>
            <p:cNvSpPr txBox="1"/>
            <p:nvPr/>
          </p:nvSpPr>
          <p:spPr>
            <a:xfrm>
              <a:off x="1278340" y="996"/>
              <a:ext cx="986359"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900"/>
              </a:lvl1pPr>
            </a:lstStyle>
            <a:p>
              <a:pPr/>
              <a:r>
                <a:t>10.8.0.2</a:t>
              </a:r>
            </a:p>
          </p:txBody>
        </p:sp>
        <p:sp>
          <p:nvSpPr>
            <p:cNvPr id="346" name="10.8.0.1"/>
            <p:cNvSpPr txBox="1"/>
            <p:nvPr/>
          </p:nvSpPr>
          <p:spPr>
            <a:xfrm>
              <a:off x="-1" y="-1"/>
              <a:ext cx="986360"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900"/>
              </a:lvl1pPr>
            </a:lstStyle>
            <a:p>
              <a:pPr/>
              <a:r>
                <a:t>10.8.0.1</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1"/>
                                        </p:tgtEl>
                                        <p:attrNameLst>
                                          <p:attrName>style.visibility</p:attrName>
                                        </p:attrNameLst>
                                      </p:cBhvr>
                                      <p:to>
                                        <p:strVal val="visible"/>
                                      </p:to>
                                    </p:set>
                                    <p:animEffect filter="dissolve" transition="in">
                                      <p:cBhvr>
                                        <p:cTn id="7" dur="199"/>
                                        <p:tgtEl>
                                          <p:spTgt spid="331"/>
                                        </p:tgtEl>
                                      </p:cBhvr>
                                    </p:animEffect>
                                  </p:childTnLst>
                                </p:cTn>
                              </p:par>
                            </p:childTnLst>
                          </p:cTn>
                        </p:par>
                        <p:par>
                          <p:cTn id="8" fill="hold">
                            <p:stCondLst>
                              <p:cond delay="199"/>
                            </p:stCondLst>
                            <p:childTnLst>
                              <p:par>
                                <p:cTn id="9" presetClass="entr" nodeType="afterEffect" presetID="9" grpId="2" fill="hold">
                                  <p:stCondLst>
                                    <p:cond delay="0"/>
                                  </p:stCondLst>
                                  <p:iterate type="el" backwards="0">
                                    <p:tmAbs val="0"/>
                                  </p:iterate>
                                  <p:childTnLst>
                                    <p:set>
                                      <p:cBhvr>
                                        <p:cTn id="10" fill="hold"/>
                                        <p:tgtEl>
                                          <p:spTgt spid="338"/>
                                        </p:tgtEl>
                                        <p:attrNameLst>
                                          <p:attrName>style.visibility</p:attrName>
                                        </p:attrNameLst>
                                      </p:cBhvr>
                                      <p:to>
                                        <p:strVal val="visible"/>
                                      </p:to>
                                    </p:set>
                                    <p:animEffect filter="dissolve" transition="in">
                                      <p:cBhvr>
                                        <p:cTn id="11" dur="199"/>
                                        <p:tgtEl>
                                          <p:spTgt spid="33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319"/>
                                        </p:tgtEl>
                                        <p:attrNameLst>
                                          <p:attrName>style.visibility</p:attrName>
                                        </p:attrNameLst>
                                      </p:cBhvr>
                                      <p:to>
                                        <p:strVal val="visible"/>
                                      </p:to>
                                    </p:set>
                                    <p:animEffect filter="dissolve" transition="in">
                                      <p:cBhvr>
                                        <p:cTn id="16" dur="199"/>
                                        <p:tgtEl>
                                          <p:spTgt spid="319"/>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305"/>
                                        </p:tgtEl>
                                        <p:attrNameLst>
                                          <p:attrName>style.visibility</p:attrName>
                                        </p:attrNameLst>
                                      </p:cBhvr>
                                      <p:to>
                                        <p:strVal val="visible"/>
                                      </p:to>
                                    </p:set>
                                    <p:animEffect filter="dissolve" transition="in">
                                      <p:cBhvr>
                                        <p:cTn id="21" dur="199"/>
                                        <p:tgtEl>
                                          <p:spTgt spid="305"/>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334"/>
                                        </p:tgtEl>
                                        <p:attrNameLst>
                                          <p:attrName>style.visibility</p:attrName>
                                        </p:attrNameLst>
                                      </p:cBhvr>
                                      <p:to>
                                        <p:strVal val="visible"/>
                                      </p:to>
                                    </p:set>
                                    <p:animEffect filter="dissolve" transition="in">
                                      <p:cBhvr>
                                        <p:cTn id="26" dur="199"/>
                                        <p:tgtEl>
                                          <p:spTgt spid="334"/>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333"/>
                                        </p:tgtEl>
                                        <p:attrNameLst>
                                          <p:attrName>style.visibility</p:attrName>
                                        </p:attrNameLst>
                                      </p:cBhvr>
                                      <p:to>
                                        <p:strVal val="visible"/>
                                      </p:to>
                                    </p:set>
                                    <p:animEffect filter="dissolve" transition="in">
                                      <p:cBhvr>
                                        <p:cTn id="31" dur="199"/>
                                        <p:tgtEl>
                                          <p:spTgt spid="333"/>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7" fill="hold">
                                  <p:stCondLst>
                                    <p:cond delay="0"/>
                                  </p:stCondLst>
                                  <p:iterate type="el" backwards="0">
                                    <p:tmAbs val="0"/>
                                  </p:iterate>
                                  <p:childTnLst>
                                    <p:set>
                                      <p:cBhvr>
                                        <p:cTn id="35" fill="hold"/>
                                        <p:tgtEl>
                                          <p:spTgt spid="337"/>
                                        </p:tgtEl>
                                        <p:attrNameLst>
                                          <p:attrName>style.visibility</p:attrName>
                                        </p:attrNameLst>
                                      </p:cBhvr>
                                      <p:to>
                                        <p:strVal val="visible"/>
                                      </p:to>
                                    </p:set>
                                    <p:animEffect filter="dissolve" transition="in">
                                      <p:cBhvr>
                                        <p:cTn id="36" dur="199"/>
                                        <p:tgtEl>
                                          <p:spTgt spid="337"/>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8" fill="hold">
                                  <p:stCondLst>
                                    <p:cond delay="0"/>
                                  </p:stCondLst>
                                  <p:iterate type="el" backwards="0">
                                    <p:tmAbs val="0"/>
                                  </p:iterate>
                                  <p:childTnLst>
                                    <p:set>
                                      <p:cBhvr>
                                        <p:cTn id="40" fill="hold"/>
                                        <p:tgtEl>
                                          <p:spTgt spid="316"/>
                                        </p:tgtEl>
                                        <p:attrNameLst>
                                          <p:attrName>style.visibility</p:attrName>
                                        </p:attrNameLst>
                                      </p:cBhvr>
                                      <p:to>
                                        <p:strVal val="visible"/>
                                      </p:to>
                                    </p:set>
                                    <p:animEffect filter="dissolve" transition="in">
                                      <p:cBhvr>
                                        <p:cTn id="41" dur="199"/>
                                        <p:tgtEl>
                                          <p:spTgt spid="316"/>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9" fill="hold">
                                  <p:stCondLst>
                                    <p:cond delay="0"/>
                                  </p:stCondLst>
                                  <p:iterate type="el" backwards="0">
                                    <p:tmAbs val="0"/>
                                  </p:iterate>
                                  <p:childTnLst>
                                    <p:set>
                                      <p:cBhvr>
                                        <p:cTn id="45" fill="hold"/>
                                        <p:tgtEl>
                                          <p:spTgt spid="344"/>
                                        </p:tgtEl>
                                        <p:attrNameLst>
                                          <p:attrName>style.visibility</p:attrName>
                                        </p:attrNameLst>
                                      </p:cBhvr>
                                      <p:to>
                                        <p:strVal val="visible"/>
                                      </p:to>
                                    </p:set>
                                    <p:animEffect filter="dissolve" transition="in">
                                      <p:cBhvr>
                                        <p:cTn id="46" dur="199"/>
                                        <p:tgtEl>
                                          <p:spTgt spid="344"/>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ID="9" grpId="10" fill="hold">
                                  <p:stCondLst>
                                    <p:cond delay="0"/>
                                  </p:stCondLst>
                                  <p:iterate type="el" backwards="0">
                                    <p:tmAbs val="0"/>
                                  </p:iterate>
                                  <p:childTnLst>
                                    <p:set>
                                      <p:cBhvr>
                                        <p:cTn id="50" fill="hold"/>
                                        <p:tgtEl>
                                          <p:spTgt spid="347"/>
                                        </p:tgtEl>
                                        <p:attrNameLst>
                                          <p:attrName>style.visibility</p:attrName>
                                        </p:attrNameLst>
                                      </p:cBhvr>
                                      <p:to>
                                        <p:strVal val="visible"/>
                                      </p:to>
                                    </p:set>
                                    <p:animEffect filter="dissolve" transition="in">
                                      <p:cBhvr>
                                        <p:cTn id="51" dur="199"/>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7" grpId="10"/>
      <p:bldP build="whole" bldLvl="1" animBg="1" rev="0" advAuto="0" spid="334" grpId="5"/>
      <p:bldP build="whole" bldLvl="1" animBg="1" rev="0" advAuto="0" spid="331" grpId="1"/>
      <p:bldP build="whole" bldLvl="1" animBg="1" rev="0" advAuto="0" spid="316" grpId="8"/>
      <p:bldP build="whole" bldLvl="1" animBg="1" rev="0" advAuto="0" spid="338" grpId="2"/>
      <p:bldP build="whole" bldLvl="1" animBg="1" rev="0" advAuto="0" spid="319" grpId="3"/>
      <p:bldP build="whole" bldLvl="1" animBg="1" rev="0" advAuto="0" spid="333" grpId="6"/>
      <p:bldP build="whole" bldLvl="1" animBg="1" rev="0" advAuto="0" spid="337" grpId="7"/>
      <p:bldP build="whole" bldLvl="1" animBg="1" rev="0" advAuto="0" spid="344" grpId="9"/>
      <p:bldP build="whole" bldLvl="1" animBg="1" rev="0" advAuto="0" spid="305" grpId="4"/>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