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jpe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cdimage.debian.org/debian-cd/8.2.0/arm64/iso-dvd/"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s://en.wikipedia.org/wiki/TCP_sequence_prediction_attack" TargetMode="External"/><Relationship Id="rId4" Type="http://schemas.openxmlformats.org/officeDocument/2006/relationships/hyperlink" Target="https://en.wikipedia.org/wiki/IP_fragmentation_attack" TargetMode="Externa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 Id="rId3" Type="http://schemas.openxmlformats.org/officeDocument/2006/relationships/hyperlink" Target="http://hackertyper.net" TargetMode="Externa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s://www.foolishit.com/cryptoprevent-malware-prevention/" TargetMode="Externa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 Id="rId3" Type="http://schemas.openxmlformats.org/officeDocument/2006/relationships/hyperlink" Target="https://docs.google.com/spreadsheets/d/1xZPAw1uCdLqDz8F_Vz57DRvCNJTcCnPgtG7P-yeloUc/htmlview#gid=1" TargetMode="Externa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 Id="rId3" Type="http://schemas.openxmlformats.org/officeDocument/2006/relationships/hyperlink" Target="https://www.w3schools.com/sql/sql_injection.asp" TargetMode="Externa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 Id="rId3" Type="http://schemas.openxmlformats.org/officeDocument/2006/relationships/hyperlink" Target="https://scotthelme.co.uk/csrf-is-dead/" TargetMode="External"/></Relationships>

</file>

<file path=ppt/notesSlides/_rels/notesSlide2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defRPr sz="1200"/>
            </a:pPr>
            <a:r>
              <a:t>Jónéhány protokoll nem biztonságos, wireshark-al könnyen lehallgatható, és elolvasható az üzenet. </a:t>
            </a:r>
          </a:p>
          <a:p>
            <a:pPr>
              <a:defRPr sz="1200"/>
            </a:pPr>
            <a:r>
              <a:t>A titkosítás arra való hogy az üzenetet ne lehessen lehallgatni, csak két fél között legyen érthető a kommunikáció, aki megpróbálja lehallgatni, nem fogja tudni elolvasni az üzenetet…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defRPr sz="1200"/>
            </a:pPr>
            <a:r>
              <a:t>A bizalomlánc legtetején ROOT (legfelső szintű) tanusítvány kiadók vannak. </a:t>
            </a:r>
          </a:p>
          <a:p>
            <a:pPr>
              <a:defRPr sz="1200"/>
            </a:pPr>
            <a:r>
              <a:t>Vannak közbenső tanusítvány kiadók akik azért hitelesek mert a root CA aláírja nekik a tanusítványukat. </a:t>
            </a:r>
          </a:p>
          <a:p>
            <a:pPr>
              <a:defRPr sz="1200"/>
            </a:pPr>
            <a:r>
              <a:t>A közbenső tanusítványkiadók kibocsájthatnak tanusítványokat, amelyeket megkap pl egy web szerver.  A Felhasználó azért bízik meg az adott szerverben mert neki megvannak a ROOT Ca-k tanusítványai, ezért a bizalomlánc miatt, megbízik az adott webszerverben. </a:t>
            </a:r>
          </a:p>
          <a:p>
            <a:pPr>
              <a:defRPr sz="1200"/>
            </a:pPr>
          </a:p>
          <a:p>
            <a:pPr>
              <a:defRPr sz="1200"/>
            </a:pPr>
            <a:r>
              <a:t>Ilyen tanusítványokat pénzért (vagy néha ingyen is) tudnak vásárolni a web, email (vagy bármilyen más szolgáltatással üzemelő) szerverek.</a:t>
            </a:r>
          </a:p>
          <a:p>
            <a:pPr>
              <a:defRPr sz="1200"/>
            </a:pPr>
            <a:r>
              <a:t>Más szerver ezeket a tanusítványokat hiába lopja el, ha nincs meg a privát kulcs hozzá (amit pl a webszerver soha nem ad ki a kezéből), nem tud bekerülni egy ilyen beszélgetésbe. A PKI rendszerben a publikus kulcs = certificate (tanusitvány) !!!!!</a:t>
            </a:r>
          </a:p>
          <a:p>
            <a:pPr>
              <a:defRPr sz="1200"/>
            </a:pPr>
            <a:r>
              <a:t>A root CA-k tanusítványait ki írja alá? Önmaguk (self signed certificate)</a:t>
            </a:r>
          </a:p>
          <a:p>
            <a:pPr>
              <a:defRPr sz="12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p>
            <a:pPr>
              <a:defRPr sz="1200"/>
            </a:pPr>
            <a:r>
              <a:t>A PKI valójában úgy néz ki hogy van néhány száz root CA, Sokkaltöbb intermediate CA, itt több szintű is lehet a hierarchia, és sokmillió (ha nem milliárd) certificate van kiosztva a világban.</a:t>
            </a:r>
          </a:p>
          <a:p>
            <a:pPr>
              <a:defRPr sz="1200"/>
            </a:pPr>
            <a:r>
              <a:t>Ha egy intermediate CA-ban megszűnik a bizalom akkor azonnal az összes certificate is amit kiadott, érvénytelen. A root CA-ban soha nem szűnik meg a bizalom mert ő nem ad ki közvetlenül Cert-eket (tanusítványokat) (jól is néznénk ki ha minden kliens gépen újra kellene telepíteni a Root CA fájlokat ami az operációs rendszerrel együtt érkezik a számítógépekre…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ph type="sldImg"/>
          </p:nvPr>
        </p:nvSpPr>
        <p:spPr>
          <a:prstGeom prst="rect">
            <a:avLst/>
          </a:prstGeom>
        </p:spPr>
        <p:txBody>
          <a:bodyPr/>
          <a:lstStyle/>
          <a:p>
            <a:pPr/>
          </a:p>
        </p:txBody>
      </p:sp>
      <p:sp>
        <p:nvSpPr>
          <p:cNvPr id="443" name="Shape 443"/>
          <p:cNvSpPr/>
          <p:nvPr>
            <p:ph type="body" sz="quarter" idx="1"/>
          </p:nvPr>
        </p:nvSpPr>
        <p:spPr>
          <a:prstGeom prst="rect">
            <a:avLst/>
          </a:prstGeom>
        </p:spPr>
        <p:txBody>
          <a:bodyPr/>
          <a:lstStyle/>
          <a:p>
            <a:pPr>
              <a:defRPr sz="1200"/>
            </a:pPr>
            <a:r>
              <a:t>A windows-ban a certmgr.msc-t beírva láthatjuk a számítógépre teleített root, és további tanusítványokat. </a:t>
            </a:r>
          </a:p>
          <a:p>
            <a:pPr>
              <a:defRPr sz="1200"/>
            </a:pPr>
            <a:r>
              <a:t>Linuxban ez a </a:t>
            </a:r>
            <a:r>
              <a:rPr sz="1100"/>
              <a:t>/etc/ssl/certs mappában van (legtöbbször) és az openssl szoftverrel még generálni is lehet tanusítványt linuxban… (windowsba nincs alapbol openssl, azt telepíteni kell)</a:t>
            </a:r>
            <a:endParaRPr sz="1100"/>
          </a:p>
          <a:p>
            <a:pPr>
              <a:defRPr sz="1200"/>
            </a:pPr>
            <a:endParaRPr sz="1100"/>
          </a:p>
          <a:p>
            <a:pPr>
              <a:defRPr sz="1200"/>
            </a:pPr>
            <a:r>
              <a:rPr sz="1100"/>
              <a:t>A tanusítvány alapú titkosítás miatt jóval nagyobb mértékű biztonságban tudhatjuk a fontosabb kommunikációinkat.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defRPr sz="1200"/>
            </a:pPr>
            <a:r>
              <a:t>Néha nem a titkosítás a lényeg csak az hogy megbizonyosodjunk hogy egy adat sérült e vagy hogy változott e benne valami. </a:t>
            </a:r>
          </a:p>
          <a:p>
            <a:pPr>
              <a:defRPr sz="1200"/>
            </a:pPr>
            <a:r>
              <a:t>Ha csak egy betű is megváltozik a hash-ben akkor tuti hogy változott az adat.</a:t>
            </a:r>
          </a:p>
          <a:p>
            <a:pPr>
              <a:defRPr sz="1200"/>
            </a:pPr>
          </a:p>
          <a:p>
            <a:pPr>
              <a:defRPr sz="1200"/>
            </a:pPr>
            <a:r>
              <a:rPr u="sng">
                <a:hlinkClick r:id="rId3" invalidUrl="" action="" tgtFrame="" tooltip="" history="1" highlightClick="0" endSnd="0"/>
              </a:rPr>
              <a:t>http://cdimage.debian.org/debian-cd/8.2.0/arm64/iso-dvd/</a:t>
            </a:r>
            <a:r>
              <a:t> általában nagy fájlok letöltésénél szoktak adni hash értéket amivel letöltés után le lehet ellenőrizni hogy azt töltöttük e le amit szerettünk volna. </a:t>
            </a:r>
          </a:p>
          <a:p>
            <a:pPr>
              <a:defRPr sz="1200"/>
            </a:pPr>
          </a:p>
          <a:p>
            <a:pPr>
              <a:defRPr sz="1200"/>
            </a:pPr>
            <a:r>
              <a:t>Online hash toolok, linuxban van md5sum parancs, fájlokra is rá lehet engedni vagy pl: echo -n “uzenet” | md5sum</a:t>
            </a:r>
          </a:p>
          <a:p>
            <a:pPr>
              <a:defRPr sz="1200"/>
            </a:pPr>
            <a:r>
              <a:t>A hash-t jó esetben nem lehet visszafejteni!!!! (az md5-öt már pont igen mert azt feltörték, de a sha1-et pl nem)</a:t>
            </a:r>
          </a:p>
          <a:p>
            <a:pPr>
              <a:defRPr sz="1200"/>
            </a:pPr>
          </a:p>
          <a:p>
            <a:pPr>
              <a:defRPr sz="1200"/>
            </a:pPr>
            <a:r>
              <a:t>hash:</a:t>
            </a:r>
          </a:p>
          <a:p>
            <a:pPr>
              <a:defRPr sz="1200"/>
            </a:pPr>
            <a:r>
              <a:t>http://www.miraclesalad.com/webtools/md5.php</a:t>
            </a:r>
          </a:p>
          <a:p>
            <a:pPr>
              <a:defRPr sz="1200"/>
            </a:pPr>
            <a:r>
              <a:t>hash crack:</a:t>
            </a:r>
          </a:p>
          <a:p>
            <a:pPr>
              <a:defRPr sz="1200"/>
            </a:pPr>
            <a:r>
              <a:t>https://hashkiller.co.uk/md5-decrypter.aspx</a:t>
            </a:r>
          </a:p>
          <a:p>
            <a:pPr>
              <a:defRPr sz="12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defRPr sz="1200"/>
            </a:pPr>
            <a:r>
              <a:t>Wiretapping: a vonal lehallgatása, monitorozása.</a:t>
            </a:r>
          </a:p>
          <a:p>
            <a:pPr>
              <a:defRPr sz="1200"/>
            </a:pPr>
          </a:p>
          <a:p>
            <a:pPr>
              <a:defRPr sz="1200"/>
            </a:pPr>
            <a:r>
              <a:t>Port scanning: egy adot szerverről megállapítani hogy milyen portok vannak nyiva rajta, ezáltal következtethetünk hogy pl milyen szolgáltatások futnak rajta. </a:t>
            </a:r>
          </a:p>
          <a:p>
            <a:pPr>
              <a:defRPr sz="1200"/>
            </a:pPr>
          </a:p>
          <a:p>
            <a:pPr>
              <a:defRPr sz="1200"/>
            </a:pPr>
            <a:r>
              <a:t>Dos: túlterheléses támadás (a hálózatot túlterheli (fals adatokkal bombáz pl egy webszervert ami emiatt annyira leterhelődik hogy a normális kéréseket nem tudja kiszolgálni)</a:t>
            </a:r>
          </a:p>
          <a:p>
            <a:pPr>
              <a:defRPr sz="1200"/>
            </a:pPr>
            <a:r>
              <a:t>DHCP kiéheztetés: folyamatos DHCP kérésekkel bombázza a DHCP szervert egy támadó, és a dhcp kiosztja az összes IP címet amit csak tud, emiatt a normális kliensek számára nem jut IP cím: a hálózat nem fog működni az új kliensek számára.</a:t>
            </a:r>
          </a:p>
          <a:p>
            <a:pPr>
              <a:defRPr sz="1200"/>
            </a:pPr>
          </a:p>
          <a:p>
            <a:pPr>
              <a:defRPr sz="1200"/>
            </a:pPr>
            <a:r>
              <a:t>Man in the Middle: bármilyen olyan támadás ahol egy harmadik fél beavatkozik két fél kommunikációjába úgy hogy a két fél azt hiszi hogy egymással beszélgetnek de közbe a harmadik félen megy keresztül minden adat és a harmadik fél képes azokat meghamisítani is.</a:t>
            </a:r>
          </a:p>
          <a:p>
            <a:pPr>
              <a:defRPr sz="1200"/>
            </a:pPr>
          </a:p>
          <a:p>
            <a:pPr>
              <a:defRPr sz="1200"/>
            </a:pPr>
            <a:r>
              <a:t>DNS spoofing: a dns szolgáltatás félrevezetése, és emiatt man in the middle elérése.</a:t>
            </a:r>
          </a:p>
          <a:p>
            <a:pPr>
              <a:defRPr sz="1200"/>
            </a:pPr>
          </a:p>
          <a:p>
            <a:pPr>
              <a:defRPr sz="1200"/>
            </a:pPr>
            <a:r>
              <a:t>SQL injection: egy webes alkalmazásba egy beviteli mezőbe olyan kódot beilleszteni ami az adatbázisra kihat (pl kiírja mindenkinek a jelszavát, törli az adatbázist, stb…)</a:t>
            </a:r>
          </a:p>
          <a:p>
            <a:pPr>
              <a:defRPr sz="1200"/>
            </a:pPr>
          </a:p>
          <a:p>
            <a:pPr>
              <a:defRPr sz="1200"/>
            </a:pPr>
            <a:r>
              <a:t>Sequence prediction: a tcp csomagok sorszámát megjósolva fals adat beinjektálása egy beszélgetésbe (esetleg man in the middle előidézése ezzel)</a:t>
            </a:r>
          </a:p>
          <a:p>
            <a:pPr>
              <a:defRPr sz="1200"/>
            </a:pPr>
          </a:p>
          <a:p>
            <a:pPr>
              <a:defRPr sz="1200"/>
            </a:pPr>
            <a:r>
              <a:rPr u="sng">
                <a:hlinkClick r:id="rId3" invalidUrl="" action="" tgtFrame="" tooltip="" history="1" highlightClick="0" endSnd="0"/>
              </a:rPr>
              <a:t>https://en.wikipedia.org/wiki/TCP_sequence_prediction_attack</a:t>
            </a:r>
          </a:p>
          <a:p>
            <a:pPr>
              <a:defRPr sz="1200"/>
            </a:pPr>
            <a:r>
              <a:rPr u="sng">
                <a:hlinkClick r:id="rId4" invalidUrl="" action="" tgtFrame="" tooltip="" history="1" highlightClick="0" endSnd="0"/>
              </a:rPr>
              <a:t>https://en.wikipedia.org/wiki/IP_fragmentation_attack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defRPr sz="1200"/>
            </a:pPr>
            <a:r>
              <a:t>Hacker: sok jelentése van nem csak a támadó hackert jelenti aki szereti a kihívásokat lehet jó szándékú is, azt is jelentheti hogy “valami problémát nem a legjobban nem a legprofibb módon megoldani, de működik”</a:t>
            </a:r>
          </a:p>
          <a:p>
            <a:pPr>
              <a:defRPr sz="1200"/>
            </a:pPr>
            <a:r>
              <a:t>Pentester: legálisan támadhat, az a feladata hogy eg hálózatban felderítse a sebezhetőségi helyeket.</a:t>
            </a:r>
          </a:p>
          <a:p>
            <a:pPr>
              <a:defRPr sz="1200"/>
            </a:pPr>
            <a:r>
              <a:t>Script kiddi: letölt valami scriptet valami programot, de nem érti hogy mit csinál, viszont sikereket ér vele. </a:t>
            </a:r>
          </a:p>
          <a:p>
            <a:pPr>
              <a:defRPr sz="1200"/>
            </a:pPr>
            <a:r>
              <a:t>Noob: semmihez nem ért</a:t>
            </a:r>
          </a:p>
          <a:p>
            <a:pPr>
              <a:defRPr sz="1200"/>
            </a:pPr>
            <a:r>
              <a:t>Cracker: szofvereket tör fel, szoftverkulcsokat generál szoftverekhez amikkel a fizetős szoftverek fizetés nélkül használhatók</a:t>
            </a:r>
          </a:p>
          <a:p>
            <a:pPr>
              <a:defRPr sz="1200"/>
            </a:pPr>
            <a:r>
              <a:rPr u="sng">
                <a:hlinkClick r:id="rId3" invalidUrl="" action="" tgtFrame="" tooltip="" history="1" highlightClick="0" endSnd="0"/>
              </a:rPr>
              <a:t>hackertyper.net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553"/>
          <p:cNvSpPr/>
          <p:nvPr>
            <p:ph type="sldImg"/>
          </p:nvPr>
        </p:nvSpPr>
        <p:spPr>
          <a:prstGeom prst="rect">
            <a:avLst/>
          </a:prstGeom>
        </p:spPr>
        <p:txBody>
          <a:bodyPr/>
          <a:lstStyle/>
          <a:p>
            <a:pPr/>
          </a:p>
        </p:txBody>
      </p:sp>
      <p:sp>
        <p:nvSpPr>
          <p:cNvPr id="554" name="Shape 554"/>
          <p:cNvSpPr/>
          <p:nvPr>
            <p:ph type="body" sz="quarter" idx="1"/>
          </p:nvPr>
        </p:nvSpPr>
        <p:spPr>
          <a:prstGeom prst="rect">
            <a:avLst/>
          </a:prstGeom>
        </p:spPr>
        <p:txBody>
          <a:bodyPr/>
          <a:lstStyle/>
          <a:p>
            <a:pPr>
              <a:defRPr sz="1200"/>
            </a:pPr>
            <a:r>
              <a:t>A tűzfal általában egy dologra jó: portokat kinyitni és becsukni (letiltani) </a:t>
            </a:r>
          </a:p>
          <a:p>
            <a:pPr>
              <a:defRPr sz="1200"/>
            </a:pPr>
            <a:r>
              <a:t>A tűzfal lehet egy külön szerver is, de a routerekben is szokott lenni beépített tűzfal. </a:t>
            </a:r>
          </a:p>
          <a:p>
            <a:pPr>
              <a:defRPr sz="1200"/>
            </a:pPr>
            <a:r>
              <a:t>Az IDS (intrusion detection system) vizsgálja a hálózatot és ha valami szokatlant (támadásra jellemző) dolgot lát, jelez.</a:t>
            </a:r>
          </a:p>
          <a:p>
            <a:pPr>
              <a:defRPr sz="1200"/>
            </a:pPr>
            <a:r>
              <a:t>Az IPS (intrusion prevention system) ugyanez, de cselekedni is képes (pl letiltja az ip címet, vagy azt a kommunikációt megszűnteti, stb…)</a:t>
            </a:r>
          </a:p>
          <a:p>
            <a:pPr>
              <a:defRPr sz="1200"/>
            </a:pPr>
            <a:r>
              <a:t>Ha switch-re kötöd az IPS vagy IDS eszközt: a switch okos switch kell hogy legyen és be kell rajta állítani port mirroring-ot vagy hasonlót, ami minden a switchen átmenő forgalmat kiküld az ids portjára, így a teljes belső forgalmat (vagy legalábbis azt ami azon a switchen átmegy) látni fogjaaz IDS. A belső hálózat monitorozására ez jó megoldás de okos switch nélkül nem kivitelezhető. </a:t>
            </a:r>
          </a:p>
          <a:p>
            <a:pPr>
              <a:defRPr sz="1200"/>
            </a:pPr>
          </a:p>
          <a:p>
            <a:pPr>
              <a:defRPr sz="1200"/>
            </a:pPr>
            <a:r>
              <a:t>Ha a tűzfal és a switch közé teszed az IPS-t akkor a tűzfal és a belső hostok  forgalma látható, a tűzfal ilyenkor nincs “védve” az IPS eszközzel. Viszont ebben az esetben a hostok egymással való kommunikációja nincs monitorozva. </a:t>
            </a:r>
          </a:p>
          <a:p>
            <a:pPr>
              <a:defRPr sz="1200"/>
            </a:pPr>
          </a:p>
          <a:p>
            <a:pPr>
              <a:defRPr sz="1200"/>
            </a:pPr>
            <a:r>
              <a:t>A hálózati támadásokat, nem kivánt kommunikációkat, a kliens vagy szerverekre kerülő vírus alkalmazások, processek végzik, (vagy maga a támadó személy, a rendelkezésre álló támadó szoftverekkel)</a:t>
            </a:r>
          </a:p>
          <a:p>
            <a:pPr>
              <a:defRPr sz="1200"/>
            </a:pPr>
          </a:p>
          <a:p>
            <a:pPr>
              <a:defRPr sz="1200"/>
            </a:pPr>
          </a:p>
          <a:p>
            <a:pPr>
              <a:defRPr sz="1200"/>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defRPr sz="1200"/>
            </a:pPr>
            <a:r>
              <a:t>Vírusokból is több féle kategória van… </a:t>
            </a:r>
          </a:p>
          <a:p>
            <a:pPr>
              <a:defRPr sz="1200"/>
            </a:pPr>
            <a:r>
              <a:t>Makro vírus: doc, docx, ppt, xls, xlsx fájlok (office excel táblázatok és más napi szinten használt dokumentum típusok)-ba lehet programot (makrót) írni. Ezekbe veszélyes kód is írható, amivel kárt tehetünk a számítógépben, amin csak gyanútlanul megnyitnak egy word dokumentumot pl…</a:t>
            </a:r>
          </a:p>
          <a:p>
            <a:pPr>
              <a:defRPr sz="1200"/>
            </a:pPr>
          </a:p>
          <a:p>
            <a:pPr>
              <a:defRPr sz="1200"/>
            </a:pPr>
            <a:r>
              <a:t>Adware: erőszakos reklámokat dobál fel véletlenszerű időnként a számítógépen. </a:t>
            </a:r>
          </a:p>
          <a:p>
            <a:pPr>
              <a:defRPr sz="1200"/>
            </a:pPr>
          </a:p>
          <a:p>
            <a:pPr>
              <a:defRPr sz="1200"/>
            </a:pPr>
            <a:r>
              <a:t>Ransomware: egyik legveszélyesebb, sok magyar ismertebb céget is megtámadott…</a:t>
            </a:r>
          </a:p>
          <a:p>
            <a:pPr>
              <a:defRPr sz="1200"/>
            </a:pPr>
          </a:p>
          <a:p>
            <a:pPr>
              <a:defRPr sz="1200"/>
            </a:pPr>
            <a:r>
              <a:t>Ransomware is a type of malware that prevents or limits users from accessing their system. This type of malware forces its victims to pay the ransom through certain online payment methods in order to grant access to their systems, or to get their data back. Some ransomware encrypts files (called Cryptolocker).</a:t>
            </a:r>
          </a:p>
          <a:p>
            <a:pPr>
              <a:defRPr sz="1200"/>
            </a:pPr>
            <a:r>
              <a:rPr u="sng">
                <a:hlinkClick r:id="rId3" invalidUrl="" action="" tgtFrame="" tooltip="" history="1" highlightClick="0" endSnd="0"/>
              </a:rPr>
              <a:t>https://www.foolishit.com/cryptoprevent-malware-prevention/</a:t>
            </a:r>
          </a:p>
          <a:p>
            <a:pPr>
              <a:defRPr sz="1200"/>
            </a:pPr>
          </a:p>
          <a:p>
            <a:pPr>
              <a:defRPr sz="1200"/>
            </a:pPr>
            <a:r>
              <a:t>Trójai vírus: a támadó egy rejtett processt elhelyez a célgépen, és azt távolról irányíhatja minden adatot lemásolhat róla amikor csak kedve tartja, bekapcsolhatja a gép kameráját, stb… </a:t>
            </a:r>
          </a:p>
          <a:p>
            <a:pPr>
              <a:defRPr sz="1200"/>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0" name="Shape 580"/>
          <p:cNvSpPr/>
          <p:nvPr>
            <p:ph type="sldImg"/>
          </p:nvPr>
        </p:nvSpPr>
        <p:spPr>
          <a:prstGeom prst="rect">
            <a:avLst/>
          </a:prstGeom>
        </p:spPr>
        <p:txBody>
          <a:bodyPr/>
          <a:lstStyle/>
          <a:p>
            <a:pPr/>
          </a:p>
        </p:txBody>
      </p:sp>
      <p:sp>
        <p:nvSpPr>
          <p:cNvPr id="581" name="Shape 581"/>
          <p:cNvSpPr/>
          <p:nvPr>
            <p:ph type="body" sz="quarter" idx="1"/>
          </p:nvPr>
        </p:nvSpPr>
        <p:spPr>
          <a:prstGeom prst="rect">
            <a:avLst/>
          </a:prstGeom>
        </p:spPr>
        <p:txBody>
          <a:bodyPr/>
          <a:lstStyle/>
          <a:p>
            <a:pPr>
              <a:defRPr sz="1200"/>
            </a:pPr>
            <a:r>
              <a:t>Keress rá a fenti híres exploit-okra. </a:t>
            </a:r>
          </a:p>
          <a:p>
            <a:pPr>
              <a:defRPr sz="1200"/>
            </a:pPr>
          </a:p>
          <a:p>
            <a:pPr>
              <a:defRPr sz="1200"/>
            </a:pPr>
            <a:r>
              <a:t>Hacker news </a:t>
            </a:r>
          </a:p>
          <a:p>
            <a:pPr>
              <a:defRPr sz="1200"/>
            </a:pPr>
            <a:r>
              <a:t>¯\_(ツ)_/¯</a:t>
            </a:r>
          </a:p>
          <a:p>
            <a:pPr>
              <a:defRPr sz="1200"/>
            </a:pPr>
            <a:r>
              <a:rPr u="sng">
                <a:hlinkClick r:id="rId3" invalidUrl="" action="" tgtFrame="" tooltip="" history="1" highlightClick="0" endSnd="0"/>
              </a:rPr>
              <a:t>https://docs.google.com/spreadsheets/d/1xZPAw1uCdLqDz8F_Vz57DRvCNJTcCnPgtG7P-yeloUc/htmlview#gid=1</a:t>
            </a:r>
            <a:r>
              <a:t>    </a:t>
            </a:r>
          </a:p>
          <a:p>
            <a:pPr>
              <a:defRPr sz="1200"/>
            </a:pPr>
            <a:r>
              <a:t>(legalul mindíg a legfrissebb)</a:t>
            </a:r>
          </a:p>
          <a:p>
            <a:pPr>
              <a:defRPr sz="1200"/>
            </a:pPr>
            <a:r>
              <a:t>¯\(°_o)/¯</a:t>
            </a:r>
          </a:p>
          <a:p>
            <a:pPr>
              <a:defRPr sz="1200"/>
            </a:pPr>
          </a:p>
          <a:p>
            <a:pPr>
              <a:defRPr sz="1200"/>
            </a:pPr>
          </a:p>
          <a:p>
            <a:pPr>
              <a:defRPr sz="1200"/>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3" name="Shape 593"/>
          <p:cNvSpPr/>
          <p:nvPr>
            <p:ph type="sldImg"/>
          </p:nvPr>
        </p:nvSpPr>
        <p:spPr>
          <a:prstGeom prst="rect">
            <a:avLst/>
          </a:prstGeom>
        </p:spPr>
        <p:txBody>
          <a:bodyPr/>
          <a:lstStyle/>
          <a:p>
            <a:pPr/>
          </a:p>
        </p:txBody>
      </p:sp>
      <p:sp>
        <p:nvSpPr>
          <p:cNvPr id="594" name="Shape 594"/>
          <p:cNvSpPr/>
          <p:nvPr>
            <p:ph type="body" sz="quarter" idx="1"/>
          </p:nvPr>
        </p:nvSpPr>
        <p:spPr>
          <a:prstGeom prst="rect">
            <a:avLst/>
          </a:prstGeom>
        </p:spPr>
        <p:txBody>
          <a:bodyPr/>
          <a:lstStyle/>
          <a:p>
            <a:pPr>
              <a:defRPr sz="1200"/>
            </a:pPr>
            <a:r>
              <a:t>Honeypot: csali</a:t>
            </a:r>
          </a:p>
          <a:p>
            <a:pPr>
              <a:defRPr sz="1200"/>
            </a:pPr>
            <a:r>
              <a:t>Botnet: sok gép egyszerre amit egy hacker irányít</a:t>
            </a:r>
          </a:p>
          <a:p>
            <a:pPr>
              <a:defRPr sz="1200"/>
            </a:pPr>
            <a:r>
              <a:t>Rootkit: a kernelbe rejtett kód amivel irányítható egy gép</a:t>
            </a:r>
          </a:p>
          <a:p>
            <a:pPr>
              <a:defRPr sz="1200"/>
            </a:pPr>
            <a:r>
              <a:t>Bootkit: ugyanaz mint a rootkit csak sokkal veszélyesebb mert a bootloader-be van elrejtve a kód, rosszabb esetben az UEFI-ben (azaz reinstall se segít)</a:t>
            </a:r>
          </a:p>
          <a:p>
            <a:pPr>
              <a:defRPr sz="1200"/>
            </a:pPr>
            <a:r>
              <a:t>Cracrked software: feltört szoftver (fizetős szofver amit fizetés nélkül használunk)</a:t>
            </a:r>
          </a:p>
          <a:p>
            <a:pPr>
              <a:defRPr sz="1200"/>
            </a:pPr>
            <a:r>
              <a:t>Bruteforce attack: minden lehetséges jelszót kipróbálunk és úgy törjük fel a rendszert , mert előbb utóbb meglesz a jelszó hiszen minden lehetséges kombinációt kipróbálunk….</a:t>
            </a:r>
          </a:p>
          <a:p>
            <a:pPr>
              <a:defRPr sz="1200"/>
            </a:pPr>
            <a:r>
              <a:t>Rainbow Table: segítség a bruteforce attack-hoz</a:t>
            </a:r>
          </a:p>
          <a:p>
            <a:pPr>
              <a:defRPr sz="1200"/>
            </a:pPr>
            <a:r>
              <a:t>Dictionary attack: hasonló mint a rainbow table….</a:t>
            </a:r>
          </a:p>
          <a:p>
            <a:pPr>
              <a:defRPr sz="1200"/>
            </a:pPr>
          </a:p>
          <a:p>
            <a:pPr>
              <a:defRPr sz="1200"/>
            </a:pPr>
            <a:r>
              <a:t>Ami nem világos guglizz rá!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lvl1pPr>
              <a:defRPr sz="1200"/>
            </a:lvl1pPr>
          </a:lstStyle>
          <a:p>
            <a:pPr/>
            <a:r>
              <a:t>A legelső titkosítási módszerek egyike a Caesar titkosítás aminek az a lényege hogy a betűket az abc szerint valamennyivel eltoljuk.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ph type="sldImg"/>
          </p:nvPr>
        </p:nvSpPr>
        <p:spPr>
          <a:prstGeom prst="rect">
            <a:avLst/>
          </a:prstGeom>
        </p:spPr>
        <p:txBody>
          <a:bodyPr/>
          <a:lstStyle/>
          <a:p>
            <a:pPr/>
          </a:p>
        </p:txBody>
      </p:sp>
      <p:sp>
        <p:nvSpPr>
          <p:cNvPr id="614" name="Shape 614"/>
          <p:cNvSpPr/>
          <p:nvPr>
            <p:ph type="body" sz="quarter" idx="1"/>
          </p:nvPr>
        </p:nvSpPr>
        <p:spPr>
          <a:prstGeom prst="rect">
            <a:avLst/>
          </a:prstGeom>
        </p:spPr>
        <p:txBody>
          <a:bodyPr/>
          <a:lstStyle/>
          <a:p>
            <a:pPr>
              <a:defRPr sz="1200"/>
            </a:pPr>
            <a:r>
              <a:t>Egy weboldalra való ellátogatás régen nagyon könnyű volt, a webserver figyelt a 80as porton, és az URL alapján egyszerűen file-okat kért le a számítógép (pl index.html, azokat a file-okat a webszerver a megadott helyről elővette és visszaküldte a kliensnek) Az ilyen file-ok a HTML file-ok, és a CSS file-ok (a html file-ok kinézetéhez való stílus file-ok).</a:t>
            </a:r>
          </a:p>
          <a:p>
            <a:pPr>
              <a:defRPr sz="1200"/>
            </a:pPr>
            <a:r>
              <a:t>Ezekben semmilyen futtatható kód nincs önmagában csak leíró nyelvek, a böngésző értelmezi őket, és az alapján kirajzolja a weboldalt a böngészőbe. </a:t>
            </a:r>
          </a:p>
          <a:p>
            <a:pPr>
              <a:defRPr sz="1200"/>
            </a:pPr>
            <a:r>
              <a:t>Semmivel nem több ez az egész idáig mintha pl word vagy pdf dokumentumokat küldözgetne egymásnak a kliens és a szerver. </a:t>
            </a:r>
          </a:p>
          <a:p>
            <a:pPr>
              <a:defRPr sz="1200"/>
            </a:pPr>
            <a:r>
              <a:t>A dolog ott kezd bonyolódni amikor már nem csak megjelenítünk valamit hanem számolunk, műveletet, eljárást akarunk végezni, pl egy számológép kell hogy működjön a böngészőn belül. Ehhez már programozási nyelv-re van szükség. A program futhat kliens oldalon böngészőben is (javascript), vagy futhat szerver oldalon is (php, nodeJS, ruby, stb…) A “hol fut” azt jelenti hogy fizikailag a file-ok melyik oldalon futnak le és melyik oldalon lévő számítógép dolgozik velük. </a:t>
            </a:r>
          </a:p>
          <a:p>
            <a:pPr>
              <a:defRPr sz="1200"/>
            </a:pPr>
          </a:p>
          <a:p>
            <a:pPr>
              <a:defRPr sz="1200"/>
            </a:pPr>
            <a:r>
              <a:t>Ami már futtatható kód, az támadható is. Támadható a “weboldal” szerver oldalon is, és kliens oldalon is. A weboldal ha már összetettebb, és nem csak pl egy számológép, hanem valami nyilvántartó szoftverről van szó pl ami egy webes alkalmazás, az már adatbázist is használhat, (mysql, oracle, stb…) </a:t>
            </a:r>
          </a:p>
          <a:p>
            <a:pPr>
              <a:defRPr sz="1200"/>
            </a:pPr>
            <a:r>
              <a:t>Az adatbázis is támadható, onnan adat lopható ki, az adatbázisban lévő adatok törölhetők stb mert ha az alkalmazás sebezhetőségét kihasználva a hacker eléri hogy úgy működjön az alkalmazás ahogy ő akarja, akkor mivel az alkalmazásnak van írási olvasási joga az adatbázisba, a hackernek is van joga írni olvasni adatot az adatbázisban…</a:t>
            </a:r>
          </a:p>
          <a:p>
            <a:pPr>
              <a:defRPr sz="1200"/>
            </a:pPr>
          </a:p>
          <a:p>
            <a:pPr>
              <a:defRPr sz="1200"/>
            </a:pPr>
            <a:r>
              <a:t>A lekérdezés esetén a HTML, CSS és Javascript fájlok is a szerveren tárolódnak, de azok nem ott vannak futtatva, azokat letölti a szerverről a kliens és a böngészőben futnak le, A szerver oldali kód nem hagyja el a szervert, ott fut le a szerveren, a szerint hogy a kliens milyen oldalakat néz meg, milyen tevékenységet végez, stb…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0" name="Shape 630"/>
          <p:cNvSpPr/>
          <p:nvPr>
            <p:ph type="sldImg"/>
          </p:nvPr>
        </p:nvSpPr>
        <p:spPr>
          <a:prstGeom prst="rect">
            <a:avLst/>
          </a:prstGeom>
        </p:spPr>
        <p:txBody>
          <a:bodyPr/>
          <a:lstStyle/>
          <a:p>
            <a:pPr/>
          </a:p>
        </p:txBody>
      </p:sp>
      <p:sp>
        <p:nvSpPr>
          <p:cNvPr id="631" name="Shape 631"/>
          <p:cNvSpPr/>
          <p:nvPr>
            <p:ph type="body" sz="quarter" idx="1"/>
          </p:nvPr>
        </p:nvSpPr>
        <p:spPr>
          <a:prstGeom prst="rect">
            <a:avLst/>
          </a:prstGeom>
        </p:spPr>
        <p:txBody>
          <a:bodyPr/>
          <a:lstStyle/>
          <a:p>
            <a:pPr>
              <a:defRPr sz="1200"/>
            </a:pPr>
            <a:r>
              <a:t>A webszerver folyamatosan kommunikál a kliensel, és folyamatosan új oldalakat nézünkmeg ugyanazon a weboldalon (p facebook vagy gmail) de mégsem kell minden egyes oldalváltáskor beírnunk a felhasználónevünket és a jelszavunkat. MIért nem?</a:t>
            </a:r>
          </a:p>
          <a:p>
            <a:pPr>
              <a:defRPr sz="1200"/>
            </a:pPr>
            <a:r>
              <a:t>Amikor legelőször beírjuk egy weboldal bejelentkezési felületén a felhasználónevet és a jelszót, azt elküldjük a szervernek, a szerver pedig visszaküld nekünk egy vagy több Cookie-t (süti). Ezek hosszú betű,szám kombináció sorok. Ez azonosít minket minden alkalommal onnantól kezdve hogy beléptünk a weboldalra. A kliens ezeket a cookie-kat küldi el mindíg a webszervernek, és ezzel azonosítja magát, ezért maradunk bejelentkezve a webodlalon. A cookie-k-at a böngésző egy egyszerű adatbázisban tárolja ami ellopható egy hacker által ha hozzáfér a cookie-k hoz. </a:t>
            </a:r>
          </a:p>
          <a:p>
            <a:pPr>
              <a:defRPr sz="1200"/>
            </a:pPr>
          </a:p>
          <a:p>
            <a:pPr>
              <a:defRPr sz="1200"/>
            </a:pPr>
            <a:r>
              <a:t>Ha egy számítógépen be vagyunk jelentkezve pl a gmailbe vagy a facebookra, és ki exportáljuk a böngészőből az összes cookie-t (van rá plugin) akkor ha átvisszük a kiexportált cookie-kat egy másik számítógépre, ahol pedig beimportáljuk (van rá plugin) akkor azokon a weboldalakon az új gépen is be leszünk jelentkezve, ANÉLKÜL hogy bármilyen jelszót beírtunk volna a másik gépen. </a:t>
            </a:r>
          </a:p>
          <a:p>
            <a:pPr>
              <a:defRPr sz="1200"/>
            </a:pPr>
            <a:r>
              <a:t>Ha pl a lacika be van lépve a facebookba, és egy hacker ellopja lacika böngészőjéből a facebook cookie-kat, akkor a hacker be tud lépni lacika facebook fiókjába anélkül hogy tudná lacika jelszavát, pusztán a cookie-jait használja fel…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9" name="Shape 649"/>
          <p:cNvSpPr/>
          <p:nvPr>
            <p:ph type="sldImg"/>
          </p:nvPr>
        </p:nvSpPr>
        <p:spPr>
          <a:prstGeom prst="rect">
            <a:avLst/>
          </a:prstGeom>
        </p:spPr>
        <p:txBody>
          <a:bodyPr/>
          <a:lstStyle/>
          <a:p>
            <a:pPr/>
          </a:p>
        </p:txBody>
      </p:sp>
      <p:sp>
        <p:nvSpPr>
          <p:cNvPr id="650" name="Shape 650"/>
          <p:cNvSpPr/>
          <p:nvPr>
            <p:ph type="body" sz="quarter" idx="1"/>
          </p:nvPr>
        </p:nvSpPr>
        <p:spPr>
          <a:prstGeom prst="rect">
            <a:avLst/>
          </a:prstGeom>
        </p:spPr>
        <p:txBody>
          <a:bodyPr/>
          <a:lstStyle/>
          <a:p>
            <a:pPr>
              <a:defRPr sz="1200"/>
            </a:pPr>
            <a:r>
              <a:t>Az sql injenction egy olyan támadási módszer amikor a különböző beviteli mezőkbe olyan kód részletet írunk amit ha elküldünk a szerverre, az lefut, és elvégez valami rendeltetés szerű műveletet, (pl kilistázza az összes felhasználót, vagy törli az összes felhasználót, amit akarsz..)</a:t>
            </a:r>
          </a:p>
          <a:p>
            <a:pPr>
              <a:defRPr sz="1200"/>
            </a:pPr>
          </a:p>
          <a:p>
            <a:pPr>
              <a:defRPr sz="1200"/>
            </a:pPr>
          </a:p>
          <a:p>
            <a:pPr>
              <a:defRPr sz="1200"/>
            </a:pPr>
            <a:r>
              <a:t>Pl egy weboldal belejentkező felületére ahova normális esetben felhasználónevet és jelszót kel beírni, normális esetben ebből a szerveren az alábbi SQL utasítás “generálódik” és fut le: Select * From Users Where Name = “John Doe” AND Pass = “myPass”</a:t>
            </a:r>
          </a:p>
          <a:p>
            <a:pPr>
              <a:defRPr sz="1200"/>
            </a:pPr>
            <a:r>
              <a:t>Tehát a szerveren lefut egy ellenőrzés hogy létezik e John Doe felhasználó ezzel a jelszóval, és ha létezik, akkor beléphet, ha nem akkor nem ….</a:t>
            </a:r>
          </a:p>
          <a:p>
            <a:pPr>
              <a:defRPr sz="1200"/>
            </a:pPr>
            <a:r>
              <a:t>Ez a normális működése a weboldalnak, ez még nem a támadás…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9" name="Shape 669"/>
          <p:cNvSpPr/>
          <p:nvPr>
            <p:ph type="sldImg"/>
          </p:nvPr>
        </p:nvSpPr>
        <p:spPr>
          <a:prstGeom prst="rect">
            <a:avLst/>
          </a:prstGeom>
        </p:spPr>
        <p:txBody>
          <a:bodyPr/>
          <a:lstStyle/>
          <a:p>
            <a:pPr/>
          </a:p>
        </p:txBody>
      </p:sp>
      <p:sp>
        <p:nvSpPr>
          <p:cNvPr id="670" name="Shape 670"/>
          <p:cNvSpPr/>
          <p:nvPr>
            <p:ph type="body" sz="quarter" idx="1"/>
          </p:nvPr>
        </p:nvSpPr>
        <p:spPr>
          <a:prstGeom prst="rect">
            <a:avLst/>
          </a:prstGeom>
        </p:spPr>
        <p:txBody>
          <a:bodyPr/>
          <a:lstStyle/>
          <a:p>
            <a:pPr>
              <a:defRPr sz="1200"/>
            </a:pPr>
            <a:r>
              <a:t>Ha egy támadó a beviteli mezőkbe pl egy olyan műveletet ír be mint a példában, akkor az SQL utasítás úgy fog működni hogy minden felhasználót kilistáz.</a:t>
            </a:r>
          </a:p>
          <a:p>
            <a:pPr>
              <a:defRPr sz="1200"/>
            </a:pPr>
            <a:r>
              <a:t>The result SQL is valid. It will return all rows from the table Users, since WHERE ""="" is always true.</a:t>
            </a:r>
          </a:p>
          <a:p>
            <a:pPr>
              <a:defRPr sz="1200"/>
            </a:pPr>
            <a:r>
              <a:t>A második példa pedig minden bejegyzést eldob (töröl) a Suppliers nevű táblából. </a:t>
            </a:r>
          </a:p>
          <a:p>
            <a:pPr>
              <a:defRPr sz="1200"/>
            </a:pPr>
            <a:r>
              <a:t>Ezek azért eléggé egyszerű SQL injection-ök és a legtöbb weboldal úgy van programozva hogy kiszűrje ezeket a támadásokat, szóval nemleszel hacker ha ezt kipróbálod, valószinűleg már sehol nemműködik ez a módszer. </a:t>
            </a:r>
          </a:p>
          <a:p>
            <a:pPr>
              <a:defRPr sz="1200"/>
            </a:pPr>
            <a:r>
              <a:t>Olvass utána ha nemérted:</a:t>
            </a:r>
          </a:p>
          <a:p>
            <a:pPr>
              <a:defRPr sz="1200"/>
            </a:pPr>
            <a:r>
              <a:rPr u="sng">
                <a:hlinkClick r:id="rId3" invalidUrl="" action="" tgtFrame="" tooltip="" history="1" highlightClick="0" endSnd="0"/>
              </a:rPr>
              <a:t>https://www.w3schools.com/sql/sql_injection.asp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ph type="sldImg"/>
          </p:nvPr>
        </p:nvSpPr>
        <p:spPr>
          <a:prstGeom prst="rect">
            <a:avLst/>
          </a:prstGeom>
        </p:spPr>
        <p:txBody>
          <a:bodyPr/>
          <a:lstStyle/>
          <a:p>
            <a:pPr/>
          </a:p>
        </p:txBody>
      </p:sp>
      <p:sp>
        <p:nvSpPr>
          <p:cNvPr id="692" name="Shape 692"/>
          <p:cNvSpPr/>
          <p:nvPr>
            <p:ph type="body" sz="quarter" idx="1"/>
          </p:nvPr>
        </p:nvSpPr>
        <p:spPr>
          <a:prstGeom prst="rect">
            <a:avLst/>
          </a:prstGeom>
        </p:spPr>
        <p:txBody>
          <a:bodyPr/>
          <a:lstStyle/>
          <a:p>
            <a:pPr>
              <a:defRPr sz="1200"/>
            </a:pPr>
            <a:r>
              <a:t>A Cross Site Request Forgery azt jelenti hogy a weboldal szerver oldali kódjába olyan kódot injekciózik be a hacker, ami egy ő általa kijelölt szerverrel kommunikál. </a:t>
            </a:r>
          </a:p>
          <a:p>
            <a:pPr>
              <a:defRPr sz="1200"/>
            </a:pPr>
            <a:r>
              <a:t>A Cross site Scripting, pedig azt jelenti hogy a weboldal kliens oldali (javascript) kódjába kerül olyan kártákony kódrész ami kliens oldalról küld adatot egy hacker-nek, oda ahova ő akarja.. Ebben nem csak az a veszélyes hogy azzal a weboldallal kapcsolatos információkat küldi el amire éppen ellátogatunk, hanem az is hogy más weboldalakról letárolt cookie-kat is elküldhet a böngésző egy távoli szerverre</a:t>
            </a:r>
          </a:p>
          <a:p>
            <a:pPr>
              <a:defRPr sz="1200"/>
            </a:pPr>
          </a:p>
          <a:p>
            <a:pPr>
              <a:defRPr sz="1200"/>
            </a:pPr>
            <a:r>
              <a:t>Ez a két támadási mód a mai napig jelen van és nagyon sok esetben így lopnak adatot a hackerek, vagy így kreálnak botnet-eket. …</a:t>
            </a:r>
          </a:p>
          <a:p>
            <a:pPr>
              <a:defRPr sz="1200"/>
            </a:pPr>
          </a:p>
          <a:p>
            <a:pPr>
              <a:defRPr sz="1200"/>
            </a:pPr>
            <a:r>
              <a:t>CSRF-re megoldas (es magyarazat):</a:t>
            </a:r>
          </a:p>
          <a:p>
            <a:pPr>
              <a:defRPr sz="1200"/>
            </a:pPr>
            <a:r>
              <a:rPr u="sng">
                <a:hlinkClick r:id="rId3" invalidUrl="" action="" tgtFrame="" tooltip="" history="1" highlightClick="0" endSnd="0"/>
              </a:rPr>
              <a:t>https://scotthelme.co.uk/csrf-is-dead/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6" name="Shape 706"/>
          <p:cNvSpPr/>
          <p:nvPr>
            <p:ph type="sldImg"/>
          </p:nvPr>
        </p:nvSpPr>
        <p:spPr>
          <a:prstGeom prst="rect">
            <a:avLst/>
          </a:prstGeom>
        </p:spPr>
        <p:txBody>
          <a:bodyPr/>
          <a:lstStyle/>
          <a:p>
            <a:pPr/>
          </a:p>
        </p:txBody>
      </p:sp>
      <p:sp>
        <p:nvSpPr>
          <p:cNvPr id="707" name="Shape 707"/>
          <p:cNvSpPr/>
          <p:nvPr>
            <p:ph type="body" sz="quarter" idx="1"/>
          </p:nvPr>
        </p:nvSpPr>
        <p:spPr>
          <a:prstGeom prst="rect">
            <a:avLst/>
          </a:prstGeom>
        </p:spPr>
        <p:txBody>
          <a:bodyPr/>
          <a:lstStyle>
            <a:lvl1pPr>
              <a:defRPr sz="1200"/>
            </a:lvl1pPr>
          </a:lstStyle>
          <a:p>
            <a:pPr/>
            <a:r>
              <a:t>A Same Origin Policy egy nagyon régi böngészőkbe ültetett védelem, azt a lényege hogy a böngésződben ha két különböző weboldal meg van nyiva, akkor az egyik weboldal nem fér semmilyen módon hozzá a másik weboldalnak a cookie-jaihoz, és az egyik webodlal nem küldhet a másik weboldal nevében üzenetet a szervernek.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defRPr sz="1200"/>
            </a:pPr>
            <a:r>
              <a:t>Nyílt szöveg: titkosítatlan üzenet</a:t>
            </a:r>
          </a:p>
          <a:p>
            <a:pPr>
              <a:defRPr sz="1200"/>
            </a:pPr>
            <a:r>
              <a:t>A számítógépek világába az algoritmusok képesek ennél sokkal bonyolultabb titkosítésra is. </a:t>
            </a:r>
          </a:p>
          <a:p>
            <a:pPr>
              <a:defRPr sz="1200"/>
            </a:pPr>
            <a:r>
              <a:t>A szimmetrikus kulcsú titkosításnak az a lényege hogy ugyanazt a kulcsot használom titkosításra, mint megfejtésre. (nem visszafejtésre, az feltörést jelent)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defRPr sz="1200"/>
            </a:pPr>
            <a:r>
              <a:t>Az egyik legnagyobb probléma a szimmetrikus titkosítással hogy a kulcsot valamilyen módon el kell juttatni a címzetthez. Ez problémákat jelent mert ha valaki megszerzi a kulcsot akkor megszerzi a nyílt szöveget is. </a:t>
            </a:r>
          </a:p>
          <a:p>
            <a:pPr>
              <a:defRPr sz="1200"/>
            </a:pPr>
          </a:p>
          <a:p>
            <a:pPr>
              <a:defRPr sz="1200"/>
            </a:pPr>
            <a:r>
              <a:t>Az aszimmetrikus kulcsú titkosításnál két kulcs van egy nyilvános és egy privát/titkos kulcs</a:t>
            </a:r>
          </a:p>
          <a:p>
            <a:pPr>
              <a:defRPr sz="1200"/>
            </a:pPr>
            <a:r>
              <a:t>A nyilvános kulcs titkosít, a privát kulcs megfejt.</a:t>
            </a:r>
          </a:p>
          <a:p>
            <a:pPr>
              <a:defRPr sz="1200"/>
            </a:pPr>
          </a:p>
          <a:p>
            <a:pPr>
              <a:defRPr sz="1200"/>
            </a:pPr>
            <a:r>
              <a:t>A módszer az hogy ha két gép egymással titkosított csatornán akar kommunikálni akkor nyilvános kulcsot cserélnek és egymás kulcsát használják arra hogy titkosított üzenetet küldjenek egymásnak. Amikor az üzenetet valamelyik fél megkapja a privát kulcsával megfejtheti. </a:t>
            </a:r>
          </a:p>
          <a:p>
            <a:pPr>
              <a:defRPr sz="1200"/>
            </a:pPr>
          </a:p>
          <a:p>
            <a:pPr>
              <a:defRPr sz="1200"/>
            </a:pPr>
            <a:r>
              <a:t>A publikus kulcsot bárki megszerezheti mert nem tud vele semmit kezdeni max üzenetet titkosíthat. az SSH protokoll is Asszimetrikus kulcsú titkosításon alapszik.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200"/>
            </a:pPr>
            <a:r>
              <a:t>A titkosítási módszerek matematikai számítások</a:t>
            </a:r>
          </a:p>
          <a:p>
            <a:pPr>
              <a:defRPr sz="1200"/>
            </a:pPr>
            <a:r>
              <a:t>DES: data encryption standards, régebbi titkosítás, manapság már nem gyakori mert könnyen törhető, a Triple-des ennek egy tovább fejlesztett változata, nagyobb kulcs mérettel dolgozik, de nem annyira elterjedt,</a:t>
            </a:r>
          </a:p>
          <a:p>
            <a:pPr>
              <a:defRPr sz="1200"/>
            </a:pPr>
            <a:r>
              <a:t>A DESből fejlődött ki az AES is, (advanced encryption standards) ezt a titkosítást már évmilliókig tartana megtörni (vagy szuperszámítógép…)  Ez már a mai szoftverekben gyakran megtalálható.</a:t>
            </a:r>
          </a:p>
          <a:p>
            <a:pPr>
              <a:defRPr sz="1200"/>
            </a:pPr>
          </a:p>
          <a:p>
            <a:pPr>
              <a:defRPr sz="1200"/>
            </a:pPr>
            <a:r>
              <a:t>Nagyjábol minden ami egy jelszót használ ott szimmetrikus kucsú titkosításra lehet gondolni, tehát valószinűleg AES. </a:t>
            </a:r>
          </a:p>
          <a:p>
            <a:pPr>
              <a:defRPr sz="1200"/>
            </a:pPr>
            <a:r>
              <a:t>A wifi titkosítására/jelejszavazására (WPA2) is használjuk az AES-t </a:t>
            </a:r>
          </a:p>
          <a:p>
            <a:pPr>
              <a:defRPr sz="1200"/>
            </a:pPr>
            <a:r>
              <a:t>Az SSL asszimetrikus titkosítást használ arra hogy a személyazonosságot megállapítsa, de utána AES-t használ üzenetek titkosítására.</a:t>
            </a:r>
          </a:p>
          <a:p>
            <a:pPr>
              <a:defRPr sz="1200"/>
            </a:pPr>
            <a:r>
              <a:t>Valójában az ssl nagyon sokmindent használ:</a:t>
            </a:r>
          </a:p>
          <a:p>
            <a:pPr>
              <a:defRPr sz="1200"/>
            </a:pPr>
          </a:p>
          <a:p>
            <a:pPr>
              <a:defRPr sz="1200"/>
            </a:pPr>
            <a:r>
              <a:t>“The cipher suits for SSL look like: ECDHE-RSA-AES128-GCM-SHA256</a:t>
            </a:r>
          </a:p>
          <a:p>
            <a:pPr>
              <a:defRPr sz="1200"/>
            </a:pPr>
            <a:r>
              <a:t>ECDHE-RSA is the opening, but data is encrypted with AES 128-bit, with GCM, and SHA256 for the HMAC.”</a:t>
            </a:r>
          </a:p>
          <a:p>
            <a:pPr>
              <a:defRPr sz="1200"/>
            </a:pPr>
          </a:p>
          <a:p>
            <a:pPr>
              <a:defRPr sz="1200"/>
            </a:pPr>
            <a:r>
              <a:t>RSA: a legismertebb asszimetrikus kulcsú titkosítás, magas prímszámokkal dolgozik… az SSH RSA titkosítást használ. </a:t>
            </a:r>
          </a:p>
          <a:p>
            <a:pPr>
              <a:defRPr sz="12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defRPr sz="1200"/>
            </a:pPr>
            <a:r>
              <a:t>Belépés: username/password, ujjlenyomat, RFID, kézlenyomat, dns minta, stb…</a:t>
            </a:r>
          </a:p>
          <a:p>
            <a:pPr>
              <a:defRPr sz="1200"/>
            </a:pPr>
          </a:p>
          <a:p>
            <a:pPr>
              <a:defRPr sz="1200"/>
            </a:pPr>
            <a:r>
              <a:t>Jogosultság: mihez van jogosultságom, pl fájl olvasás írás, szoftverek használata</a:t>
            </a:r>
          </a:p>
          <a:p>
            <a:pPr>
              <a:defRPr sz="1200"/>
            </a:pPr>
            <a:r>
              <a:t>A különböző engedélyeket/jogosultságokat ACL-ekkel kezeljük (acces control list) rengeteg féle ACL létezik a világban és külön lehet ezeket kategorizálni is:</a:t>
            </a:r>
          </a:p>
          <a:p>
            <a:pPr>
              <a:defRPr sz="1200"/>
            </a:pPr>
          </a:p>
          <a:p>
            <a:pPr>
              <a:defRPr sz="1200"/>
            </a:pPr>
            <a:r>
              <a:t>Label: pl top secret (vagy megnézheted vagy nem)</a:t>
            </a:r>
          </a:p>
          <a:p>
            <a:pPr>
              <a:defRPr sz="1200"/>
            </a:pPr>
            <a:r>
              <a:t>Discretionary acces control: egy fájlnak a tulajdonosa vagy (azt csinálszvele amit akarsz) vagy csak írhatod, csak olvashatod, stb…</a:t>
            </a:r>
          </a:p>
          <a:p>
            <a:pPr>
              <a:defRPr sz="1200"/>
            </a:pPr>
            <a:r>
              <a:t>Role based: szerepkörök vannak és minden szerepkör valami másra képes.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defRPr sz="1200"/>
            </a:pPr>
            <a:r>
              <a:t>A privát kulcs és a publikus kulcs NEM azonos. A kettő matematikailag össze van kapcsolva és az ‘a’ privát kulccsal lehet megfejteni az ‘a’ publikus kulccsal letitkosított adatot. Ez a titkosítás lényege, ezt meghamisítani nem lehet. (nem létezik valami joker private key ami mindent unlock-ol vagy ilyesmi…)</a:t>
            </a:r>
          </a:p>
          <a:p>
            <a:pPr>
              <a:defRPr sz="1200"/>
            </a:pPr>
          </a:p>
          <a:p>
            <a:pPr>
              <a:defRPr sz="1200"/>
            </a:pPr>
          </a:p>
          <a:p>
            <a:pPr>
              <a:defRPr sz="1200"/>
            </a:pPr>
            <a:r>
              <a:t>Trust: biztosít arról hogy akivel kommunikálsz az az akinek kell hogy legyen. (bizalom)</a:t>
            </a:r>
          </a:p>
          <a:p>
            <a:pPr>
              <a:defRPr sz="1200"/>
            </a:pPr>
            <a:r>
              <a:t>Encryption: biztosít róla hogy a kommunikáció titkosított legyen</a:t>
            </a:r>
          </a:p>
          <a:p>
            <a:pPr>
              <a:defRPr sz="1200"/>
            </a:pPr>
          </a:p>
          <a:p>
            <a:pPr>
              <a:defRPr sz="1200"/>
            </a:pPr>
            <a:r>
              <a:t>Wireless: könnyen bele lehet hallgatni, </a:t>
            </a:r>
          </a:p>
          <a:p>
            <a:pPr>
              <a:defRPr sz="1200"/>
            </a:pPr>
            <a:r>
              <a:t>DNS, és DHCP könnyen törhető</a:t>
            </a:r>
          </a:p>
          <a:p>
            <a:pPr>
              <a:defRPr sz="1200"/>
            </a:pPr>
            <a:r>
              <a:t>“Man in the middle attack”: könnyen kivitelezhető</a:t>
            </a:r>
          </a:p>
          <a:p>
            <a:pPr>
              <a:defRPr sz="1200"/>
            </a:pPr>
            <a:r>
              <a:t>A kriptográfiai protkollok (köztül az ssl is) sérülékenyek és lehetnek biztonsági réseik.</a:t>
            </a:r>
          </a:p>
          <a:p>
            <a:pPr>
              <a:defRPr sz="1200"/>
            </a:pPr>
          </a:p>
          <a:p>
            <a:pPr>
              <a:defRPr sz="1200"/>
            </a:pPr>
          </a:p>
          <a:p>
            <a:pPr>
              <a:defRPr sz="1200"/>
            </a:pPr>
          </a:p>
          <a:p>
            <a:pPr>
              <a:defRPr sz="1200"/>
            </a:pPr>
          </a:p>
          <a:p>
            <a:pPr>
              <a:defRPr sz="1200"/>
            </a:pPr>
          </a:p>
          <a:p>
            <a:pPr>
              <a:defRPr sz="12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defRPr sz="1200"/>
            </a:pPr>
            <a:r>
              <a:t>Bob és Alice ha beszélgetni akar, először publikus kulcsot cserélnek.</a:t>
            </a:r>
          </a:p>
          <a:p>
            <a:pPr>
              <a:defRPr sz="1200"/>
            </a:pPr>
            <a:r>
              <a:t>A privát kulcsokat soha senki nem adja ki a kezéből.</a:t>
            </a:r>
          </a:p>
          <a:p>
            <a:pPr>
              <a:defRPr sz="1200"/>
            </a:pPr>
            <a:r>
              <a:t>Alice ha üzenetet akar küldeni  bob-nak, fogja bob publikus kulcsát és letitkosítja vele az üzenetet. Ezt bob megkapja és a saját privát kulcsával megfejti, így el tudja olvasni.</a:t>
            </a:r>
          </a:p>
          <a:p>
            <a:pPr>
              <a:defRPr sz="1200"/>
            </a:pPr>
            <a:r>
              <a:t>Ha Ő akar üzenetet küldeni alice-nak akkor Alice publikus kulcsával titkosít, amit Alice a privát kulcsával elolvas. </a:t>
            </a:r>
          </a:p>
          <a:p>
            <a:pPr>
              <a:defRPr sz="1200"/>
            </a:pPr>
            <a:r>
              <a:t>Egy harmadik fél nem tud mit kezdeni az üzenetekkel mert se Alice se Bob privát kulcsa nincs meg neki. Maximum a publikus kulcsokat lophatja el de azokkal legfeljebb hamis üzeneteket küldhet nekik, ami egyből kiderül ha ők válaszolnak, mert Charlie nem tudja elolvasni a váalszt. (alice vagy bob publikus kulcsa kellene hozzá)</a:t>
            </a:r>
          </a:p>
          <a:p>
            <a:pPr>
              <a:defRPr sz="1200"/>
            </a:pPr>
          </a:p>
          <a:p>
            <a:pPr>
              <a:defRPr sz="1200"/>
            </a:pPr>
            <a:r>
              <a:t>Az asszimetrikus titkosítás egyrészt titkosításra, másrészt arra is jó hogy a két fél biztos legyen benne hogy a másik oldalon azzal beszélget akivel szeretne. </a:t>
            </a:r>
          </a:p>
          <a:p>
            <a:pPr>
              <a:defRPr sz="1200"/>
            </a:pPr>
            <a:r>
              <a:t>Ez persze csak akkor igaz ha a legelső alkalommal is megbíznak egymásban… Ehhez kell a PKI (publik key infrastructure…)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defRPr sz="1200"/>
            </a:pPr>
            <a:r>
              <a:t>A pubic key infrastructure a bizalomon alapszik. Ha te ismersz valakit megbízol benne (tudod hogy ő az) és nem kételkedsz ha meglátod mert felismered, stb…</a:t>
            </a:r>
          </a:p>
          <a:p>
            <a:pPr>
              <a:defRPr sz="1200"/>
            </a:pPr>
            <a:r>
              <a:t>Ha valakit nem ismersz akkor kell valaki akit ismersz és ha ő ismeri az érintett harmadik felet, akkor benne is megbízol ez a “bizalomlánc” lényege a PKI-ben.</a:t>
            </a:r>
          </a:p>
          <a:p>
            <a:pPr>
              <a:defRPr sz="12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jpeg"/><Relationship Id="rId9" Type="http://schemas.openxmlformats.org/officeDocument/2006/relationships/image" Target="../media/image28.png"/><Relationship Id="rId10" Type="http://schemas.openxmlformats.org/officeDocument/2006/relationships/image" Target="../media/image4.png"/><Relationship Id="rId11" Type="http://schemas.openxmlformats.org/officeDocument/2006/relationships/image" Target="../media/image5.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26.png"/><Relationship Id="rId7" Type="http://schemas.openxmlformats.org/officeDocument/2006/relationships/image" Target="../media/image2.jpeg"/><Relationship Id="rId8" Type="http://schemas.openxmlformats.org/officeDocument/2006/relationships/image" Target="../media/image28.png"/><Relationship Id="rId9" Type="http://schemas.openxmlformats.org/officeDocument/2006/relationships/image" Target="../media/image33.png"/><Relationship Id="rId10" Type="http://schemas.openxmlformats.org/officeDocument/2006/relationships/image" Target="../media/image3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jpeg"/><Relationship Id="rId6" Type="http://schemas.openxmlformats.org/officeDocument/2006/relationships/image" Target="../media/image57.png"/><Relationship Id="rId7" Type="http://schemas.openxmlformats.org/officeDocument/2006/relationships/image" Target="../media/image5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24.png"/><Relationship Id="rId8" Type="http://schemas.openxmlformats.org/officeDocument/2006/relationships/image" Target="../media/image3.jpeg"/><Relationship Id="rId9" Type="http://schemas.openxmlformats.org/officeDocument/2006/relationships/image" Target="../media/image57.png"/><Relationship Id="rId10" Type="http://schemas.openxmlformats.org/officeDocument/2006/relationships/image" Target="../media/image5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3.jpeg"/><Relationship Id="rId9" Type="http://schemas.openxmlformats.org/officeDocument/2006/relationships/image" Target="../media/image57.png"/><Relationship Id="rId10" Type="http://schemas.openxmlformats.org/officeDocument/2006/relationships/image" Target="../media/image5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24.png"/><Relationship Id="rId7" Type="http://schemas.openxmlformats.org/officeDocument/2006/relationships/image" Target="../media/image3.jpe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68.png"/><Relationship Id="rId11" Type="http://schemas.openxmlformats.org/officeDocument/2006/relationships/image" Target="../media/image2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3.jpe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69.png"/><Relationship Id="rId9" Type="http://schemas.openxmlformats.org/officeDocument/2006/relationships/image" Target="../media/image6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Hálózatok 6."/>
          <p:cNvSpPr txBox="1"/>
          <p:nvPr>
            <p:ph type="ctrTitle"/>
          </p:nvPr>
        </p:nvSpPr>
        <p:spPr>
          <a:prstGeom prst="rect">
            <a:avLst/>
          </a:prstGeom>
        </p:spPr>
        <p:txBody>
          <a:bodyPr/>
          <a:lstStyle/>
          <a:p>
            <a:pPr/>
            <a:r>
              <a:t>Hálózatok 6.</a:t>
            </a:r>
          </a:p>
        </p:txBody>
      </p:sp>
      <p:sp>
        <p:nvSpPr>
          <p:cNvPr id="129" name="Lengyel Zsolt"/>
          <p:cNvSpPr txBox="1"/>
          <p:nvPr>
            <p:ph type="subTitle" sz="quarter" idx="1"/>
          </p:nvPr>
        </p:nvSpPr>
        <p:spPr>
          <a:prstGeom prst="rect">
            <a:avLst/>
          </a:prstGeom>
        </p:spPr>
        <p:txBody>
          <a:bodyPr/>
          <a:lstStyle/>
          <a:p>
            <a:pPr/>
            <a:r>
              <a:t>Lengyel Zsolt</a:t>
            </a:r>
          </a:p>
        </p:txBody>
      </p:sp>
      <p:sp>
        <p:nvSpPr>
          <p:cNvPr id="130" name="Cryptography, Hash, Encryptions, PKI"/>
          <p:cNvSpPr txBox="1"/>
          <p:nvPr/>
        </p:nvSpPr>
        <p:spPr>
          <a:xfrm>
            <a:off x="2570937" y="6234139"/>
            <a:ext cx="7862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Cryptography, Hash, Encryptions, PKI</a:t>
            </a:r>
          </a:p>
        </p:txBody>
      </p:sp>
      <p:sp>
        <p:nvSpPr>
          <p:cNvPr id="131" name="IT Security"/>
          <p:cNvSpPr txBox="1"/>
          <p:nvPr/>
        </p:nvSpPr>
        <p:spPr>
          <a:xfrm>
            <a:off x="5495391" y="7058079"/>
            <a:ext cx="22741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IT Security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Line"/>
          <p:cNvSpPr/>
          <p:nvPr/>
        </p:nvSpPr>
        <p:spPr>
          <a:xfrm flipH="1">
            <a:off x="4972332" y="2805431"/>
            <a:ext cx="5158816" cy="2371000"/>
          </a:xfrm>
          <a:prstGeom prst="line">
            <a:avLst/>
          </a:prstGeom>
          <a:ln w="76200">
            <a:solidFill>
              <a:schemeClr val="accent2"/>
            </a:solidFill>
            <a:miter lim="400000"/>
          </a:ln>
        </p:spPr>
        <p:txBody>
          <a:bodyPr lIns="50800" tIns="50800" rIns="50800" bIns="50800" anchor="ctr"/>
          <a:lstStyle/>
          <a:p>
            <a:pPr>
              <a:defRPr sz="2400"/>
            </a:pPr>
          </a:p>
        </p:txBody>
      </p:sp>
      <p:sp>
        <p:nvSpPr>
          <p:cNvPr id="316" name="Line"/>
          <p:cNvSpPr/>
          <p:nvPr/>
        </p:nvSpPr>
        <p:spPr>
          <a:xfrm flipV="1">
            <a:off x="1875958" y="5049430"/>
            <a:ext cx="2969376" cy="2969375"/>
          </a:xfrm>
          <a:prstGeom prst="line">
            <a:avLst/>
          </a:prstGeom>
          <a:ln w="76200">
            <a:solidFill>
              <a:schemeClr val="accent2"/>
            </a:solidFill>
            <a:miter lim="400000"/>
          </a:ln>
        </p:spPr>
        <p:txBody>
          <a:bodyPr lIns="50800" tIns="50800" rIns="50800" bIns="50800" anchor="ctr"/>
          <a:lstStyle/>
          <a:p>
            <a:pPr>
              <a:defRPr sz="2400"/>
            </a:pPr>
          </a:p>
        </p:txBody>
      </p:sp>
      <p:sp>
        <p:nvSpPr>
          <p:cNvPr id="317" name="Line"/>
          <p:cNvSpPr/>
          <p:nvPr/>
        </p:nvSpPr>
        <p:spPr>
          <a:xfrm>
            <a:off x="2379550" y="8250903"/>
            <a:ext cx="8245700" cy="294144"/>
          </a:xfrm>
          <a:prstGeom prst="line">
            <a:avLst/>
          </a:prstGeom>
          <a:ln w="76200">
            <a:solidFill>
              <a:schemeClr val="accent2"/>
            </a:solidFill>
            <a:miter lim="400000"/>
          </a:ln>
        </p:spPr>
        <p:txBody>
          <a:bodyPr lIns="50800" tIns="50800" rIns="50800" bIns="50800" anchor="ctr"/>
          <a:lstStyle/>
          <a:p>
            <a:pPr>
              <a:defRPr sz="2400"/>
            </a:pPr>
          </a:p>
        </p:txBody>
      </p:sp>
      <p:sp>
        <p:nvSpPr>
          <p:cNvPr id="318" name="PKI(Public Key infrastructure)"/>
          <p:cNvSpPr txBox="1"/>
          <p:nvPr>
            <p:ph type="title"/>
          </p:nvPr>
        </p:nvSpPr>
        <p:spPr>
          <a:xfrm>
            <a:off x="2698738" y="244787"/>
            <a:ext cx="7607324" cy="1018970"/>
          </a:xfrm>
          <a:prstGeom prst="rect">
            <a:avLst/>
          </a:prstGeom>
        </p:spPr>
        <p:txBody>
          <a:bodyPr/>
          <a:lstStyle>
            <a:lvl1pPr defTabSz="327152">
              <a:defRPr sz="4480"/>
            </a:lvl1pPr>
          </a:lstStyle>
          <a:p>
            <a:pPr/>
            <a:r>
              <a:t>PKI(Public Key infrastructure)</a:t>
            </a:r>
          </a:p>
        </p:txBody>
      </p:sp>
      <p:pic>
        <p:nvPicPr>
          <p:cNvPr id="319" name="Group" descr="Group"/>
          <p:cNvPicPr>
            <a:picLocks noChangeAspect="1"/>
          </p:cNvPicPr>
          <p:nvPr/>
        </p:nvPicPr>
        <p:blipFill>
          <a:blip r:embed="rId3">
            <a:extLst/>
          </a:blip>
          <a:stretch>
            <a:fillRect/>
          </a:stretch>
        </p:blipFill>
        <p:spPr>
          <a:xfrm>
            <a:off x="1370921" y="7436930"/>
            <a:ext cx="1579269" cy="1579269"/>
          </a:xfrm>
          <a:prstGeom prst="rect">
            <a:avLst/>
          </a:prstGeom>
          <a:ln w="12700">
            <a:miter lim="400000"/>
          </a:ln>
        </p:spPr>
      </p:pic>
      <p:pic>
        <p:nvPicPr>
          <p:cNvPr id="320" name="laptop.png" descr="laptop.png"/>
          <p:cNvPicPr>
            <a:picLocks noChangeAspect="1"/>
          </p:cNvPicPr>
          <p:nvPr/>
        </p:nvPicPr>
        <p:blipFill>
          <a:blip r:embed="rId4">
            <a:extLst/>
          </a:blip>
          <a:stretch>
            <a:fillRect/>
          </a:stretch>
        </p:blipFill>
        <p:spPr>
          <a:xfrm>
            <a:off x="9995364" y="7608341"/>
            <a:ext cx="1579269" cy="1579269"/>
          </a:xfrm>
          <a:prstGeom prst="rect">
            <a:avLst/>
          </a:prstGeom>
          <a:ln w="12700">
            <a:miter lim="400000"/>
          </a:ln>
        </p:spPr>
      </p:pic>
      <p:grpSp>
        <p:nvGrpSpPr>
          <p:cNvPr id="323" name="Group"/>
          <p:cNvGrpSpPr/>
          <p:nvPr/>
        </p:nvGrpSpPr>
        <p:grpSpPr>
          <a:xfrm>
            <a:off x="8388396" y="6977777"/>
            <a:ext cx="1522270" cy="1846838"/>
            <a:chOff x="0" y="0"/>
            <a:chExt cx="1522269" cy="1846836"/>
          </a:xfrm>
        </p:grpSpPr>
        <p:pic>
          <p:nvPicPr>
            <p:cNvPr id="321" name="open_in_browser.png" descr="open_in_browser.png"/>
            <p:cNvPicPr>
              <a:picLocks noChangeAspect="1"/>
            </p:cNvPicPr>
            <p:nvPr/>
          </p:nvPicPr>
          <p:blipFill>
            <a:blip r:embed="rId5">
              <a:extLst/>
            </a:blip>
            <a:stretch>
              <a:fillRect/>
            </a:stretch>
          </p:blipFill>
          <p:spPr>
            <a:xfrm>
              <a:off x="358204" y="682772"/>
              <a:ext cx="1164066" cy="1164065"/>
            </a:xfrm>
            <a:prstGeom prst="rect">
              <a:avLst/>
            </a:prstGeom>
            <a:ln w="12700" cap="flat">
              <a:noFill/>
              <a:miter lim="400000"/>
            </a:ln>
            <a:effectLst/>
          </p:spPr>
        </p:pic>
        <p:sp>
          <p:nvSpPr>
            <p:cNvPr id="322" name="https://"/>
            <p:cNvSpPr txBox="1"/>
            <p:nvPr/>
          </p:nvSpPr>
          <p:spPr>
            <a:xfrm>
              <a:off x="-1" y="0"/>
              <a:ext cx="151196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https://</a:t>
              </a:r>
            </a:p>
          </p:txBody>
        </p:sp>
      </p:grpSp>
      <p:grpSp>
        <p:nvGrpSpPr>
          <p:cNvPr id="326" name="Group"/>
          <p:cNvGrpSpPr/>
          <p:nvPr/>
        </p:nvGrpSpPr>
        <p:grpSpPr>
          <a:xfrm>
            <a:off x="7946612" y="1704238"/>
            <a:ext cx="4390074" cy="2686193"/>
            <a:chOff x="0" y="0"/>
            <a:chExt cx="4390072" cy="2686191"/>
          </a:xfrm>
        </p:grpSpPr>
        <p:pic>
          <p:nvPicPr>
            <p:cNvPr id="324" name="luxury-hotel-building-psd-icon.png" descr="luxury-hotel-building-psd-icon.png"/>
            <p:cNvPicPr>
              <a:picLocks noChangeAspect="1"/>
            </p:cNvPicPr>
            <p:nvPr/>
          </p:nvPicPr>
          <p:blipFill>
            <a:blip r:embed="rId6">
              <a:extLst/>
            </a:blip>
            <a:stretch>
              <a:fillRect/>
            </a:stretch>
          </p:blipFill>
          <p:spPr>
            <a:xfrm>
              <a:off x="766411" y="0"/>
              <a:ext cx="2857251" cy="2285800"/>
            </a:xfrm>
            <a:prstGeom prst="rect">
              <a:avLst/>
            </a:prstGeom>
            <a:ln w="12700" cap="flat">
              <a:noFill/>
              <a:miter lim="400000"/>
            </a:ln>
            <a:effectLst/>
          </p:spPr>
        </p:pic>
        <p:sp>
          <p:nvSpPr>
            <p:cNvPr id="325" name="Root Certificate Authority (CA)"/>
            <p:cNvSpPr txBox="1"/>
            <p:nvPr/>
          </p:nvSpPr>
          <p:spPr>
            <a:xfrm>
              <a:off x="-1" y="2203591"/>
              <a:ext cx="439007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Root Certificate Authority (CA)</a:t>
              </a:r>
            </a:p>
          </p:txBody>
        </p:sp>
      </p:grpSp>
      <p:grpSp>
        <p:nvGrpSpPr>
          <p:cNvPr id="329" name="Group"/>
          <p:cNvGrpSpPr/>
          <p:nvPr/>
        </p:nvGrpSpPr>
        <p:grpSpPr>
          <a:xfrm>
            <a:off x="2610136" y="4189586"/>
            <a:ext cx="4442715" cy="1766715"/>
            <a:chOff x="0" y="0"/>
            <a:chExt cx="4442714" cy="1766713"/>
          </a:xfrm>
        </p:grpSpPr>
        <p:pic>
          <p:nvPicPr>
            <p:cNvPr id="327" name="MC900434847.png" descr="MC900434847.png"/>
            <p:cNvPicPr>
              <a:picLocks noChangeAspect="1"/>
            </p:cNvPicPr>
            <p:nvPr/>
          </p:nvPicPr>
          <p:blipFill>
            <a:blip r:embed="rId7">
              <a:extLst/>
            </a:blip>
            <a:stretch>
              <a:fillRect/>
            </a:stretch>
          </p:blipFill>
          <p:spPr>
            <a:xfrm>
              <a:off x="1530750" y="0"/>
              <a:ext cx="1381214" cy="1381214"/>
            </a:xfrm>
            <a:prstGeom prst="rect">
              <a:avLst/>
            </a:prstGeom>
            <a:ln w="12700" cap="flat">
              <a:noFill/>
              <a:miter lim="400000"/>
            </a:ln>
            <a:effectLst/>
          </p:spPr>
        </p:pic>
        <p:sp>
          <p:nvSpPr>
            <p:cNvPr id="328" name="Intermediate Certificate Authority (CA)"/>
            <p:cNvSpPr txBox="1"/>
            <p:nvPr/>
          </p:nvSpPr>
          <p:spPr>
            <a:xfrm>
              <a:off x="0" y="1360313"/>
              <a:ext cx="444271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Intermediate Certificate Authority (CA)</a:t>
              </a:r>
            </a:p>
          </p:txBody>
        </p:sp>
      </p:grpSp>
      <p:grpSp>
        <p:nvGrpSpPr>
          <p:cNvPr id="332" name="Group"/>
          <p:cNvGrpSpPr/>
          <p:nvPr/>
        </p:nvGrpSpPr>
        <p:grpSpPr>
          <a:xfrm>
            <a:off x="8088144" y="1691570"/>
            <a:ext cx="1812213" cy="1315374"/>
            <a:chOff x="0" y="0"/>
            <a:chExt cx="1812212" cy="1315372"/>
          </a:xfrm>
        </p:grpSpPr>
        <p:pic>
          <p:nvPicPr>
            <p:cNvPr id="330" name="19791210-Horizontal-gold-Certificate-of-completion-template-with-flower-pattern-rose-golden-border-medal-insi-Stock-Vector.jpg" descr="19791210-Horizontal-gold-Certificate-of-completion-template-with-flower-pattern-rose-golden-border-medal-insi-Stock-Vector.jpg"/>
            <p:cNvPicPr>
              <a:picLocks noChangeAspect="1"/>
            </p:cNvPicPr>
            <p:nvPr/>
          </p:nvPicPr>
          <p:blipFill>
            <a:blip r:embed="rId8">
              <a:extLst/>
            </a:blip>
            <a:stretch>
              <a:fillRect/>
            </a:stretch>
          </p:blipFill>
          <p:spPr>
            <a:xfrm>
              <a:off x="300252" y="0"/>
              <a:ext cx="1511961" cy="1068840"/>
            </a:xfrm>
            <a:prstGeom prst="rect">
              <a:avLst/>
            </a:prstGeom>
            <a:ln w="12700" cap="flat">
              <a:noFill/>
              <a:miter lim="400000"/>
            </a:ln>
            <a:effectLst/>
          </p:spPr>
        </p:pic>
        <p:pic>
          <p:nvPicPr>
            <p:cNvPr id="331" name="certificate_55376.png" descr="certificate_55376.png"/>
            <p:cNvPicPr>
              <a:picLocks noChangeAspect="1"/>
            </p:cNvPicPr>
            <p:nvPr/>
          </p:nvPicPr>
          <p:blipFill>
            <a:blip r:embed="rId9">
              <a:extLst/>
            </a:blip>
            <a:stretch>
              <a:fillRect/>
            </a:stretch>
          </p:blipFill>
          <p:spPr>
            <a:xfrm>
              <a:off x="0" y="296403"/>
              <a:ext cx="1018969" cy="1018970"/>
            </a:xfrm>
            <a:prstGeom prst="rect">
              <a:avLst/>
            </a:prstGeom>
            <a:ln w="12700" cap="flat">
              <a:noFill/>
              <a:miter lim="400000"/>
            </a:ln>
            <a:effectLst/>
          </p:spPr>
        </p:pic>
      </p:grpSp>
      <p:grpSp>
        <p:nvGrpSpPr>
          <p:cNvPr id="337" name="Group"/>
          <p:cNvGrpSpPr/>
          <p:nvPr/>
        </p:nvGrpSpPr>
        <p:grpSpPr>
          <a:xfrm>
            <a:off x="11347343" y="6954750"/>
            <a:ext cx="1372179" cy="1122116"/>
            <a:chOff x="0" y="0"/>
            <a:chExt cx="1372178" cy="1122115"/>
          </a:xfrm>
        </p:grpSpPr>
        <p:pic>
          <p:nvPicPr>
            <p:cNvPr id="333" name="luxury-hotel-building-psd-icon.png" descr="luxury-hotel-building-psd-icon.png"/>
            <p:cNvPicPr>
              <a:picLocks noChangeAspect="1"/>
            </p:cNvPicPr>
            <p:nvPr/>
          </p:nvPicPr>
          <p:blipFill>
            <a:blip r:embed="rId6">
              <a:extLst/>
            </a:blip>
            <a:stretch>
              <a:fillRect/>
            </a:stretch>
          </p:blipFill>
          <p:spPr>
            <a:xfrm>
              <a:off x="98467" y="103146"/>
              <a:ext cx="1273712" cy="1018970"/>
            </a:xfrm>
            <a:prstGeom prst="rect">
              <a:avLst/>
            </a:prstGeom>
            <a:ln w="12700" cap="flat">
              <a:noFill/>
              <a:miter lim="400000"/>
            </a:ln>
            <a:effectLst/>
          </p:spPr>
        </p:pic>
        <p:grpSp>
          <p:nvGrpSpPr>
            <p:cNvPr id="336" name="Group"/>
            <p:cNvGrpSpPr/>
            <p:nvPr/>
          </p:nvGrpSpPr>
          <p:grpSpPr>
            <a:xfrm>
              <a:off x="0" y="0"/>
              <a:ext cx="664887" cy="482600"/>
              <a:chOff x="0" y="0"/>
              <a:chExt cx="664886" cy="482599"/>
            </a:xfrm>
          </p:grpSpPr>
          <p:pic>
            <p:nvPicPr>
              <p:cNvPr id="334" name="19791210-Horizontal-gold-Certificate-of-completion-template-with-flower-pattern-rose-golden-border-medal-insi-Stock-Vector.jpg" descr="19791210-Horizontal-gold-Certificate-of-completion-template-with-flower-pattern-rose-golden-border-medal-insi-Stock-Vector.jpg"/>
              <p:cNvPicPr>
                <a:picLocks noChangeAspect="1"/>
              </p:cNvPicPr>
              <p:nvPr/>
            </p:nvPicPr>
            <p:blipFill>
              <a:blip r:embed="rId8">
                <a:extLst/>
              </a:blip>
              <a:stretch>
                <a:fillRect/>
              </a:stretch>
            </p:blipFill>
            <p:spPr>
              <a:xfrm>
                <a:off x="110160" y="0"/>
                <a:ext cx="554727" cy="392150"/>
              </a:xfrm>
              <a:prstGeom prst="rect">
                <a:avLst/>
              </a:prstGeom>
              <a:ln w="12700" cap="flat">
                <a:noFill/>
                <a:miter lim="400000"/>
              </a:ln>
              <a:effectLst/>
            </p:spPr>
          </p:pic>
          <p:pic>
            <p:nvPicPr>
              <p:cNvPr id="335" name="certificate_55376.png" descr="certificate_55376.png"/>
              <p:cNvPicPr>
                <a:picLocks noChangeAspect="1"/>
              </p:cNvPicPr>
              <p:nvPr/>
            </p:nvPicPr>
            <p:blipFill>
              <a:blip r:embed="rId9">
                <a:extLst/>
              </a:blip>
              <a:stretch>
                <a:fillRect/>
              </a:stretch>
            </p:blipFill>
            <p:spPr>
              <a:xfrm>
                <a:off x="0" y="108748"/>
                <a:ext cx="373852" cy="373852"/>
              </a:xfrm>
              <a:prstGeom prst="rect">
                <a:avLst/>
              </a:prstGeom>
              <a:ln w="12700" cap="flat">
                <a:noFill/>
                <a:miter lim="400000"/>
              </a:ln>
              <a:effectLst/>
            </p:spPr>
          </p:pic>
        </p:grpSp>
      </p:grpSp>
      <p:grpSp>
        <p:nvGrpSpPr>
          <p:cNvPr id="340" name="Group"/>
          <p:cNvGrpSpPr/>
          <p:nvPr/>
        </p:nvGrpSpPr>
        <p:grpSpPr>
          <a:xfrm>
            <a:off x="288343" y="5775648"/>
            <a:ext cx="1648799" cy="2142962"/>
            <a:chOff x="0" y="0"/>
            <a:chExt cx="1648798" cy="2142961"/>
          </a:xfrm>
        </p:grpSpPr>
        <p:pic>
          <p:nvPicPr>
            <p:cNvPr id="338" name="key_blade_icon_by_burntheashes0-d4kr0bc.png" descr="key_blade_icon_by_burntheashes0-d4kr0bc.png"/>
            <p:cNvPicPr>
              <a:picLocks noChangeAspect="1"/>
            </p:cNvPicPr>
            <p:nvPr/>
          </p:nvPicPr>
          <p:blipFill>
            <a:blip r:embed="rId10">
              <a:extLst/>
            </a:blip>
            <a:stretch>
              <a:fillRect/>
            </a:stretch>
          </p:blipFill>
          <p:spPr>
            <a:xfrm rot="2752885">
              <a:off x="241391" y="735554"/>
              <a:ext cx="1166016" cy="1166016"/>
            </a:xfrm>
            <a:prstGeom prst="rect">
              <a:avLst/>
            </a:prstGeom>
            <a:ln w="12700" cap="flat">
              <a:noFill/>
              <a:miter lim="400000"/>
            </a:ln>
            <a:effectLst/>
          </p:spPr>
        </p:pic>
        <p:pic>
          <p:nvPicPr>
            <p:cNvPr id="339" name="key-1127202413.png" descr="key-1127202413.png"/>
            <p:cNvPicPr>
              <a:picLocks noChangeAspect="1"/>
            </p:cNvPicPr>
            <p:nvPr/>
          </p:nvPicPr>
          <p:blipFill>
            <a:blip r:embed="rId11">
              <a:extLst/>
            </a:blip>
            <a:stretch>
              <a:fillRect/>
            </a:stretch>
          </p:blipFill>
          <p:spPr>
            <a:xfrm>
              <a:off x="124043" y="0"/>
              <a:ext cx="1381214" cy="1381214"/>
            </a:xfrm>
            <a:prstGeom prst="rect">
              <a:avLst/>
            </a:prstGeom>
            <a:ln w="12700" cap="flat">
              <a:noFill/>
              <a:miter lim="400000"/>
            </a:ln>
            <a:effectLst/>
          </p:spPr>
        </p:pic>
      </p:grpSp>
      <p:sp>
        <p:nvSpPr>
          <p:cNvPr id="341" name="Web Server"/>
          <p:cNvSpPr txBox="1"/>
          <p:nvPr/>
        </p:nvSpPr>
        <p:spPr>
          <a:xfrm>
            <a:off x="1233835" y="9066204"/>
            <a:ext cx="143637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Web Server</a:t>
            </a:r>
          </a:p>
        </p:txBody>
      </p:sp>
      <p:pic>
        <p:nvPicPr>
          <p:cNvPr id="342" name="certificate-icon.png" descr="certificate-icon.png"/>
          <p:cNvPicPr>
            <a:picLocks noChangeAspect="1"/>
          </p:cNvPicPr>
          <p:nvPr/>
        </p:nvPicPr>
        <p:blipFill>
          <a:blip r:embed="rId12">
            <a:extLst/>
          </a:blip>
          <a:stretch>
            <a:fillRect/>
          </a:stretch>
        </p:blipFill>
        <p:spPr>
          <a:xfrm>
            <a:off x="4729018" y="3836436"/>
            <a:ext cx="1018970" cy="1018970"/>
          </a:xfrm>
          <a:prstGeom prst="rect">
            <a:avLst/>
          </a:prstGeom>
          <a:ln w="12700">
            <a:miter lim="400000"/>
          </a:ln>
        </p:spPr>
      </p:pic>
      <p:pic>
        <p:nvPicPr>
          <p:cNvPr id="343" name="asdasdasd.png" descr="asdasdasd.png"/>
          <p:cNvPicPr>
            <a:picLocks noChangeAspect="1"/>
          </p:cNvPicPr>
          <p:nvPr/>
        </p:nvPicPr>
        <p:blipFill>
          <a:blip r:embed="rId13">
            <a:extLst/>
          </a:blip>
          <a:stretch>
            <a:fillRect/>
          </a:stretch>
        </p:blipFill>
        <p:spPr>
          <a:xfrm>
            <a:off x="7803538" y="1989842"/>
            <a:ext cx="1164065" cy="1164066"/>
          </a:xfrm>
          <a:prstGeom prst="rect">
            <a:avLst/>
          </a:prstGeom>
          <a:ln w="12700">
            <a:miter lim="400000"/>
          </a:ln>
        </p:spPr>
      </p:pic>
      <p:pic>
        <p:nvPicPr>
          <p:cNvPr id="344" name="1024px-Gnome-application-certificate.svg.png" descr="1024px-Gnome-application-certificate.svg.png"/>
          <p:cNvPicPr>
            <a:picLocks noChangeAspect="1"/>
          </p:cNvPicPr>
          <p:nvPr/>
        </p:nvPicPr>
        <p:blipFill>
          <a:blip r:embed="rId14">
            <a:extLst/>
          </a:blip>
          <a:stretch>
            <a:fillRect/>
          </a:stretch>
        </p:blipFill>
        <p:spPr>
          <a:xfrm>
            <a:off x="3413635" y="4490910"/>
            <a:ext cx="1164065" cy="1164066"/>
          </a:xfrm>
          <a:prstGeom prst="rect">
            <a:avLst/>
          </a:prstGeom>
          <a:ln w="12700">
            <a:miter lim="400000"/>
          </a:ln>
        </p:spPr>
      </p:pic>
      <p:pic>
        <p:nvPicPr>
          <p:cNvPr id="345" name="asdasdasd.png" descr="asdasdasd.png"/>
          <p:cNvPicPr>
            <a:picLocks noChangeAspect="1"/>
          </p:cNvPicPr>
          <p:nvPr/>
        </p:nvPicPr>
        <p:blipFill>
          <a:blip r:embed="rId13">
            <a:extLst/>
          </a:blip>
          <a:stretch>
            <a:fillRect/>
          </a:stretch>
        </p:blipFill>
        <p:spPr>
          <a:xfrm>
            <a:off x="4834734" y="4294767"/>
            <a:ext cx="1164066" cy="1164066"/>
          </a:xfrm>
          <a:prstGeom prst="rect">
            <a:avLst/>
          </a:prstGeom>
          <a:ln w="12700">
            <a:miter lim="400000"/>
          </a:ln>
        </p:spPr>
      </p:pic>
      <p:pic>
        <p:nvPicPr>
          <p:cNvPr id="346" name="check_sign_icon_light_green.png" descr="check_sign_icon_light_green.png"/>
          <p:cNvPicPr>
            <a:picLocks noChangeAspect="1"/>
          </p:cNvPicPr>
          <p:nvPr/>
        </p:nvPicPr>
        <p:blipFill>
          <a:blip r:embed="rId15">
            <a:extLst/>
          </a:blip>
          <a:stretch>
            <a:fillRect/>
          </a:stretch>
        </p:blipFill>
        <p:spPr>
          <a:xfrm>
            <a:off x="6117000" y="7190620"/>
            <a:ext cx="1050485" cy="1018970"/>
          </a:xfrm>
          <a:prstGeom prst="rect">
            <a:avLst/>
          </a:prstGeom>
          <a:ln w="12700">
            <a:miter lim="400000"/>
          </a:ln>
        </p:spPr>
      </p:pic>
      <p:grpSp>
        <p:nvGrpSpPr>
          <p:cNvPr id="350" name="Group"/>
          <p:cNvGrpSpPr/>
          <p:nvPr/>
        </p:nvGrpSpPr>
        <p:grpSpPr>
          <a:xfrm>
            <a:off x="92031" y="3787730"/>
            <a:ext cx="2756663" cy="2403610"/>
            <a:chOff x="0" y="0"/>
            <a:chExt cx="2756661" cy="2403608"/>
          </a:xfrm>
        </p:grpSpPr>
        <p:pic>
          <p:nvPicPr>
            <p:cNvPr id="347" name="1024px-Gnome-application-certificate.svg.png" descr="1024px-Gnome-application-certificate.svg.png"/>
            <p:cNvPicPr>
              <a:picLocks noChangeAspect="1"/>
            </p:cNvPicPr>
            <p:nvPr/>
          </p:nvPicPr>
          <p:blipFill>
            <a:blip r:embed="rId14">
              <a:extLst/>
            </a:blip>
            <a:stretch>
              <a:fillRect/>
            </a:stretch>
          </p:blipFill>
          <p:spPr>
            <a:xfrm>
              <a:off x="796298" y="297767"/>
              <a:ext cx="1164066" cy="1164065"/>
            </a:xfrm>
            <a:prstGeom prst="rect">
              <a:avLst/>
            </a:prstGeom>
            <a:ln w="12700" cap="flat">
              <a:noFill/>
              <a:miter lim="400000"/>
            </a:ln>
            <a:effectLst/>
          </p:spPr>
        </p:pic>
        <p:sp>
          <p:nvSpPr>
            <p:cNvPr id="348" name="Line"/>
            <p:cNvSpPr/>
            <p:nvPr/>
          </p:nvSpPr>
          <p:spPr>
            <a:xfrm flipH="1">
              <a:off x="494850" y="1542935"/>
              <a:ext cx="510783" cy="860674"/>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49" name="Public key = Certificate"/>
            <p:cNvSpPr txBox="1"/>
            <p:nvPr/>
          </p:nvSpPr>
          <p:spPr>
            <a:xfrm>
              <a:off x="0" y="0"/>
              <a:ext cx="275666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Public key = Certificate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dissolve" transition="in">
                                      <p:cBhvr>
                                        <p:cTn id="7" dur="199"/>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2"/>
                                        </p:tgtEl>
                                        <p:attrNameLst>
                                          <p:attrName>style.visibility</p:attrName>
                                        </p:attrNameLst>
                                      </p:cBhvr>
                                      <p:to>
                                        <p:strVal val="visible"/>
                                      </p:to>
                                    </p:set>
                                    <p:animEffect filter="dissolve" transition="in">
                                      <p:cBhvr>
                                        <p:cTn id="12" dur="199"/>
                                        <p:tgtEl>
                                          <p:spTgt spid="33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29"/>
                                        </p:tgtEl>
                                        <p:attrNameLst>
                                          <p:attrName>style.visibility</p:attrName>
                                        </p:attrNameLst>
                                      </p:cBhvr>
                                      <p:to>
                                        <p:strVal val="visible"/>
                                      </p:to>
                                    </p:set>
                                    <p:animEffect filter="dissolve" transition="in">
                                      <p:cBhvr>
                                        <p:cTn id="17" dur="199"/>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42"/>
                                        </p:tgtEl>
                                        <p:attrNameLst>
                                          <p:attrName>style.visibility</p:attrName>
                                        </p:attrNameLst>
                                      </p:cBhvr>
                                      <p:to>
                                        <p:strVal val="visible"/>
                                      </p:to>
                                    </p:set>
                                    <p:animEffect filter="dissolve" transition="in">
                                      <p:cBhvr>
                                        <p:cTn id="22" dur="199"/>
                                        <p:tgtEl>
                                          <p:spTgt spid="34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43"/>
                                        </p:tgtEl>
                                        <p:attrNameLst>
                                          <p:attrName>style.visibility</p:attrName>
                                        </p:attrNameLst>
                                      </p:cBhvr>
                                      <p:to>
                                        <p:strVal val="visible"/>
                                      </p:to>
                                    </p:set>
                                    <p:animEffect filter="dissolve" transition="in">
                                      <p:cBhvr>
                                        <p:cTn id="27" dur="199"/>
                                        <p:tgtEl>
                                          <p:spTgt spid="343"/>
                                        </p:tgtEl>
                                      </p:cBhvr>
                                    </p:animEffect>
                                  </p:childTnLst>
                                </p:cTn>
                              </p:par>
                            </p:childTnLst>
                          </p:cTn>
                        </p:par>
                        <p:par>
                          <p:cTn id="28" fill="hold">
                            <p:stCondLst>
                              <p:cond delay="0"/>
                            </p:stCondLst>
                            <p:childTnLst>
                              <p:par>
                                <p:cTn id="29" presetClass="path" nodeType="afterEffect" presetSubtype="0" presetID="-1" grpId="6" accel="50000" decel="50000" fill="hold">
                                  <p:stCondLst>
                                    <p:cond delay="0"/>
                                  </p:stCondLst>
                                  <p:childTnLst>
                                    <p:animMotion path="M 0.000000 0.000000 L -0.215054 0.179310" origin="layout" pathEditMode="relative">
                                      <p:cBhvr>
                                        <p:cTn id="30" dur="1000" fill="hold"/>
                                        <p:tgtEl>
                                          <p:spTgt spid="343"/>
                                        </p:tgtEl>
                                        <p:attrNameLst>
                                          <p:attrName>ppt_x</p:attrName>
                                          <p:attrName>ppt_y</p:attrName>
                                        </p:attrNameLst>
                                      </p:cBhvr>
                                    </p:animMotion>
                                  </p:childTnLst>
                                </p:cTn>
                              </p:par>
                            </p:childTnLst>
                          </p:cTn>
                        </p:par>
                        <p:par>
                          <p:cTn id="31" fill="hold">
                            <p:stCondLst>
                              <p:cond delay="0"/>
                            </p:stCondLst>
                            <p:childTnLst>
                              <p:par>
                                <p:cTn id="32" presetClass="path" nodeType="afterEffect" presetSubtype="0" presetID="-1" grpId="7" accel="50000" decel="50000" fill="hold">
                                  <p:stCondLst>
                                    <p:cond delay="0"/>
                                  </p:stCondLst>
                                  <p:childTnLst>
                                    <p:animMotion path="M -0.215054 0.179310 L -0.185685 0.179876" origin="layout" pathEditMode="relative">
                                      <p:cBhvr>
                                        <p:cTn id="33" dur="199" fill="hold"/>
                                        <p:tgtEl>
                                          <p:spTgt spid="343"/>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319"/>
                                        </p:tgtEl>
                                        <p:attrNameLst>
                                          <p:attrName>style.visibility</p:attrName>
                                        </p:attrNameLst>
                                      </p:cBhvr>
                                      <p:to>
                                        <p:strVal val="visible"/>
                                      </p:to>
                                    </p:set>
                                    <p:animEffect filter="dissolve" transition="in">
                                      <p:cBhvr>
                                        <p:cTn id="38" dur="199"/>
                                        <p:tgtEl>
                                          <p:spTgt spid="319"/>
                                        </p:tgtEl>
                                      </p:cBhvr>
                                    </p:animEffect>
                                  </p:childTnLst>
                                </p:cTn>
                              </p:par>
                            </p:childTnLst>
                          </p:cTn>
                        </p:par>
                        <p:par>
                          <p:cTn id="39" fill="hold">
                            <p:stCondLst>
                              <p:cond delay="199"/>
                            </p:stCondLst>
                            <p:childTnLst>
                              <p:par>
                                <p:cTn id="40" presetClass="entr" nodeType="afterEffect" presetID="9" grpId="9" fill="hold">
                                  <p:stCondLst>
                                    <p:cond delay="0"/>
                                  </p:stCondLst>
                                  <p:iterate type="el" backwards="0">
                                    <p:tmAbs val="0"/>
                                  </p:iterate>
                                  <p:childTnLst>
                                    <p:set>
                                      <p:cBhvr>
                                        <p:cTn id="41" fill="hold"/>
                                        <p:tgtEl>
                                          <p:spTgt spid="341"/>
                                        </p:tgtEl>
                                        <p:attrNameLst>
                                          <p:attrName>style.visibility</p:attrName>
                                        </p:attrNameLst>
                                      </p:cBhvr>
                                      <p:to>
                                        <p:strVal val="visible"/>
                                      </p:to>
                                    </p:set>
                                    <p:animEffect filter="dissolve" transition="in">
                                      <p:cBhvr>
                                        <p:cTn id="42" dur="199"/>
                                        <p:tgtEl>
                                          <p:spTgt spid="34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10" fill="hold">
                                  <p:stCondLst>
                                    <p:cond delay="0"/>
                                  </p:stCondLst>
                                  <p:iterate type="el" backwards="0">
                                    <p:tmAbs val="0"/>
                                  </p:iterate>
                                  <p:childTnLst>
                                    <p:set>
                                      <p:cBhvr>
                                        <p:cTn id="46" fill="hold"/>
                                        <p:tgtEl>
                                          <p:spTgt spid="344"/>
                                        </p:tgtEl>
                                        <p:attrNameLst>
                                          <p:attrName>style.visibility</p:attrName>
                                        </p:attrNameLst>
                                      </p:cBhvr>
                                      <p:to>
                                        <p:strVal val="visible"/>
                                      </p:to>
                                    </p:set>
                                    <p:animEffect filter="dissolve" transition="in">
                                      <p:cBhvr>
                                        <p:cTn id="47" dur="199"/>
                                        <p:tgtEl>
                                          <p:spTgt spid="344"/>
                                        </p:tgtEl>
                                      </p:cBhvr>
                                    </p:animEffect>
                                  </p:childTnLst>
                                </p:cTn>
                              </p:par>
                            </p:childTnLst>
                          </p:cTn>
                        </p:par>
                      </p:childTnLst>
                    </p:cTn>
                  </p:par>
                  <p:par>
                    <p:cTn id="48" fill="hold">
                      <p:stCondLst>
                        <p:cond delay="indefinite"/>
                      </p:stCondLst>
                      <p:childTnLst>
                        <p:par>
                          <p:cTn id="49" fill="hold">
                            <p:stCondLst>
                              <p:cond delay="0"/>
                            </p:stCondLst>
                            <p:childTnLst>
                              <p:par>
                                <p:cTn id="50" presetClass="path" nodeType="clickEffect" presetSubtype="0" presetID="-1" grpId="11" accel="50000" decel="50000" fill="hold">
                                  <p:stCondLst>
                                    <p:cond delay="0"/>
                                  </p:stCondLst>
                                  <p:childTnLst>
                                    <p:animMotion path="M 0.000000 0.000000 L -0.128465 0.249310" origin="layout" pathEditMode="relative">
                                      <p:cBhvr>
                                        <p:cTn id="51" dur="1000" fill="hold"/>
                                        <p:tgtEl>
                                          <p:spTgt spid="344"/>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2" fill="hold">
                                  <p:stCondLst>
                                    <p:cond delay="0"/>
                                  </p:stCondLst>
                                  <p:iterate type="el" backwards="0">
                                    <p:tmAbs val="0"/>
                                  </p:iterate>
                                  <p:childTnLst>
                                    <p:set>
                                      <p:cBhvr>
                                        <p:cTn id="55" fill="hold"/>
                                        <p:tgtEl>
                                          <p:spTgt spid="345"/>
                                        </p:tgtEl>
                                        <p:attrNameLst>
                                          <p:attrName>style.visibility</p:attrName>
                                        </p:attrNameLst>
                                      </p:cBhvr>
                                      <p:to>
                                        <p:strVal val="visible"/>
                                      </p:to>
                                    </p:set>
                                    <p:animEffect filter="dissolve" transition="in">
                                      <p:cBhvr>
                                        <p:cTn id="56" dur="199"/>
                                        <p:tgtEl>
                                          <p:spTgt spid="345"/>
                                        </p:tgtEl>
                                      </p:cBhvr>
                                    </p:animEffect>
                                  </p:childTnLst>
                                </p:cTn>
                              </p:par>
                            </p:childTnLst>
                          </p:cTn>
                        </p:par>
                        <p:par>
                          <p:cTn id="57" fill="hold">
                            <p:stCondLst>
                              <p:cond delay="0"/>
                            </p:stCondLst>
                            <p:childTnLst>
                              <p:par>
                                <p:cTn id="58" presetClass="path" nodeType="afterEffect" presetSubtype="0" presetID="-1" grpId="13" accel="50000" decel="50000" fill="hold">
                                  <p:stCondLst>
                                    <p:cond delay="0"/>
                                  </p:stCondLst>
                                  <p:childTnLst>
                                    <p:animMotion path="M 0.000000 0.000000 L -0.245783 0.280284" origin="layout" pathEditMode="relative">
                                      <p:cBhvr>
                                        <p:cTn id="59" dur="600" fill="hold"/>
                                        <p:tgtEl>
                                          <p:spTgt spid="345"/>
                                        </p:tgtEl>
                                        <p:attrNameLst>
                                          <p:attrName>ppt_x</p:attrName>
                                          <p:attrName>ppt_y</p:attrName>
                                        </p:attrNameLst>
                                      </p:cBhvr>
                                    </p:animMotion>
                                  </p:childTnLst>
                                </p:cTn>
                              </p:par>
                            </p:childTnLst>
                          </p:cTn>
                        </p:par>
                        <p:par>
                          <p:cTn id="60" fill="hold">
                            <p:stCondLst>
                              <p:cond delay="0"/>
                            </p:stCondLst>
                            <p:childTnLst>
                              <p:par>
                                <p:cTn id="61" presetClass="path" nodeType="afterEffect" presetSubtype="0" presetID="-1" grpId="14" accel="50000" decel="50000" fill="hold">
                                  <p:stCondLst>
                                    <p:cond delay="0"/>
                                  </p:stCondLst>
                                  <p:childTnLst>
                                    <p:animMotion path="M -0.245783 0.280284 L -0.191185 0.279979" origin="layout" pathEditMode="relative">
                                      <p:cBhvr>
                                        <p:cTn id="62" dur="199" fill="hold"/>
                                        <p:tgtEl>
                                          <p:spTgt spid="345"/>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5" fill="hold">
                                  <p:stCondLst>
                                    <p:cond delay="0"/>
                                  </p:stCondLst>
                                  <p:iterate type="el" backwards="0">
                                    <p:tmAbs val="0"/>
                                  </p:iterate>
                                  <p:childTnLst>
                                    <p:set>
                                      <p:cBhvr>
                                        <p:cTn id="66" fill="hold"/>
                                        <p:tgtEl>
                                          <p:spTgt spid="320"/>
                                        </p:tgtEl>
                                        <p:attrNameLst>
                                          <p:attrName>style.visibility</p:attrName>
                                        </p:attrNameLst>
                                      </p:cBhvr>
                                      <p:to>
                                        <p:strVal val="visible"/>
                                      </p:to>
                                    </p:set>
                                    <p:animEffect filter="dissolve" transition="in">
                                      <p:cBhvr>
                                        <p:cTn id="67" dur="199"/>
                                        <p:tgtEl>
                                          <p:spTgt spid="320"/>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6" fill="hold">
                                  <p:stCondLst>
                                    <p:cond delay="0"/>
                                  </p:stCondLst>
                                  <p:iterate type="el" backwards="0">
                                    <p:tmAbs val="0"/>
                                  </p:iterate>
                                  <p:childTnLst>
                                    <p:set>
                                      <p:cBhvr>
                                        <p:cTn id="71" fill="hold"/>
                                        <p:tgtEl>
                                          <p:spTgt spid="323"/>
                                        </p:tgtEl>
                                        <p:attrNameLst>
                                          <p:attrName>style.visibility</p:attrName>
                                        </p:attrNameLst>
                                      </p:cBhvr>
                                      <p:to>
                                        <p:strVal val="visible"/>
                                      </p:to>
                                    </p:set>
                                    <p:animEffect filter="dissolve" transition="in">
                                      <p:cBhvr>
                                        <p:cTn id="72" dur="199"/>
                                        <p:tgtEl>
                                          <p:spTgt spid="323"/>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7" fill="hold">
                                  <p:stCondLst>
                                    <p:cond delay="0"/>
                                  </p:stCondLst>
                                  <p:iterate type="el" backwards="0">
                                    <p:tmAbs val="0"/>
                                  </p:iterate>
                                  <p:childTnLst>
                                    <p:set>
                                      <p:cBhvr>
                                        <p:cTn id="76" fill="hold"/>
                                        <p:tgtEl>
                                          <p:spTgt spid="317"/>
                                        </p:tgtEl>
                                        <p:attrNameLst>
                                          <p:attrName>style.visibility</p:attrName>
                                        </p:attrNameLst>
                                      </p:cBhvr>
                                      <p:to>
                                        <p:strVal val="visible"/>
                                      </p:to>
                                    </p:set>
                                    <p:animEffect filter="dissolve" transition="in">
                                      <p:cBhvr>
                                        <p:cTn id="77" dur="300"/>
                                        <p:tgtEl>
                                          <p:spTgt spid="317"/>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8" fill="hold">
                                  <p:stCondLst>
                                    <p:cond delay="0"/>
                                  </p:stCondLst>
                                  <p:iterate type="el" backwards="0">
                                    <p:tmAbs val="0"/>
                                  </p:iterate>
                                  <p:childTnLst>
                                    <p:set>
                                      <p:cBhvr>
                                        <p:cTn id="81" fill="hold"/>
                                        <p:tgtEl>
                                          <p:spTgt spid="316"/>
                                        </p:tgtEl>
                                        <p:attrNameLst>
                                          <p:attrName>style.visibility</p:attrName>
                                        </p:attrNameLst>
                                      </p:cBhvr>
                                      <p:to>
                                        <p:strVal val="visible"/>
                                      </p:to>
                                    </p:set>
                                    <p:animEffect filter="dissolve" transition="in">
                                      <p:cBhvr>
                                        <p:cTn id="82" dur="300"/>
                                        <p:tgtEl>
                                          <p:spTgt spid="316"/>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9" fill="hold">
                                  <p:stCondLst>
                                    <p:cond delay="0"/>
                                  </p:stCondLst>
                                  <p:iterate type="el" backwards="0">
                                    <p:tmAbs val="0"/>
                                  </p:iterate>
                                  <p:childTnLst>
                                    <p:set>
                                      <p:cBhvr>
                                        <p:cTn id="86" fill="hold"/>
                                        <p:tgtEl>
                                          <p:spTgt spid="315"/>
                                        </p:tgtEl>
                                        <p:attrNameLst>
                                          <p:attrName>style.visibility</p:attrName>
                                        </p:attrNameLst>
                                      </p:cBhvr>
                                      <p:to>
                                        <p:strVal val="visible"/>
                                      </p:to>
                                    </p:set>
                                    <p:animEffect filter="dissolve" transition="in">
                                      <p:cBhvr>
                                        <p:cTn id="87" dur="300"/>
                                        <p:tgtEl>
                                          <p:spTgt spid="315"/>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20" fill="hold">
                                  <p:stCondLst>
                                    <p:cond delay="0"/>
                                  </p:stCondLst>
                                  <p:iterate type="el" backwards="0">
                                    <p:tmAbs val="0"/>
                                  </p:iterate>
                                  <p:childTnLst>
                                    <p:set>
                                      <p:cBhvr>
                                        <p:cTn id="91" fill="hold"/>
                                        <p:tgtEl>
                                          <p:spTgt spid="337"/>
                                        </p:tgtEl>
                                        <p:attrNameLst>
                                          <p:attrName>style.visibility</p:attrName>
                                        </p:attrNameLst>
                                      </p:cBhvr>
                                      <p:to>
                                        <p:strVal val="visible"/>
                                      </p:to>
                                    </p:set>
                                    <p:animEffect filter="dissolve" transition="in">
                                      <p:cBhvr>
                                        <p:cTn id="92" dur="199"/>
                                        <p:tgtEl>
                                          <p:spTgt spid="337"/>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21" fill="hold">
                                  <p:stCondLst>
                                    <p:cond delay="0"/>
                                  </p:stCondLst>
                                  <p:iterate type="el" backwards="0">
                                    <p:tmAbs val="0"/>
                                  </p:iterate>
                                  <p:childTnLst>
                                    <p:set>
                                      <p:cBhvr>
                                        <p:cTn id="96" fill="hold"/>
                                        <p:tgtEl>
                                          <p:spTgt spid="340"/>
                                        </p:tgtEl>
                                        <p:attrNameLst>
                                          <p:attrName>style.visibility</p:attrName>
                                        </p:attrNameLst>
                                      </p:cBhvr>
                                      <p:to>
                                        <p:strVal val="visible"/>
                                      </p:to>
                                    </p:set>
                                    <p:animEffect filter="dissolve" transition="in">
                                      <p:cBhvr>
                                        <p:cTn id="97" dur="200"/>
                                        <p:tgtEl>
                                          <p:spTgt spid="340"/>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2" fill="hold">
                                  <p:stCondLst>
                                    <p:cond delay="0"/>
                                  </p:stCondLst>
                                  <p:iterate type="el" backwards="0">
                                    <p:tmAbs val="0"/>
                                  </p:iterate>
                                  <p:childTnLst>
                                    <p:set>
                                      <p:cBhvr>
                                        <p:cTn id="101" fill="hold"/>
                                        <p:tgtEl>
                                          <p:spTgt spid="346"/>
                                        </p:tgtEl>
                                        <p:attrNameLst>
                                          <p:attrName>style.visibility</p:attrName>
                                        </p:attrNameLst>
                                      </p:cBhvr>
                                      <p:to>
                                        <p:strVal val="visible"/>
                                      </p:to>
                                    </p:set>
                                    <p:animEffect filter="dissolve" transition="in">
                                      <p:cBhvr>
                                        <p:cTn id="102" dur="199"/>
                                        <p:tgtEl>
                                          <p:spTgt spid="346"/>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3" fill="hold">
                                  <p:stCondLst>
                                    <p:cond delay="0"/>
                                  </p:stCondLst>
                                  <p:iterate type="el" backwards="0">
                                    <p:tmAbs val="0"/>
                                  </p:iterate>
                                  <p:childTnLst>
                                    <p:set>
                                      <p:cBhvr>
                                        <p:cTn id="106" fill="hold"/>
                                        <p:tgtEl>
                                          <p:spTgt spid="350"/>
                                        </p:tgtEl>
                                        <p:attrNameLst>
                                          <p:attrName>style.visibility</p:attrName>
                                        </p:attrNameLst>
                                      </p:cBhvr>
                                      <p:to>
                                        <p:strVal val="visible"/>
                                      </p:to>
                                    </p:set>
                                    <p:animEffect filter="dissolve" transition="in">
                                      <p:cBhvr>
                                        <p:cTn id="107" dur="199"/>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19"/>
      <p:bldP build="whole" bldLvl="1" animBg="1" rev="0" advAuto="0" spid="341" grpId="9"/>
      <p:bldP build="whole" bldLvl="1" animBg="1" rev="0" advAuto="0" spid="326" grpId="1"/>
      <p:bldP build="whole" bldLvl="1" animBg="1" rev="0" advAuto="0" spid="317" grpId="17"/>
      <p:bldP build="whole" bldLvl="1" animBg="1" rev="0" advAuto="0" spid="340" grpId="21"/>
      <p:bldP build="whole" bldLvl="1" animBg="1" rev="0" advAuto="0" spid="337" grpId="20"/>
      <p:bldP build="whole" bldLvl="1" animBg="1" rev="0" advAuto="0" spid="346" grpId="22"/>
      <p:bldP build="whole" bldLvl="1" animBg="1" rev="0" advAuto="0" spid="329" grpId="3"/>
      <p:bldP build="whole" bldLvl="1" animBg="1" rev="0" advAuto="0" spid="320" grpId="15"/>
      <p:bldP build="whole" bldLvl="1" animBg="1" rev="0" advAuto="0" spid="350" grpId="23"/>
      <p:bldP build="whole" bldLvl="1" animBg="1" rev="0" advAuto="0" spid="332" grpId="2"/>
      <p:bldP build="whole" bldLvl="1" animBg="1" rev="0" advAuto="0" spid="343" grpId="5"/>
      <p:bldP build="whole" bldLvl="1" animBg="1" rev="0" advAuto="0" spid="342" grpId="4"/>
      <p:bldP build="whole" bldLvl="1" animBg="1" rev="0" advAuto="0" spid="319" grpId="8"/>
      <p:bldP build="whole" bldLvl="1" animBg="1" rev="0" advAuto="0" spid="344" grpId="10"/>
      <p:bldP build="whole" bldLvl="1" animBg="1" rev="0" advAuto="0" spid="345" grpId="12"/>
      <p:bldP build="whole" bldLvl="1" animBg="1" rev="0" advAuto="0" spid="323" grpId="16"/>
      <p:bldP build="whole" bldLvl="1" animBg="1" rev="0" advAuto="0" spid="316" grpId="18"/>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Line"/>
          <p:cNvSpPr/>
          <p:nvPr/>
        </p:nvSpPr>
        <p:spPr>
          <a:xfrm flipV="1">
            <a:off x="6317141" y="2522705"/>
            <a:ext cx="243847" cy="1944340"/>
          </a:xfrm>
          <a:prstGeom prst="line">
            <a:avLst/>
          </a:prstGeom>
          <a:ln w="25400">
            <a:solidFill>
              <a:srgbClr val="000000"/>
            </a:solidFill>
            <a:miter lim="400000"/>
          </a:ln>
        </p:spPr>
        <p:txBody>
          <a:bodyPr lIns="50800" tIns="50800" rIns="50800" bIns="50800" anchor="ctr"/>
          <a:lstStyle/>
          <a:p>
            <a:pPr>
              <a:defRPr sz="2400"/>
            </a:pPr>
          </a:p>
        </p:txBody>
      </p:sp>
      <p:sp>
        <p:nvSpPr>
          <p:cNvPr id="355" name="Line"/>
          <p:cNvSpPr/>
          <p:nvPr/>
        </p:nvSpPr>
        <p:spPr>
          <a:xfrm flipH="1" flipV="1">
            <a:off x="6905136" y="2541131"/>
            <a:ext cx="1583824" cy="1980531"/>
          </a:xfrm>
          <a:prstGeom prst="line">
            <a:avLst/>
          </a:prstGeom>
          <a:ln w="25400">
            <a:solidFill>
              <a:srgbClr val="000000"/>
            </a:solidFill>
            <a:miter lim="400000"/>
          </a:ln>
        </p:spPr>
        <p:txBody>
          <a:bodyPr lIns="50800" tIns="50800" rIns="50800" bIns="50800" anchor="ctr"/>
          <a:lstStyle/>
          <a:p>
            <a:pPr>
              <a:defRPr sz="2400"/>
            </a:pPr>
          </a:p>
        </p:txBody>
      </p:sp>
      <p:sp>
        <p:nvSpPr>
          <p:cNvPr id="356" name="Line"/>
          <p:cNvSpPr/>
          <p:nvPr/>
        </p:nvSpPr>
        <p:spPr>
          <a:xfrm flipH="1" flipV="1">
            <a:off x="9909357" y="2505269"/>
            <a:ext cx="876301" cy="1979212"/>
          </a:xfrm>
          <a:prstGeom prst="line">
            <a:avLst/>
          </a:prstGeom>
          <a:ln w="25400">
            <a:solidFill>
              <a:srgbClr val="000000"/>
            </a:solidFill>
            <a:miter lim="400000"/>
          </a:ln>
        </p:spPr>
        <p:txBody>
          <a:bodyPr lIns="50800" tIns="50800" rIns="50800" bIns="50800" anchor="ctr"/>
          <a:lstStyle/>
          <a:p>
            <a:pPr>
              <a:defRPr sz="2400"/>
            </a:pPr>
          </a:p>
        </p:txBody>
      </p:sp>
      <p:sp>
        <p:nvSpPr>
          <p:cNvPr id="357" name="Line"/>
          <p:cNvSpPr/>
          <p:nvPr/>
        </p:nvSpPr>
        <p:spPr>
          <a:xfrm flipH="1" flipV="1">
            <a:off x="8498220" y="4713278"/>
            <a:ext cx="138771" cy="1399489"/>
          </a:xfrm>
          <a:prstGeom prst="line">
            <a:avLst/>
          </a:prstGeom>
          <a:ln w="25400">
            <a:solidFill>
              <a:srgbClr val="000000"/>
            </a:solidFill>
            <a:miter lim="400000"/>
          </a:ln>
        </p:spPr>
        <p:txBody>
          <a:bodyPr lIns="50800" tIns="50800" rIns="50800" bIns="50800" anchor="ctr"/>
          <a:lstStyle/>
          <a:p>
            <a:pPr>
              <a:defRPr sz="2400"/>
            </a:pPr>
          </a:p>
        </p:txBody>
      </p:sp>
      <p:sp>
        <p:nvSpPr>
          <p:cNvPr id="358" name="Line"/>
          <p:cNvSpPr/>
          <p:nvPr/>
        </p:nvSpPr>
        <p:spPr>
          <a:xfrm flipV="1">
            <a:off x="10320223" y="4659321"/>
            <a:ext cx="331720" cy="1670925"/>
          </a:xfrm>
          <a:prstGeom prst="line">
            <a:avLst/>
          </a:prstGeom>
          <a:ln w="25400">
            <a:solidFill>
              <a:srgbClr val="000000"/>
            </a:solidFill>
            <a:miter lim="400000"/>
          </a:ln>
        </p:spPr>
        <p:txBody>
          <a:bodyPr lIns="50800" tIns="50800" rIns="50800" bIns="50800" anchor="ctr"/>
          <a:lstStyle/>
          <a:p>
            <a:pPr>
              <a:defRPr sz="2400"/>
            </a:pPr>
          </a:p>
        </p:txBody>
      </p:sp>
      <p:sp>
        <p:nvSpPr>
          <p:cNvPr id="359" name="Line"/>
          <p:cNvSpPr/>
          <p:nvPr/>
        </p:nvSpPr>
        <p:spPr>
          <a:xfrm flipH="1" flipV="1">
            <a:off x="10778942" y="4786321"/>
            <a:ext cx="645452" cy="2304276"/>
          </a:xfrm>
          <a:prstGeom prst="line">
            <a:avLst/>
          </a:prstGeom>
          <a:ln w="25400">
            <a:solidFill>
              <a:srgbClr val="000000"/>
            </a:solidFill>
            <a:miter lim="400000"/>
          </a:ln>
        </p:spPr>
        <p:txBody>
          <a:bodyPr lIns="50800" tIns="50800" rIns="50800" bIns="50800" anchor="ctr"/>
          <a:lstStyle/>
          <a:p>
            <a:pPr>
              <a:defRPr sz="2400"/>
            </a:pPr>
          </a:p>
        </p:txBody>
      </p:sp>
      <p:sp>
        <p:nvSpPr>
          <p:cNvPr id="360" name="Line"/>
          <p:cNvSpPr/>
          <p:nvPr/>
        </p:nvSpPr>
        <p:spPr>
          <a:xfrm flipV="1">
            <a:off x="9379905" y="4551406"/>
            <a:ext cx="1164123" cy="2720478"/>
          </a:xfrm>
          <a:prstGeom prst="line">
            <a:avLst/>
          </a:prstGeom>
          <a:ln w="25400">
            <a:solidFill>
              <a:srgbClr val="000000"/>
            </a:solidFill>
            <a:miter lim="400000"/>
          </a:ln>
        </p:spPr>
        <p:txBody>
          <a:bodyPr lIns="50800" tIns="50800" rIns="50800" bIns="50800" anchor="ctr"/>
          <a:lstStyle/>
          <a:p>
            <a:pPr>
              <a:defRPr sz="2400"/>
            </a:pPr>
          </a:p>
        </p:txBody>
      </p:sp>
      <p:sp>
        <p:nvSpPr>
          <p:cNvPr id="361" name="Line"/>
          <p:cNvSpPr/>
          <p:nvPr/>
        </p:nvSpPr>
        <p:spPr>
          <a:xfrm flipH="1" flipV="1">
            <a:off x="6327061" y="4605034"/>
            <a:ext cx="174963" cy="2032839"/>
          </a:xfrm>
          <a:prstGeom prst="line">
            <a:avLst/>
          </a:prstGeom>
          <a:ln w="25400">
            <a:solidFill>
              <a:srgbClr val="000000"/>
            </a:solidFill>
            <a:miter lim="400000"/>
          </a:ln>
        </p:spPr>
        <p:txBody>
          <a:bodyPr lIns="50800" tIns="50800" rIns="50800" bIns="50800" anchor="ctr"/>
          <a:lstStyle/>
          <a:p>
            <a:pPr>
              <a:defRPr sz="2400"/>
            </a:pPr>
          </a:p>
        </p:txBody>
      </p:sp>
      <p:sp>
        <p:nvSpPr>
          <p:cNvPr id="362" name="Line"/>
          <p:cNvSpPr/>
          <p:nvPr/>
        </p:nvSpPr>
        <p:spPr>
          <a:xfrm flipH="1" flipV="1">
            <a:off x="6454061" y="4677746"/>
            <a:ext cx="1296899" cy="2557616"/>
          </a:xfrm>
          <a:prstGeom prst="line">
            <a:avLst/>
          </a:prstGeom>
          <a:ln w="25400">
            <a:solidFill>
              <a:srgbClr val="000000"/>
            </a:solidFill>
            <a:miter lim="400000"/>
          </a:ln>
        </p:spPr>
        <p:txBody>
          <a:bodyPr lIns="50800" tIns="50800" rIns="50800" bIns="50800" anchor="ctr"/>
          <a:lstStyle/>
          <a:p>
            <a:pPr>
              <a:defRPr sz="2400"/>
            </a:pPr>
          </a:p>
        </p:txBody>
      </p:sp>
      <p:sp>
        <p:nvSpPr>
          <p:cNvPr id="363" name="Line"/>
          <p:cNvSpPr/>
          <p:nvPr/>
        </p:nvSpPr>
        <p:spPr>
          <a:xfrm flipV="1">
            <a:off x="2972082" y="2522705"/>
            <a:ext cx="623858" cy="1980532"/>
          </a:xfrm>
          <a:prstGeom prst="line">
            <a:avLst/>
          </a:prstGeom>
          <a:ln w="25400">
            <a:solidFill>
              <a:srgbClr val="000000"/>
            </a:solidFill>
            <a:miter lim="400000"/>
          </a:ln>
        </p:spPr>
        <p:txBody>
          <a:bodyPr lIns="50800" tIns="50800" rIns="50800" bIns="50800" anchor="ctr"/>
          <a:lstStyle/>
          <a:p>
            <a:pPr>
              <a:defRPr sz="2400"/>
            </a:pPr>
          </a:p>
        </p:txBody>
      </p:sp>
      <p:sp>
        <p:nvSpPr>
          <p:cNvPr id="364" name="Line"/>
          <p:cNvSpPr/>
          <p:nvPr/>
        </p:nvSpPr>
        <p:spPr>
          <a:xfrm flipH="1" flipV="1">
            <a:off x="4192095" y="6107310"/>
            <a:ext cx="1224515" cy="1725212"/>
          </a:xfrm>
          <a:prstGeom prst="line">
            <a:avLst/>
          </a:prstGeom>
          <a:ln w="25400">
            <a:solidFill>
              <a:srgbClr val="000000"/>
            </a:solidFill>
            <a:miter lim="400000"/>
          </a:ln>
        </p:spPr>
        <p:txBody>
          <a:bodyPr lIns="50800" tIns="50800" rIns="50800" bIns="50800" anchor="ctr"/>
          <a:lstStyle/>
          <a:p>
            <a:pPr>
              <a:defRPr sz="2400"/>
            </a:pPr>
          </a:p>
        </p:txBody>
      </p:sp>
      <p:sp>
        <p:nvSpPr>
          <p:cNvPr id="365" name="Line"/>
          <p:cNvSpPr/>
          <p:nvPr/>
        </p:nvSpPr>
        <p:spPr>
          <a:xfrm flipV="1">
            <a:off x="3697844" y="6125735"/>
            <a:ext cx="458390" cy="1888074"/>
          </a:xfrm>
          <a:prstGeom prst="line">
            <a:avLst/>
          </a:prstGeom>
          <a:ln w="25400">
            <a:solidFill>
              <a:srgbClr val="000000"/>
            </a:solidFill>
            <a:miter lim="400000"/>
          </a:ln>
        </p:spPr>
        <p:txBody>
          <a:bodyPr lIns="50800" tIns="50800" rIns="50800" bIns="50800" anchor="ctr"/>
          <a:lstStyle/>
          <a:p>
            <a:pPr>
              <a:defRPr sz="2400"/>
            </a:pPr>
          </a:p>
        </p:txBody>
      </p:sp>
      <p:sp>
        <p:nvSpPr>
          <p:cNvPr id="366" name="Line"/>
          <p:cNvSpPr/>
          <p:nvPr/>
        </p:nvSpPr>
        <p:spPr>
          <a:xfrm flipH="1" flipV="1">
            <a:off x="1767926" y="6216544"/>
            <a:ext cx="120676" cy="1634734"/>
          </a:xfrm>
          <a:prstGeom prst="line">
            <a:avLst/>
          </a:prstGeom>
          <a:ln w="25400">
            <a:solidFill>
              <a:srgbClr val="000000"/>
            </a:solidFill>
            <a:miter lim="400000"/>
          </a:ln>
        </p:spPr>
        <p:txBody>
          <a:bodyPr lIns="50800" tIns="50800" rIns="50800" bIns="50800" anchor="ctr"/>
          <a:lstStyle/>
          <a:p>
            <a:pPr>
              <a:defRPr sz="2400"/>
            </a:pPr>
          </a:p>
        </p:txBody>
      </p:sp>
      <p:sp>
        <p:nvSpPr>
          <p:cNvPr id="367" name="Line"/>
          <p:cNvSpPr/>
          <p:nvPr/>
        </p:nvSpPr>
        <p:spPr>
          <a:xfrm flipV="1">
            <a:off x="1744165" y="4497779"/>
            <a:ext cx="1254602" cy="1508064"/>
          </a:xfrm>
          <a:prstGeom prst="line">
            <a:avLst/>
          </a:prstGeom>
          <a:ln w="25400">
            <a:solidFill>
              <a:srgbClr val="000000"/>
            </a:solidFill>
            <a:miter lim="400000"/>
          </a:ln>
        </p:spPr>
        <p:txBody>
          <a:bodyPr lIns="50800" tIns="50800" rIns="50800" bIns="50800" anchor="ctr"/>
          <a:lstStyle/>
          <a:p>
            <a:pPr>
              <a:defRPr sz="2400"/>
            </a:pPr>
          </a:p>
        </p:txBody>
      </p:sp>
      <p:sp>
        <p:nvSpPr>
          <p:cNvPr id="368" name="Line"/>
          <p:cNvSpPr/>
          <p:nvPr/>
        </p:nvSpPr>
        <p:spPr>
          <a:xfrm flipH="1" flipV="1">
            <a:off x="3125766" y="4624780"/>
            <a:ext cx="1043558" cy="1363297"/>
          </a:xfrm>
          <a:prstGeom prst="line">
            <a:avLst/>
          </a:prstGeom>
          <a:ln w="25400">
            <a:solidFill>
              <a:srgbClr val="000000"/>
            </a:solidFill>
            <a:miter lim="400000"/>
          </a:ln>
        </p:spPr>
        <p:txBody>
          <a:bodyPr lIns="50800" tIns="50800" rIns="50800" bIns="50800" anchor="ctr"/>
          <a:lstStyle/>
          <a:p>
            <a:pPr>
              <a:defRPr sz="2400"/>
            </a:pPr>
          </a:p>
        </p:txBody>
      </p:sp>
      <p:sp>
        <p:nvSpPr>
          <p:cNvPr id="369" name="PKI(Public Key infrastructure)"/>
          <p:cNvSpPr txBox="1"/>
          <p:nvPr>
            <p:ph type="title"/>
          </p:nvPr>
        </p:nvSpPr>
        <p:spPr>
          <a:xfrm>
            <a:off x="2698738" y="244787"/>
            <a:ext cx="7607324" cy="1018970"/>
          </a:xfrm>
          <a:prstGeom prst="rect">
            <a:avLst/>
          </a:prstGeom>
        </p:spPr>
        <p:txBody>
          <a:bodyPr/>
          <a:lstStyle>
            <a:lvl1pPr defTabSz="327152">
              <a:defRPr sz="4480"/>
            </a:lvl1pPr>
          </a:lstStyle>
          <a:p>
            <a:pPr/>
            <a:r>
              <a:t>PKI(Public Key infrastructure)</a:t>
            </a:r>
          </a:p>
        </p:txBody>
      </p:sp>
      <p:grpSp>
        <p:nvGrpSpPr>
          <p:cNvPr id="372" name="Group"/>
          <p:cNvGrpSpPr/>
          <p:nvPr/>
        </p:nvGrpSpPr>
        <p:grpSpPr>
          <a:xfrm>
            <a:off x="2619451" y="3790485"/>
            <a:ext cx="1054314" cy="1164066"/>
            <a:chOff x="0" y="0"/>
            <a:chExt cx="1054312" cy="1164064"/>
          </a:xfrm>
        </p:grpSpPr>
        <p:pic>
          <p:nvPicPr>
            <p:cNvPr id="370"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371"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pic>
        <p:nvPicPr>
          <p:cNvPr id="373" name="1024px-Gnome-application-certificate.svg.png" descr="1024px-Gnome-application-certificate.svg.png"/>
          <p:cNvPicPr>
            <a:picLocks noChangeAspect="1"/>
          </p:cNvPicPr>
          <p:nvPr/>
        </p:nvPicPr>
        <p:blipFill>
          <a:blip r:embed="rId5">
            <a:extLst/>
          </a:blip>
          <a:stretch>
            <a:fillRect/>
          </a:stretch>
        </p:blipFill>
        <p:spPr>
          <a:xfrm>
            <a:off x="1315239" y="7316754"/>
            <a:ext cx="1164065" cy="1164066"/>
          </a:xfrm>
          <a:prstGeom prst="rect">
            <a:avLst/>
          </a:prstGeom>
          <a:ln w="12700">
            <a:miter lim="400000"/>
          </a:ln>
        </p:spPr>
      </p:pic>
      <p:grpSp>
        <p:nvGrpSpPr>
          <p:cNvPr id="378" name="Group"/>
          <p:cNvGrpSpPr/>
          <p:nvPr/>
        </p:nvGrpSpPr>
        <p:grpSpPr>
          <a:xfrm>
            <a:off x="2333701" y="1492517"/>
            <a:ext cx="2392558" cy="1579269"/>
            <a:chOff x="0" y="0"/>
            <a:chExt cx="2392557" cy="1579268"/>
          </a:xfrm>
        </p:grpSpPr>
        <p:pic>
          <p:nvPicPr>
            <p:cNvPr id="374" name="luxury-hotel-building-psd-icon.png" descr="luxury-hotel-building-psd-icon.png"/>
            <p:cNvPicPr>
              <a:picLocks noChangeAspect="1"/>
            </p:cNvPicPr>
            <p:nvPr/>
          </p:nvPicPr>
          <p:blipFill>
            <a:blip r:embed="rId6">
              <a:extLst/>
            </a:blip>
            <a:stretch>
              <a:fillRect/>
            </a:stretch>
          </p:blipFill>
          <p:spPr>
            <a:xfrm>
              <a:off x="429352" y="8704"/>
              <a:ext cx="1963206" cy="1570565"/>
            </a:xfrm>
            <a:prstGeom prst="rect">
              <a:avLst/>
            </a:prstGeom>
            <a:ln w="12700" cap="flat">
              <a:noFill/>
              <a:miter lim="400000"/>
            </a:ln>
            <a:effectLst/>
          </p:spPr>
        </p:pic>
        <p:grpSp>
          <p:nvGrpSpPr>
            <p:cNvPr id="377" name="Group"/>
            <p:cNvGrpSpPr/>
            <p:nvPr/>
          </p:nvGrpSpPr>
          <p:grpSpPr>
            <a:xfrm>
              <a:off x="0" y="0"/>
              <a:ext cx="1245165" cy="903788"/>
              <a:chOff x="0" y="0"/>
              <a:chExt cx="1245164" cy="903787"/>
            </a:xfrm>
          </p:grpSpPr>
          <p:pic>
            <p:nvPicPr>
              <p:cNvPr id="375" name="19791210-Horizontal-gold-Certificate-of-completion-template-with-flower-pattern-rose-golden-border-medal-insi-Stock-Vector.jpg" descr="19791210-Horizontal-gold-Certificate-of-completion-template-with-flower-pattern-rose-golden-border-medal-insi-Stock-Vector.jpg"/>
              <p:cNvPicPr>
                <a:picLocks noChangeAspect="1"/>
              </p:cNvPicPr>
              <p:nvPr/>
            </p:nvPicPr>
            <p:blipFill>
              <a:blip r:embed="rId7">
                <a:extLst/>
              </a:blip>
              <a:stretch>
                <a:fillRect/>
              </a:stretch>
            </p:blipFill>
            <p:spPr>
              <a:xfrm>
                <a:off x="206302" y="0"/>
                <a:ext cx="1038863" cy="734396"/>
              </a:xfrm>
              <a:prstGeom prst="rect">
                <a:avLst/>
              </a:prstGeom>
              <a:ln w="12700" cap="flat">
                <a:noFill/>
                <a:miter lim="400000"/>
              </a:ln>
              <a:effectLst/>
            </p:spPr>
          </p:pic>
          <p:pic>
            <p:nvPicPr>
              <p:cNvPr id="376" name="certificate_55376.png" descr="certificate_55376.png"/>
              <p:cNvPicPr>
                <a:picLocks noChangeAspect="1"/>
              </p:cNvPicPr>
              <p:nvPr/>
            </p:nvPicPr>
            <p:blipFill>
              <a:blip r:embed="rId8">
                <a:extLst/>
              </a:blip>
              <a:stretch>
                <a:fillRect/>
              </a:stretch>
            </p:blipFill>
            <p:spPr>
              <a:xfrm>
                <a:off x="0" y="203657"/>
                <a:ext cx="700130" cy="700131"/>
              </a:xfrm>
              <a:prstGeom prst="rect">
                <a:avLst/>
              </a:prstGeom>
              <a:ln w="12700" cap="flat">
                <a:noFill/>
                <a:miter lim="400000"/>
              </a:ln>
              <a:effectLst/>
            </p:spPr>
          </p:pic>
        </p:grpSp>
      </p:grpSp>
      <p:grpSp>
        <p:nvGrpSpPr>
          <p:cNvPr id="381" name="Group"/>
          <p:cNvGrpSpPr/>
          <p:nvPr/>
        </p:nvGrpSpPr>
        <p:grpSpPr>
          <a:xfrm>
            <a:off x="1370115" y="5401335"/>
            <a:ext cx="1054314" cy="1164066"/>
            <a:chOff x="0" y="0"/>
            <a:chExt cx="1054312" cy="1164064"/>
          </a:xfrm>
        </p:grpSpPr>
        <p:pic>
          <p:nvPicPr>
            <p:cNvPr id="379"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380"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grpSp>
        <p:nvGrpSpPr>
          <p:cNvPr id="386" name="Group"/>
          <p:cNvGrpSpPr/>
          <p:nvPr/>
        </p:nvGrpSpPr>
        <p:grpSpPr>
          <a:xfrm>
            <a:off x="5306121" y="1492517"/>
            <a:ext cx="2392558" cy="1579269"/>
            <a:chOff x="0" y="0"/>
            <a:chExt cx="2392557" cy="1579268"/>
          </a:xfrm>
        </p:grpSpPr>
        <p:pic>
          <p:nvPicPr>
            <p:cNvPr id="382" name="luxury-hotel-building-psd-icon.png" descr="luxury-hotel-building-psd-icon.png"/>
            <p:cNvPicPr>
              <a:picLocks noChangeAspect="1"/>
            </p:cNvPicPr>
            <p:nvPr/>
          </p:nvPicPr>
          <p:blipFill>
            <a:blip r:embed="rId6">
              <a:extLst/>
            </a:blip>
            <a:stretch>
              <a:fillRect/>
            </a:stretch>
          </p:blipFill>
          <p:spPr>
            <a:xfrm>
              <a:off x="429352" y="8704"/>
              <a:ext cx="1963206" cy="1570565"/>
            </a:xfrm>
            <a:prstGeom prst="rect">
              <a:avLst/>
            </a:prstGeom>
            <a:ln w="12700" cap="flat">
              <a:noFill/>
              <a:miter lim="400000"/>
            </a:ln>
            <a:effectLst/>
          </p:spPr>
        </p:pic>
        <p:grpSp>
          <p:nvGrpSpPr>
            <p:cNvPr id="385" name="Group"/>
            <p:cNvGrpSpPr/>
            <p:nvPr/>
          </p:nvGrpSpPr>
          <p:grpSpPr>
            <a:xfrm>
              <a:off x="0" y="0"/>
              <a:ext cx="1245165" cy="903788"/>
              <a:chOff x="0" y="0"/>
              <a:chExt cx="1245164" cy="903787"/>
            </a:xfrm>
          </p:grpSpPr>
          <p:pic>
            <p:nvPicPr>
              <p:cNvPr id="383" name="19791210-Horizontal-gold-Certificate-of-completion-template-with-flower-pattern-rose-golden-border-medal-insi-Stock-Vector.jpg" descr="19791210-Horizontal-gold-Certificate-of-completion-template-with-flower-pattern-rose-golden-border-medal-insi-Stock-Vector.jpg"/>
              <p:cNvPicPr>
                <a:picLocks noChangeAspect="1"/>
              </p:cNvPicPr>
              <p:nvPr/>
            </p:nvPicPr>
            <p:blipFill>
              <a:blip r:embed="rId7">
                <a:extLst/>
              </a:blip>
              <a:stretch>
                <a:fillRect/>
              </a:stretch>
            </p:blipFill>
            <p:spPr>
              <a:xfrm>
                <a:off x="206302" y="0"/>
                <a:ext cx="1038863" cy="734396"/>
              </a:xfrm>
              <a:prstGeom prst="rect">
                <a:avLst/>
              </a:prstGeom>
              <a:ln w="12700" cap="flat">
                <a:noFill/>
                <a:miter lim="400000"/>
              </a:ln>
              <a:effectLst/>
            </p:spPr>
          </p:pic>
          <p:pic>
            <p:nvPicPr>
              <p:cNvPr id="384" name="certificate_55376.png" descr="certificate_55376.png"/>
              <p:cNvPicPr>
                <a:picLocks noChangeAspect="1"/>
              </p:cNvPicPr>
              <p:nvPr/>
            </p:nvPicPr>
            <p:blipFill>
              <a:blip r:embed="rId8">
                <a:extLst/>
              </a:blip>
              <a:stretch>
                <a:fillRect/>
              </a:stretch>
            </p:blipFill>
            <p:spPr>
              <a:xfrm>
                <a:off x="0" y="203657"/>
                <a:ext cx="700130" cy="700131"/>
              </a:xfrm>
              <a:prstGeom prst="rect">
                <a:avLst/>
              </a:prstGeom>
              <a:ln w="12700" cap="flat">
                <a:noFill/>
                <a:miter lim="400000"/>
              </a:ln>
              <a:effectLst/>
            </p:spPr>
          </p:pic>
        </p:grpSp>
      </p:grpSp>
      <p:grpSp>
        <p:nvGrpSpPr>
          <p:cNvPr id="391" name="Group"/>
          <p:cNvGrpSpPr/>
          <p:nvPr/>
        </p:nvGrpSpPr>
        <p:grpSpPr>
          <a:xfrm>
            <a:off x="8672257" y="1492517"/>
            <a:ext cx="2392559" cy="1579269"/>
            <a:chOff x="0" y="0"/>
            <a:chExt cx="2392557" cy="1579268"/>
          </a:xfrm>
        </p:grpSpPr>
        <p:pic>
          <p:nvPicPr>
            <p:cNvPr id="387" name="luxury-hotel-building-psd-icon.png" descr="luxury-hotel-building-psd-icon.png"/>
            <p:cNvPicPr>
              <a:picLocks noChangeAspect="1"/>
            </p:cNvPicPr>
            <p:nvPr/>
          </p:nvPicPr>
          <p:blipFill>
            <a:blip r:embed="rId6">
              <a:extLst/>
            </a:blip>
            <a:stretch>
              <a:fillRect/>
            </a:stretch>
          </p:blipFill>
          <p:spPr>
            <a:xfrm>
              <a:off x="429352" y="8704"/>
              <a:ext cx="1963206" cy="1570565"/>
            </a:xfrm>
            <a:prstGeom prst="rect">
              <a:avLst/>
            </a:prstGeom>
            <a:ln w="12700" cap="flat">
              <a:noFill/>
              <a:miter lim="400000"/>
            </a:ln>
            <a:effectLst/>
          </p:spPr>
        </p:pic>
        <p:grpSp>
          <p:nvGrpSpPr>
            <p:cNvPr id="390" name="Group"/>
            <p:cNvGrpSpPr/>
            <p:nvPr/>
          </p:nvGrpSpPr>
          <p:grpSpPr>
            <a:xfrm>
              <a:off x="0" y="0"/>
              <a:ext cx="1245165" cy="903788"/>
              <a:chOff x="0" y="0"/>
              <a:chExt cx="1245164" cy="903787"/>
            </a:xfrm>
          </p:grpSpPr>
          <p:pic>
            <p:nvPicPr>
              <p:cNvPr id="388" name="19791210-Horizontal-gold-Certificate-of-completion-template-with-flower-pattern-rose-golden-border-medal-insi-Stock-Vector.jpg" descr="19791210-Horizontal-gold-Certificate-of-completion-template-with-flower-pattern-rose-golden-border-medal-insi-Stock-Vector.jpg"/>
              <p:cNvPicPr>
                <a:picLocks noChangeAspect="1"/>
              </p:cNvPicPr>
              <p:nvPr/>
            </p:nvPicPr>
            <p:blipFill>
              <a:blip r:embed="rId7">
                <a:extLst/>
              </a:blip>
              <a:stretch>
                <a:fillRect/>
              </a:stretch>
            </p:blipFill>
            <p:spPr>
              <a:xfrm>
                <a:off x="206302" y="0"/>
                <a:ext cx="1038863" cy="734396"/>
              </a:xfrm>
              <a:prstGeom prst="rect">
                <a:avLst/>
              </a:prstGeom>
              <a:ln w="12700" cap="flat">
                <a:noFill/>
                <a:miter lim="400000"/>
              </a:ln>
              <a:effectLst/>
            </p:spPr>
          </p:pic>
          <p:pic>
            <p:nvPicPr>
              <p:cNvPr id="389" name="certificate_55376.png" descr="certificate_55376.png"/>
              <p:cNvPicPr>
                <a:picLocks noChangeAspect="1"/>
              </p:cNvPicPr>
              <p:nvPr/>
            </p:nvPicPr>
            <p:blipFill>
              <a:blip r:embed="rId8">
                <a:extLst/>
              </a:blip>
              <a:stretch>
                <a:fillRect/>
              </a:stretch>
            </p:blipFill>
            <p:spPr>
              <a:xfrm>
                <a:off x="0" y="203657"/>
                <a:ext cx="700130" cy="700131"/>
              </a:xfrm>
              <a:prstGeom prst="rect">
                <a:avLst/>
              </a:prstGeom>
              <a:ln w="12700" cap="flat">
                <a:noFill/>
                <a:miter lim="400000"/>
              </a:ln>
              <a:effectLst/>
            </p:spPr>
          </p:pic>
        </p:grpSp>
      </p:grpSp>
      <p:grpSp>
        <p:nvGrpSpPr>
          <p:cNvPr id="394" name="Group"/>
          <p:cNvGrpSpPr/>
          <p:nvPr/>
        </p:nvGrpSpPr>
        <p:grpSpPr>
          <a:xfrm>
            <a:off x="3850291" y="5401335"/>
            <a:ext cx="1054314" cy="1164066"/>
            <a:chOff x="0" y="0"/>
            <a:chExt cx="1054312" cy="1164064"/>
          </a:xfrm>
        </p:grpSpPr>
        <p:pic>
          <p:nvPicPr>
            <p:cNvPr id="392"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393"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grpSp>
        <p:nvGrpSpPr>
          <p:cNvPr id="397" name="Group"/>
          <p:cNvGrpSpPr/>
          <p:nvPr/>
        </p:nvGrpSpPr>
        <p:grpSpPr>
          <a:xfrm>
            <a:off x="5975243" y="3790485"/>
            <a:ext cx="1054314" cy="1164066"/>
            <a:chOff x="0" y="0"/>
            <a:chExt cx="1054312" cy="1164064"/>
          </a:xfrm>
        </p:grpSpPr>
        <p:pic>
          <p:nvPicPr>
            <p:cNvPr id="395"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396"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grpSp>
        <p:nvGrpSpPr>
          <p:cNvPr id="400" name="Group"/>
          <p:cNvGrpSpPr/>
          <p:nvPr/>
        </p:nvGrpSpPr>
        <p:grpSpPr>
          <a:xfrm>
            <a:off x="8074678" y="3880120"/>
            <a:ext cx="1054314" cy="1164066"/>
            <a:chOff x="0" y="0"/>
            <a:chExt cx="1054312" cy="1164064"/>
          </a:xfrm>
        </p:grpSpPr>
        <p:pic>
          <p:nvPicPr>
            <p:cNvPr id="398"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399"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grpSp>
        <p:nvGrpSpPr>
          <p:cNvPr id="403" name="Group"/>
          <p:cNvGrpSpPr/>
          <p:nvPr/>
        </p:nvGrpSpPr>
        <p:grpSpPr>
          <a:xfrm>
            <a:off x="10257842" y="3790485"/>
            <a:ext cx="1054314" cy="1164066"/>
            <a:chOff x="0" y="0"/>
            <a:chExt cx="1054312" cy="1164064"/>
          </a:xfrm>
        </p:grpSpPr>
        <p:pic>
          <p:nvPicPr>
            <p:cNvPr id="401" name="MC900434847.png" descr="MC900434847.png"/>
            <p:cNvPicPr>
              <a:picLocks noChangeAspect="1"/>
            </p:cNvPicPr>
            <p:nvPr/>
          </p:nvPicPr>
          <p:blipFill>
            <a:blip r:embed="rId3">
              <a:extLst/>
            </a:blip>
            <a:stretch>
              <a:fillRect/>
            </a:stretch>
          </p:blipFill>
          <p:spPr>
            <a:xfrm>
              <a:off x="0" y="237025"/>
              <a:ext cx="927039" cy="927040"/>
            </a:xfrm>
            <a:prstGeom prst="rect">
              <a:avLst/>
            </a:prstGeom>
            <a:ln w="12700" cap="flat">
              <a:noFill/>
              <a:miter lim="400000"/>
            </a:ln>
            <a:effectLst/>
          </p:spPr>
        </p:pic>
        <p:pic>
          <p:nvPicPr>
            <p:cNvPr id="402" name="certificate-icon.png" descr="certificate-icon.png"/>
            <p:cNvPicPr>
              <a:picLocks noChangeAspect="1"/>
            </p:cNvPicPr>
            <p:nvPr/>
          </p:nvPicPr>
          <p:blipFill>
            <a:blip r:embed="rId4">
              <a:extLst/>
            </a:blip>
            <a:stretch>
              <a:fillRect/>
            </a:stretch>
          </p:blipFill>
          <p:spPr>
            <a:xfrm>
              <a:off x="370404" y="0"/>
              <a:ext cx="683909" cy="683909"/>
            </a:xfrm>
            <a:prstGeom prst="rect">
              <a:avLst/>
            </a:prstGeom>
            <a:ln w="12700" cap="flat">
              <a:noFill/>
              <a:miter lim="400000"/>
            </a:ln>
            <a:effectLst/>
          </p:spPr>
        </p:pic>
      </p:grpSp>
      <p:pic>
        <p:nvPicPr>
          <p:cNvPr id="404" name="1024px-Gnome-application-certificate.svg.png" descr="1024px-Gnome-application-certificate.svg.png"/>
          <p:cNvPicPr>
            <a:picLocks noChangeAspect="1"/>
          </p:cNvPicPr>
          <p:nvPr/>
        </p:nvPicPr>
        <p:blipFill>
          <a:blip r:embed="rId5">
            <a:extLst/>
          </a:blip>
          <a:stretch>
            <a:fillRect/>
          </a:stretch>
        </p:blipFill>
        <p:spPr>
          <a:xfrm>
            <a:off x="3215291" y="7481279"/>
            <a:ext cx="1164065" cy="1164066"/>
          </a:xfrm>
          <a:prstGeom prst="rect">
            <a:avLst/>
          </a:prstGeom>
          <a:ln w="12700">
            <a:miter lim="400000"/>
          </a:ln>
        </p:spPr>
      </p:pic>
      <p:pic>
        <p:nvPicPr>
          <p:cNvPr id="405" name="1024px-Gnome-application-certificate.svg.png" descr="1024px-Gnome-application-certificate.svg.png"/>
          <p:cNvPicPr>
            <a:picLocks noChangeAspect="1"/>
          </p:cNvPicPr>
          <p:nvPr/>
        </p:nvPicPr>
        <p:blipFill>
          <a:blip r:embed="rId5">
            <a:extLst/>
          </a:blip>
          <a:stretch>
            <a:fillRect/>
          </a:stretch>
        </p:blipFill>
        <p:spPr>
          <a:xfrm>
            <a:off x="4898194" y="7316754"/>
            <a:ext cx="1164065" cy="1164066"/>
          </a:xfrm>
          <a:prstGeom prst="rect">
            <a:avLst/>
          </a:prstGeom>
          <a:ln w="12700">
            <a:miter lim="400000"/>
          </a:ln>
        </p:spPr>
      </p:pic>
      <p:pic>
        <p:nvPicPr>
          <p:cNvPr id="406" name="1024px-Gnome-application-certificate.svg.png" descr="1024px-Gnome-application-certificate.svg.png"/>
          <p:cNvPicPr>
            <a:picLocks noChangeAspect="1"/>
          </p:cNvPicPr>
          <p:nvPr/>
        </p:nvPicPr>
        <p:blipFill>
          <a:blip r:embed="rId5">
            <a:extLst/>
          </a:blip>
          <a:stretch>
            <a:fillRect/>
          </a:stretch>
        </p:blipFill>
        <p:spPr>
          <a:xfrm>
            <a:off x="5920367" y="6212915"/>
            <a:ext cx="1164066" cy="1164065"/>
          </a:xfrm>
          <a:prstGeom prst="rect">
            <a:avLst/>
          </a:prstGeom>
          <a:ln w="12700">
            <a:miter lim="400000"/>
          </a:ln>
        </p:spPr>
      </p:pic>
      <p:pic>
        <p:nvPicPr>
          <p:cNvPr id="407" name="1024px-Gnome-application-certificate.svg.png" descr="1024px-Gnome-application-certificate.svg.png"/>
          <p:cNvPicPr>
            <a:picLocks noChangeAspect="1"/>
          </p:cNvPicPr>
          <p:nvPr/>
        </p:nvPicPr>
        <p:blipFill>
          <a:blip r:embed="rId5">
            <a:extLst/>
          </a:blip>
          <a:stretch>
            <a:fillRect/>
          </a:stretch>
        </p:blipFill>
        <p:spPr>
          <a:xfrm>
            <a:off x="7331834" y="6810074"/>
            <a:ext cx="1164066" cy="1164065"/>
          </a:xfrm>
          <a:prstGeom prst="rect">
            <a:avLst/>
          </a:prstGeom>
          <a:ln w="12700">
            <a:miter lim="400000"/>
          </a:ln>
        </p:spPr>
      </p:pic>
      <p:pic>
        <p:nvPicPr>
          <p:cNvPr id="408" name="1024px-Gnome-application-certificate.svg.png" descr="1024px-Gnome-application-certificate.svg.png"/>
          <p:cNvPicPr>
            <a:picLocks noChangeAspect="1"/>
          </p:cNvPicPr>
          <p:nvPr/>
        </p:nvPicPr>
        <p:blipFill>
          <a:blip r:embed="rId5">
            <a:extLst/>
          </a:blip>
          <a:stretch>
            <a:fillRect/>
          </a:stretch>
        </p:blipFill>
        <p:spPr>
          <a:xfrm>
            <a:off x="7856611" y="5852520"/>
            <a:ext cx="1164065" cy="1164066"/>
          </a:xfrm>
          <a:prstGeom prst="rect">
            <a:avLst/>
          </a:prstGeom>
          <a:ln w="12700">
            <a:miter lim="400000"/>
          </a:ln>
        </p:spPr>
      </p:pic>
      <p:pic>
        <p:nvPicPr>
          <p:cNvPr id="409" name="1024px-Gnome-application-certificate.svg.png" descr="1024px-Gnome-application-certificate.svg.png"/>
          <p:cNvPicPr>
            <a:picLocks noChangeAspect="1"/>
          </p:cNvPicPr>
          <p:nvPr/>
        </p:nvPicPr>
        <p:blipFill>
          <a:blip r:embed="rId5">
            <a:extLst/>
          </a:blip>
          <a:stretch>
            <a:fillRect/>
          </a:stretch>
        </p:blipFill>
        <p:spPr>
          <a:xfrm>
            <a:off x="8924259" y="6810074"/>
            <a:ext cx="1164065" cy="1164065"/>
          </a:xfrm>
          <a:prstGeom prst="rect">
            <a:avLst/>
          </a:prstGeom>
          <a:ln w="12700">
            <a:miter lim="400000"/>
          </a:ln>
        </p:spPr>
      </p:pic>
      <p:pic>
        <p:nvPicPr>
          <p:cNvPr id="410" name="1024px-Gnome-application-certificate.svg.png" descr="1024px-Gnome-application-certificate.svg.png"/>
          <p:cNvPicPr>
            <a:picLocks noChangeAspect="1"/>
          </p:cNvPicPr>
          <p:nvPr/>
        </p:nvPicPr>
        <p:blipFill>
          <a:blip r:embed="rId5">
            <a:extLst/>
          </a:blip>
          <a:stretch>
            <a:fillRect/>
          </a:stretch>
        </p:blipFill>
        <p:spPr>
          <a:xfrm>
            <a:off x="9765475" y="5977670"/>
            <a:ext cx="1164065" cy="1164065"/>
          </a:xfrm>
          <a:prstGeom prst="rect">
            <a:avLst/>
          </a:prstGeom>
          <a:ln w="12700">
            <a:miter lim="400000"/>
          </a:ln>
        </p:spPr>
      </p:pic>
      <p:pic>
        <p:nvPicPr>
          <p:cNvPr id="411" name="1024px-Gnome-application-certificate.svg.png" descr="1024px-Gnome-application-certificate.svg.png"/>
          <p:cNvPicPr>
            <a:picLocks noChangeAspect="1"/>
          </p:cNvPicPr>
          <p:nvPr/>
        </p:nvPicPr>
        <p:blipFill>
          <a:blip r:embed="rId5">
            <a:extLst/>
          </a:blip>
          <a:stretch>
            <a:fillRect/>
          </a:stretch>
        </p:blipFill>
        <p:spPr>
          <a:xfrm>
            <a:off x="10760740" y="6611021"/>
            <a:ext cx="1164066" cy="1164065"/>
          </a:xfrm>
          <a:prstGeom prst="rect">
            <a:avLst/>
          </a:prstGeom>
          <a:ln w="12700">
            <a:miter lim="400000"/>
          </a:ln>
        </p:spPr>
      </p:pic>
      <p:sp>
        <p:nvSpPr>
          <p:cNvPr id="412" name="…"/>
          <p:cNvSpPr txBox="1"/>
          <p:nvPr/>
        </p:nvSpPr>
        <p:spPr>
          <a:xfrm>
            <a:off x="11384395" y="2052546"/>
            <a:ext cx="87630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t>
            </a:r>
          </a:p>
        </p:txBody>
      </p:sp>
      <p:sp>
        <p:nvSpPr>
          <p:cNvPr id="413" name="…"/>
          <p:cNvSpPr txBox="1"/>
          <p:nvPr/>
        </p:nvSpPr>
        <p:spPr>
          <a:xfrm>
            <a:off x="11643791" y="4219298"/>
            <a:ext cx="647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a:t>
            </a:r>
          </a:p>
        </p:txBody>
      </p:sp>
      <p:sp>
        <p:nvSpPr>
          <p:cNvPr id="414" name="…"/>
          <p:cNvSpPr txBox="1"/>
          <p:nvPr/>
        </p:nvSpPr>
        <p:spPr>
          <a:xfrm>
            <a:off x="11498695" y="5757765"/>
            <a:ext cx="647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a:t>
            </a:r>
          </a:p>
        </p:txBody>
      </p:sp>
      <p:sp>
        <p:nvSpPr>
          <p:cNvPr id="415" name="…"/>
          <p:cNvSpPr txBox="1"/>
          <p:nvPr/>
        </p:nvSpPr>
        <p:spPr>
          <a:xfrm>
            <a:off x="12199115" y="6824753"/>
            <a:ext cx="6477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lvl1pPr>
          </a:lstStyle>
          <a:p>
            <a:pPr/>
            <a:r>
              <a:t>…</a:t>
            </a:r>
          </a:p>
        </p:txBody>
      </p:sp>
      <p:grpSp>
        <p:nvGrpSpPr>
          <p:cNvPr id="420" name="Group"/>
          <p:cNvGrpSpPr/>
          <p:nvPr/>
        </p:nvGrpSpPr>
        <p:grpSpPr>
          <a:xfrm>
            <a:off x="5491823" y="3632016"/>
            <a:ext cx="1681344" cy="1377764"/>
            <a:chOff x="-51857" y="-53881"/>
            <a:chExt cx="1681342" cy="1377763"/>
          </a:xfrm>
        </p:grpSpPr>
        <p:pic>
          <p:nvPicPr>
            <p:cNvPr id="416" name="Line" descr="Line"/>
            <p:cNvPicPr>
              <a:picLocks noChangeAspect="0"/>
            </p:cNvPicPr>
            <p:nvPr/>
          </p:nvPicPr>
          <p:blipFill>
            <a:blip r:embed="rId9">
              <a:extLst/>
            </a:blip>
            <a:stretch>
              <a:fillRect/>
            </a:stretch>
          </p:blipFill>
          <p:spPr>
            <a:xfrm rot="18900000">
              <a:off x="-138595" y="596900"/>
              <a:ext cx="1872253" cy="76201"/>
            </a:xfrm>
            <a:prstGeom prst="rect">
              <a:avLst/>
            </a:prstGeom>
            <a:effectLst/>
          </p:spPr>
        </p:pic>
        <p:pic>
          <p:nvPicPr>
            <p:cNvPr id="418" name="Line" descr="Line"/>
            <p:cNvPicPr>
              <a:picLocks noChangeAspect="0"/>
            </p:cNvPicPr>
            <p:nvPr/>
          </p:nvPicPr>
          <p:blipFill>
            <a:blip r:embed="rId10">
              <a:extLst/>
            </a:blip>
            <a:stretch>
              <a:fillRect/>
            </a:stretch>
          </p:blipFill>
          <p:spPr>
            <a:xfrm rot="1754799">
              <a:off x="-153346" y="606277"/>
              <a:ext cx="1884319" cy="76201"/>
            </a:xfrm>
            <a:prstGeom prst="rect">
              <a:avLst/>
            </a:prstGeom>
            <a:effectLst/>
          </p:spPr>
        </p:pic>
      </p:grpSp>
      <p:grpSp>
        <p:nvGrpSpPr>
          <p:cNvPr id="425" name="Group"/>
          <p:cNvGrpSpPr/>
          <p:nvPr/>
        </p:nvGrpSpPr>
        <p:grpSpPr>
          <a:xfrm>
            <a:off x="5525425" y="6106066"/>
            <a:ext cx="1681344" cy="1377764"/>
            <a:chOff x="-51857" y="-53881"/>
            <a:chExt cx="1681342" cy="1377763"/>
          </a:xfrm>
        </p:grpSpPr>
        <p:pic>
          <p:nvPicPr>
            <p:cNvPr id="421" name="Line" descr="Line"/>
            <p:cNvPicPr>
              <a:picLocks noChangeAspect="0"/>
            </p:cNvPicPr>
            <p:nvPr/>
          </p:nvPicPr>
          <p:blipFill>
            <a:blip r:embed="rId9">
              <a:extLst/>
            </a:blip>
            <a:stretch>
              <a:fillRect/>
            </a:stretch>
          </p:blipFill>
          <p:spPr>
            <a:xfrm rot="18900000">
              <a:off x="-138595" y="596900"/>
              <a:ext cx="1872253" cy="76201"/>
            </a:xfrm>
            <a:prstGeom prst="rect">
              <a:avLst/>
            </a:prstGeom>
            <a:effectLst/>
          </p:spPr>
        </p:pic>
        <p:pic>
          <p:nvPicPr>
            <p:cNvPr id="423" name="Line" descr="Line"/>
            <p:cNvPicPr>
              <a:picLocks noChangeAspect="0"/>
            </p:cNvPicPr>
            <p:nvPr/>
          </p:nvPicPr>
          <p:blipFill>
            <a:blip r:embed="rId10">
              <a:extLst/>
            </a:blip>
            <a:stretch>
              <a:fillRect/>
            </a:stretch>
          </p:blipFill>
          <p:spPr>
            <a:xfrm rot="1754799">
              <a:off x="-153346" y="606277"/>
              <a:ext cx="1884319" cy="76201"/>
            </a:xfrm>
            <a:prstGeom prst="rect">
              <a:avLst/>
            </a:prstGeom>
            <a:effectLst/>
          </p:spPr>
        </p:pic>
      </p:grpSp>
      <p:grpSp>
        <p:nvGrpSpPr>
          <p:cNvPr id="430" name="Group"/>
          <p:cNvGrpSpPr/>
          <p:nvPr/>
        </p:nvGrpSpPr>
        <p:grpSpPr>
          <a:xfrm>
            <a:off x="7014214" y="6857698"/>
            <a:ext cx="1681344" cy="1377765"/>
            <a:chOff x="-51857" y="-53881"/>
            <a:chExt cx="1681342" cy="1377763"/>
          </a:xfrm>
        </p:grpSpPr>
        <p:pic>
          <p:nvPicPr>
            <p:cNvPr id="426" name="Line" descr="Line"/>
            <p:cNvPicPr>
              <a:picLocks noChangeAspect="0"/>
            </p:cNvPicPr>
            <p:nvPr/>
          </p:nvPicPr>
          <p:blipFill>
            <a:blip r:embed="rId9">
              <a:extLst/>
            </a:blip>
            <a:stretch>
              <a:fillRect/>
            </a:stretch>
          </p:blipFill>
          <p:spPr>
            <a:xfrm rot="18900000">
              <a:off x="-138595" y="596900"/>
              <a:ext cx="1872253" cy="76201"/>
            </a:xfrm>
            <a:prstGeom prst="rect">
              <a:avLst/>
            </a:prstGeom>
            <a:effectLst/>
          </p:spPr>
        </p:pic>
        <p:pic>
          <p:nvPicPr>
            <p:cNvPr id="428" name="Line" descr="Line"/>
            <p:cNvPicPr>
              <a:picLocks noChangeAspect="0"/>
            </p:cNvPicPr>
            <p:nvPr/>
          </p:nvPicPr>
          <p:blipFill>
            <a:blip r:embed="rId10">
              <a:extLst/>
            </a:blip>
            <a:stretch>
              <a:fillRect/>
            </a:stretch>
          </p:blipFill>
          <p:spPr>
            <a:xfrm rot="1754799">
              <a:off x="-153346" y="606277"/>
              <a:ext cx="1884319" cy="76201"/>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dissolve" transition="in">
                                      <p:cBhvr>
                                        <p:cTn id="7" dur="199"/>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5"/>
                                        </p:tgtEl>
                                        <p:attrNameLst>
                                          <p:attrName>style.visibility</p:attrName>
                                        </p:attrNameLst>
                                      </p:cBhvr>
                                      <p:to>
                                        <p:strVal val="visible"/>
                                      </p:to>
                                    </p:set>
                                    <p:animEffect filter="dissolve" transition="in">
                                      <p:cBhvr>
                                        <p:cTn id="12" dur="199"/>
                                        <p:tgtEl>
                                          <p:spTgt spid="425"/>
                                        </p:tgtEl>
                                      </p:cBhvr>
                                    </p:animEffect>
                                  </p:childTnLst>
                                </p:cTn>
                              </p:par>
                            </p:childTnLst>
                          </p:cTn>
                        </p:par>
                        <p:par>
                          <p:cTn id="13" fill="hold">
                            <p:stCondLst>
                              <p:cond delay="199"/>
                            </p:stCondLst>
                            <p:childTnLst>
                              <p:par>
                                <p:cTn id="14" presetClass="entr" nodeType="afterEffect" presetID="9" grpId="3" fill="hold">
                                  <p:stCondLst>
                                    <p:cond delay="0"/>
                                  </p:stCondLst>
                                  <p:iterate type="el" backwards="0">
                                    <p:tmAbs val="0"/>
                                  </p:iterate>
                                  <p:childTnLst>
                                    <p:set>
                                      <p:cBhvr>
                                        <p:cTn id="15" fill="hold"/>
                                        <p:tgtEl>
                                          <p:spTgt spid="430"/>
                                        </p:tgtEl>
                                        <p:attrNameLst>
                                          <p:attrName>style.visibility</p:attrName>
                                        </p:attrNameLst>
                                      </p:cBhvr>
                                      <p:to>
                                        <p:strVal val="visible"/>
                                      </p:to>
                                    </p:set>
                                    <p:animEffect filter="dissolve" transition="in">
                                      <p:cBhvr>
                                        <p:cTn id="16" dur="199"/>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2"/>
      <p:bldP build="whole" bldLvl="1" animBg="1" rev="0" advAuto="0" spid="430" grpId="3"/>
      <p:bldP build="whole" bldLvl="1" animBg="1" rev="0" advAuto="0" spid="42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PKI"/>
          <p:cNvSpPr txBox="1"/>
          <p:nvPr>
            <p:ph type="title"/>
          </p:nvPr>
        </p:nvSpPr>
        <p:spPr>
          <a:xfrm>
            <a:off x="1133457" y="91338"/>
            <a:ext cx="11099801" cy="2159001"/>
          </a:xfrm>
          <a:prstGeom prst="rect">
            <a:avLst/>
          </a:prstGeom>
        </p:spPr>
        <p:txBody>
          <a:bodyPr/>
          <a:lstStyle/>
          <a:p>
            <a:pPr/>
            <a:r>
              <a:t>PKI</a:t>
            </a:r>
          </a:p>
        </p:txBody>
      </p:sp>
      <p:sp>
        <p:nvSpPr>
          <p:cNvPr id="435" name="certmgr.msc"/>
          <p:cNvSpPr txBox="1"/>
          <p:nvPr/>
        </p:nvSpPr>
        <p:spPr>
          <a:xfrm>
            <a:off x="1873266" y="3353359"/>
            <a:ext cx="267142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certmgr.msc</a:t>
            </a:r>
          </a:p>
        </p:txBody>
      </p:sp>
      <p:sp>
        <p:nvSpPr>
          <p:cNvPr id="436" name="/etc/ssl/certs"/>
          <p:cNvSpPr txBox="1"/>
          <p:nvPr/>
        </p:nvSpPr>
        <p:spPr>
          <a:xfrm>
            <a:off x="8691965" y="3919599"/>
            <a:ext cx="27143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/etc/ssl/certs</a:t>
            </a:r>
          </a:p>
        </p:txBody>
      </p:sp>
      <p:pic>
        <p:nvPicPr>
          <p:cNvPr id="437" name="windows_logo.png" descr="windows_logo.png"/>
          <p:cNvPicPr>
            <a:picLocks noChangeAspect="1"/>
          </p:cNvPicPr>
          <p:nvPr/>
        </p:nvPicPr>
        <p:blipFill>
          <a:blip r:embed="rId3">
            <a:extLst/>
          </a:blip>
          <a:stretch>
            <a:fillRect/>
          </a:stretch>
        </p:blipFill>
        <p:spPr>
          <a:xfrm>
            <a:off x="2632929" y="2114591"/>
            <a:ext cx="1152096" cy="1152096"/>
          </a:xfrm>
          <a:prstGeom prst="rect">
            <a:avLst/>
          </a:prstGeom>
          <a:ln w="12700">
            <a:miter lim="400000"/>
          </a:ln>
        </p:spPr>
      </p:pic>
      <p:pic>
        <p:nvPicPr>
          <p:cNvPr id="438" name="2000px-Tux.svg.png" descr="2000px-Tux.svg.png"/>
          <p:cNvPicPr>
            <a:picLocks noChangeAspect="1"/>
          </p:cNvPicPr>
          <p:nvPr/>
        </p:nvPicPr>
        <p:blipFill>
          <a:blip r:embed="rId4">
            <a:extLst/>
          </a:blip>
          <a:stretch>
            <a:fillRect/>
          </a:stretch>
        </p:blipFill>
        <p:spPr>
          <a:xfrm>
            <a:off x="9339374" y="2234469"/>
            <a:ext cx="1419580" cy="1646713"/>
          </a:xfrm>
          <a:prstGeom prst="rect">
            <a:avLst/>
          </a:prstGeom>
          <a:ln w="12700">
            <a:miter lim="400000"/>
          </a:ln>
        </p:spPr>
      </p:pic>
      <p:pic>
        <p:nvPicPr>
          <p:cNvPr id="439" name="Screen Shot 2015-10-16 at 13.23.41.png" descr="Screen Shot 2015-10-16 at 13.23.41.png"/>
          <p:cNvPicPr>
            <a:picLocks noChangeAspect="1"/>
          </p:cNvPicPr>
          <p:nvPr/>
        </p:nvPicPr>
        <p:blipFill>
          <a:blip r:embed="rId5">
            <a:extLst/>
          </a:blip>
          <a:stretch>
            <a:fillRect/>
          </a:stretch>
        </p:blipFill>
        <p:spPr>
          <a:xfrm>
            <a:off x="281160" y="4413695"/>
            <a:ext cx="5855633" cy="4477390"/>
          </a:xfrm>
          <a:prstGeom prst="rect">
            <a:avLst/>
          </a:prstGeom>
          <a:ln w="12700">
            <a:miter lim="400000"/>
          </a:ln>
        </p:spPr>
      </p:pic>
      <p:sp>
        <p:nvSpPr>
          <p:cNvPr id="440" name="openssl"/>
          <p:cNvSpPr txBox="1"/>
          <p:nvPr/>
        </p:nvSpPr>
        <p:spPr>
          <a:xfrm>
            <a:off x="9191684" y="5429250"/>
            <a:ext cx="17149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openssl</a:t>
            </a:r>
          </a:p>
        </p:txBody>
      </p:sp>
      <p:pic>
        <p:nvPicPr>
          <p:cNvPr id="441" name="Screen Shot 2015-10-17 at 10.43.24.png" descr="Screen Shot 2015-10-17 at 10.43.24.png"/>
          <p:cNvPicPr>
            <a:picLocks noChangeAspect="1"/>
          </p:cNvPicPr>
          <p:nvPr/>
        </p:nvPicPr>
        <p:blipFill>
          <a:blip r:embed="rId6">
            <a:extLst/>
          </a:blip>
          <a:stretch>
            <a:fillRect/>
          </a:stretch>
        </p:blipFill>
        <p:spPr>
          <a:xfrm>
            <a:off x="4077507" y="6598615"/>
            <a:ext cx="6532305" cy="281931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1"/>
                                        </p:tgtEl>
                                        <p:attrNameLst>
                                          <p:attrName>style.visibility</p:attrName>
                                        </p:attrNameLst>
                                      </p:cBhvr>
                                      <p:to>
                                        <p:strVal val="visible"/>
                                      </p:to>
                                    </p:set>
                                    <p:animEffect filter="dissolve" transition="in">
                                      <p:cBhvr>
                                        <p:cTn id="7" dur="199"/>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Kriptográfiai Hash-elés"/>
          <p:cNvSpPr txBox="1"/>
          <p:nvPr>
            <p:ph type="title"/>
          </p:nvPr>
        </p:nvSpPr>
        <p:spPr>
          <a:xfrm>
            <a:off x="952500" y="103159"/>
            <a:ext cx="11099800" cy="2159001"/>
          </a:xfrm>
          <a:prstGeom prst="rect">
            <a:avLst/>
          </a:prstGeom>
        </p:spPr>
        <p:txBody>
          <a:bodyPr/>
          <a:lstStyle>
            <a:lvl1pPr>
              <a:defRPr sz="6500"/>
            </a:lvl1pPr>
          </a:lstStyle>
          <a:p>
            <a:pPr/>
            <a:r>
              <a:t>Kriptográfiai Hash-elés</a:t>
            </a:r>
          </a:p>
        </p:txBody>
      </p:sp>
      <p:sp>
        <p:nvSpPr>
          <p:cNvPr id="446" name="málna"/>
          <p:cNvSpPr txBox="1"/>
          <p:nvPr/>
        </p:nvSpPr>
        <p:spPr>
          <a:xfrm>
            <a:off x="5975210" y="1774563"/>
            <a:ext cx="135925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málna</a:t>
            </a:r>
          </a:p>
        </p:txBody>
      </p:sp>
      <p:grpSp>
        <p:nvGrpSpPr>
          <p:cNvPr id="449" name="Group"/>
          <p:cNvGrpSpPr/>
          <p:nvPr/>
        </p:nvGrpSpPr>
        <p:grpSpPr>
          <a:xfrm>
            <a:off x="6654837" y="2424521"/>
            <a:ext cx="2671968" cy="783094"/>
            <a:chOff x="0" y="0"/>
            <a:chExt cx="2671966" cy="783093"/>
          </a:xfrm>
        </p:grpSpPr>
        <p:sp>
          <p:nvSpPr>
            <p:cNvPr id="447" name="MD5 hash"/>
            <p:cNvSpPr txBox="1"/>
            <p:nvPr/>
          </p:nvSpPr>
          <p:spPr>
            <a:xfrm>
              <a:off x="474205" y="45458"/>
              <a:ext cx="219776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MD5 hash</a:t>
              </a:r>
            </a:p>
          </p:txBody>
        </p:sp>
        <p:sp>
          <p:nvSpPr>
            <p:cNvPr id="448" name="Line"/>
            <p:cNvSpPr/>
            <p:nvPr/>
          </p:nvSpPr>
          <p:spPr>
            <a:xfrm flipH="1">
              <a:off x="-1" y="0"/>
              <a:ext cx="2" cy="783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450" name="072cfc091aa8ce02f4692362ccc1e825"/>
          <p:cNvSpPr txBox="1"/>
          <p:nvPr/>
        </p:nvSpPr>
        <p:spPr>
          <a:xfrm>
            <a:off x="2505100" y="3185798"/>
            <a:ext cx="79946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072cfc091aa8ce02f4692362ccc1e825</a:t>
            </a:r>
          </a:p>
        </p:txBody>
      </p:sp>
      <p:sp>
        <p:nvSpPr>
          <p:cNvPr id="451" name="Málnás pitét sütöttem"/>
          <p:cNvSpPr txBox="1"/>
          <p:nvPr/>
        </p:nvSpPr>
        <p:spPr>
          <a:xfrm>
            <a:off x="4412500" y="4342430"/>
            <a:ext cx="44846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Málnás pitét sütöttem</a:t>
            </a:r>
          </a:p>
        </p:txBody>
      </p:sp>
      <p:sp>
        <p:nvSpPr>
          <p:cNvPr id="452" name="2b26e09879a449539eacd418cee989f3"/>
          <p:cNvSpPr txBox="1"/>
          <p:nvPr/>
        </p:nvSpPr>
        <p:spPr>
          <a:xfrm>
            <a:off x="2416403" y="6167346"/>
            <a:ext cx="817199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2b26e09879a449539eacd418cee989f3</a:t>
            </a:r>
          </a:p>
        </p:txBody>
      </p:sp>
      <p:grpSp>
        <p:nvGrpSpPr>
          <p:cNvPr id="455" name="Group"/>
          <p:cNvGrpSpPr/>
          <p:nvPr/>
        </p:nvGrpSpPr>
        <p:grpSpPr>
          <a:xfrm>
            <a:off x="6611188" y="5254888"/>
            <a:ext cx="2715617" cy="807353"/>
            <a:chOff x="0" y="0"/>
            <a:chExt cx="2715615" cy="807351"/>
          </a:xfrm>
        </p:grpSpPr>
        <p:sp>
          <p:nvSpPr>
            <p:cNvPr id="453" name="Line"/>
            <p:cNvSpPr/>
            <p:nvPr/>
          </p:nvSpPr>
          <p:spPr>
            <a:xfrm flipH="1">
              <a:off x="-1" y="24257"/>
              <a:ext cx="2" cy="78309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454" name="MD5 hash"/>
            <p:cNvSpPr txBox="1"/>
            <p:nvPr/>
          </p:nvSpPr>
          <p:spPr>
            <a:xfrm>
              <a:off x="517855" y="0"/>
              <a:ext cx="219776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MD5 hash</a:t>
              </a:r>
            </a:p>
          </p:txBody>
        </p:sp>
      </p:grpSp>
      <p:sp>
        <p:nvSpPr>
          <p:cNvPr id="456" name="Rálnás pitét sütöttem"/>
          <p:cNvSpPr txBox="1"/>
          <p:nvPr/>
        </p:nvSpPr>
        <p:spPr>
          <a:xfrm>
            <a:off x="4406798" y="7079805"/>
            <a:ext cx="440878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Rálnás pitét sütöttem</a:t>
            </a:r>
          </a:p>
        </p:txBody>
      </p:sp>
      <p:sp>
        <p:nvSpPr>
          <p:cNvPr id="457" name="85467a317ccedbed9af3a378b5b80df1"/>
          <p:cNvSpPr txBox="1"/>
          <p:nvPr/>
        </p:nvSpPr>
        <p:spPr>
          <a:xfrm>
            <a:off x="2429662" y="8581591"/>
            <a:ext cx="81454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85467a317ccedbed9af3a378b5b80df1</a:t>
            </a:r>
          </a:p>
        </p:txBody>
      </p:sp>
      <p:grpSp>
        <p:nvGrpSpPr>
          <p:cNvPr id="460" name="Group"/>
          <p:cNvGrpSpPr/>
          <p:nvPr/>
        </p:nvGrpSpPr>
        <p:grpSpPr>
          <a:xfrm>
            <a:off x="6502400" y="7763002"/>
            <a:ext cx="2824405" cy="783094"/>
            <a:chOff x="0" y="0"/>
            <a:chExt cx="2824404" cy="783093"/>
          </a:xfrm>
        </p:grpSpPr>
        <p:sp>
          <p:nvSpPr>
            <p:cNvPr id="458" name="Line"/>
            <p:cNvSpPr/>
            <p:nvPr/>
          </p:nvSpPr>
          <p:spPr>
            <a:xfrm flipH="1">
              <a:off x="-1" y="0"/>
              <a:ext cx="2" cy="783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459" name="MD5 hash"/>
            <p:cNvSpPr txBox="1"/>
            <p:nvPr/>
          </p:nvSpPr>
          <p:spPr>
            <a:xfrm>
              <a:off x="626644" y="67696"/>
              <a:ext cx="219776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MD5 hash</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6"/>
                                        </p:tgtEl>
                                        <p:attrNameLst>
                                          <p:attrName>style.visibility</p:attrName>
                                        </p:attrNameLst>
                                      </p:cBhvr>
                                      <p:to>
                                        <p:strVal val="visible"/>
                                      </p:to>
                                    </p:set>
                                    <p:animEffect filter="dissolve" transition="in">
                                      <p:cBhvr>
                                        <p:cTn id="7" dur="199"/>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49"/>
                                        </p:tgtEl>
                                        <p:attrNameLst>
                                          <p:attrName>style.visibility</p:attrName>
                                        </p:attrNameLst>
                                      </p:cBhvr>
                                      <p:to>
                                        <p:strVal val="visible"/>
                                      </p:to>
                                    </p:set>
                                    <p:animEffect filter="dissolve" transition="in">
                                      <p:cBhvr>
                                        <p:cTn id="12" dur="200"/>
                                        <p:tgtEl>
                                          <p:spTgt spid="4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50"/>
                                        </p:tgtEl>
                                        <p:attrNameLst>
                                          <p:attrName>style.visibility</p:attrName>
                                        </p:attrNameLst>
                                      </p:cBhvr>
                                      <p:to>
                                        <p:strVal val="visible"/>
                                      </p:to>
                                    </p:set>
                                    <p:animEffect filter="dissolve" transition="in">
                                      <p:cBhvr>
                                        <p:cTn id="17" dur="199"/>
                                        <p:tgtEl>
                                          <p:spTgt spid="45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51"/>
                                        </p:tgtEl>
                                        <p:attrNameLst>
                                          <p:attrName>style.visibility</p:attrName>
                                        </p:attrNameLst>
                                      </p:cBhvr>
                                      <p:to>
                                        <p:strVal val="visible"/>
                                      </p:to>
                                    </p:set>
                                    <p:animEffect filter="dissolve" transition="in">
                                      <p:cBhvr>
                                        <p:cTn id="22" dur="199"/>
                                        <p:tgtEl>
                                          <p:spTgt spid="45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55"/>
                                        </p:tgtEl>
                                        <p:attrNameLst>
                                          <p:attrName>style.visibility</p:attrName>
                                        </p:attrNameLst>
                                      </p:cBhvr>
                                      <p:to>
                                        <p:strVal val="visible"/>
                                      </p:to>
                                    </p:set>
                                    <p:animEffect filter="dissolve" transition="in">
                                      <p:cBhvr>
                                        <p:cTn id="27" dur="199"/>
                                        <p:tgtEl>
                                          <p:spTgt spid="45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52"/>
                                        </p:tgtEl>
                                        <p:attrNameLst>
                                          <p:attrName>style.visibility</p:attrName>
                                        </p:attrNameLst>
                                      </p:cBhvr>
                                      <p:to>
                                        <p:strVal val="visible"/>
                                      </p:to>
                                    </p:set>
                                    <p:animEffect filter="dissolve" transition="in">
                                      <p:cBhvr>
                                        <p:cTn id="32" dur="199"/>
                                        <p:tgtEl>
                                          <p:spTgt spid="45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56"/>
                                        </p:tgtEl>
                                        <p:attrNameLst>
                                          <p:attrName>style.visibility</p:attrName>
                                        </p:attrNameLst>
                                      </p:cBhvr>
                                      <p:to>
                                        <p:strVal val="visible"/>
                                      </p:to>
                                    </p:set>
                                    <p:animEffect filter="dissolve" transition="in">
                                      <p:cBhvr>
                                        <p:cTn id="37" dur="199"/>
                                        <p:tgtEl>
                                          <p:spTgt spid="45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460"/>
                                        </p:tgtEl>
                                        <p:attrNameLst>
                                          <p:attrName>style.visibility</p:attrName>
                                        </p:attrNameLst>
                                      </p:cBhvr>
                                      <p:to>
                                        <p:strVal val="visible"/>
                                      </p:to>
                                    </p:set>
                                    <p:animEffect filter="dissolve" transition="in">
                                      <p:cBhvr>
                                        <p:cTn id="42" dur="199"/>
                                        <p:tgtEl>
                                          <p:spTgt spid="46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457"/>
                                        </p:tgtEl>
                                        <p:attrNameLst>
                                          <p:attrName>style.visibility</p:attrName>
                                        </p:attrNameLst>
                                      </p:cBhvr>
                                      <p:to>
                                        <p:strVal val="visible"/>
                                      </p:to>
                                    </p:set>
                                    <p:animEffect filter="dissolve" transition="in">
                                      <p:cBhvr>
                                        <p:cTn id="47" dur="199"/>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6" grpId="7"/>
      <p:bldP build="whole" bldLvl="1" animBg="1" rev="0" advAuto="0" spid="460" grpId="8"/>
      <p:bldP build="whole" bldLvl="1" animBg="1" rev="0" advAuto="0" spid="450" grpId="3"/>
      <p:bldP build="whole" bldLvl="1" animBg="1" rev="0" advAuto="0" spid="449" grpId="2"/>
      <p:bldP build="whole" bldLvl="1" animBg="1" rev="0" advAuto="0" spid="455" grpId="5"/>
      <p:bldP build="whole" bldLvl="1" animBg="1" rev="0" advAuto="0" spid="457" grpId="9"/>
      <p:bldP build="whole" bldLvl="1" animBg="1" rev="0" advAuto="0" spid="446" grpId="1"/>
      <p:bldP build="whole" bldLvl="1" animBg="1" rev="0" advAuto="0" spid="452" grpId="6"/>
      <p:bldP build="whole" bldLvl="1" animBg="1" rev="0" advAuto="0" spid="451"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4" name="Image" descr="Image"/>
          <p:cNvPicPr>
            <a:picLocks noChangeAspect="1"/>
          </p:cNvPicPr>
          <p:nvPr/>
        </p:nvPicPr>
        <p:blipFill>
          <a:blip r:embed="rId2">
            <a:extLst/>
          </a:blip>
          <a:stretch>
            <a:fillRect/>
          </a:stretch>
        </p:blipFill>
        <p:spPr>
          <a:xfrm>
            <a:off x="8815344" y="7322822"/>
            <a:ext cx="1833757" cy="1650382"/>
          </a:xfrm>
          <a:prstGeom prst="rect">
            <a:avLst/>
          </a:prstGeom>
          <a:ln w="12700">
            <a:miter lim="400000"/>
          </a:ln>
        </p:spPr>
      </p:pic>
      <p:sp>
        <p:nvSpPr>
          <p:cNvPr id="465" name="Jelszó tárolása"/>
          <p:cNvSpPr txBox="1"/>
          <p:nvPr>
            <p:ph type="title"/>
          </p:nvPr>
        </p:nvSpPr>
        <p:spPr>
          <a:xfrm>
            <a:off x="952500" y="-444500"/>
            <a:ext cx="11099800" cy="2159000"/>
          </a:xfrm>
          <a:prstGeom prst="rect">
            <a:avLst/>
          </a:prstGeom>
        </p:spPr>
        <p:txBody>
          <a:bodyPr/>
          <a:lstStyle/>
          <a:p>
            <a:pPr/>
            <a:r>
              <a:t>Jelszó tárolása</a:t>
            </a:r>
          </a:p>
        </p:txBody>
      </p:sp>
      <p:sp>
        <p:nvSpPr>
          <p:cNvPr id="466" name="Jelszó: málna"/>
          <p:cNvSpPr txBox="1"/>
          <p:nvPr/>
        </p:nvSpPr>
        <p:spPr>
          <a:xfrm>
            <a:off x="614461" y="4720115"/>
            <a:ext cx="29091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Jelszó: málna</a:t>
            </a:r>
          </a:p>
        </p:txBody>
      </p:sp>
      <p:sp>
        <p:nvSpPr>
          <p:cNvPr id="467" name="072cfc091aa8ce02f4692362ccc1e825"/>
          <p:cNvSpPr txBox="1"/>
          <p:nvPr/>
        </p:nvSpPr>
        <p:spPr>
          <a:xfrm>
            <a:off x="351732" y="6977773"/>
            <a:ext cx="558673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072cfc091aa8ce02f4692362ccc1e825</a:t>
            </a:r>
          </a:p>
        </p:txBody>
      </p:sp>
      <p:sp>
        <p:nvSpPr>
          <p:cNvPr id="468" name="Arrow"/>
          <p:cNvSpPr/>
          <p:nvPr/>
        </p:nvSpPr>
        <p:spPr>
          <a:xfrm rot="5400000">
            <a:off x="1434043" y="5537794"/>
            <a:ext cx="1270001" cy="1270001"/>
          </a:xfrm>
          <a:prstGeom prst="rightArrow">
            <a:avLst>
              <a:gd name="adj1" fmla="val 32000"/>
              <a:gd name="adj2" fmla="val 64000"/>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469" name="laptop.png" descr="laptop.png"/>
          <p:cNvPicPr>
            <a:picLocks noChangeAspect="1"/>
          </p:cNvPicPr>
          <p:nvPr/>
        </p:nvPicPr>
        <p:blipFill>
          <a:blip r:embed="rId4">
            <a:extLst/>
          </a:blip>
          <a:stretch>
            <a:fillRect/>
          </a:stretch>
        </p:blipFill>
        <p:spPr>
          <a:xfrm>
            <a:off x="1243853" y="2672121"/>
            <a:ext cx="1650381" cy="1650382"/>
          </a:xfrm>
          <a:prstGeom prst="rect">
            <a:avLst/>
          </a:prstGeom>
          <a:ln w="12700">
            <a:miter lim="400000"/>
          </a:ln>
        </p:spPr>
      </p:pic>
      <p:pic>
        <p:nvPicPr>
          <p:cNvPr id="470" name="Group" descr="Group"/>
          <p:cNvPicPr>
            <a:picLocks noChangeAspect="1"/>
          </p:cNvPicPr>
          <p:nvPr/>
        </p:nvPicPr>
        <p:blipFill>
          <a:blip r:embed="rId5">
            <a:extLst/>
          </a:blip>
          <a:stretch>
            <a:fillRect/>
          </a:stretch>
        </p:blipFill>
        <p:spPr>
          <a:xfrm>
            <a:off x="9823215" y="2532996"/>
            <a:ext cx="1650382" cy="1650382"/>
          </a:xfrm>
          <a:prstGeom prst="rect">
            <a:avLst/>
          </a:prstGeom>
          <a:ln w="12700">
            <a:miter lim="400000"/>
          </a:ln>
        </p:spPr>
      </p:pic>
      <p:sp>
        <p:nvSpPr>
          <p:cNvPr id="471" name="Webserver"/>
          <p:cNvSpPr txBox="1"/>
          <p:nvPr/>
        </p:nvSpPr>
        <p:spPr>
          <a:xfrm>
            <a:off x="9265032" y="4271419"/>
            <a:ext cx="2766747"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Webserver</a:t>
            </a:r>
          </a:p>
        </p:txBody>
      </p:sp>
      <p:sp>
        <p:nvSpPr>
          <p:cNvPr id="472" name="Adatbázis"/>
          <p:cNvSpPr txBox="1"/>
          <p:nvPr/>
        </p:nvSpPr>
        <p:spPr>
          <a:xfrm>
            <a:off x="9268731" y="5537199"/>
            <a:ext cx="137188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Adatbázis</a:t>
            </a:r>
          </a:p>
        </p:txBody>
      </p:sp>
      <p:pic>
        <p:nvPicPr>
          <p:cNvPr id="473" name="database.png" descr="database.png"/>
          <p:cNvPicPr>
            <a:picLocks noChangeAspect="1"/>
          </p:cNvPicPr>
          <p:nvPr/>
        </p:nvPicPr>
        <p:blipFill>
          <a:blip r:embed="rId6">
            <a:extLst/>
          </a:blip>
          <a:stretch>
            <a:fillRect/>
          </a:stretch>
        </p:blipFill>
        <p:spPr>
          <a:xfrm>
            <a:off x="10813850" y="5145985"/>
            <a:ext cx="1214230" cy="1214230"/>
          </a:xfrm>
          <a:prstGeom prst="rect">
            <a:avLst/>
          </a:prstGeom>
          <a:ln w="12700">
            <a:miter lim="400000"/>
          </a:ln>
        </p:spPr>
      </p:pic>
      <p:pic>
        <p:nvPicPr>
          <p:cNvPr id="474" name="Screen_Shot_2017-02-22_at_20_43_58.png" descr="Screen_Shot_2017-02-22_at_20_43_58.png"/>
          <p:cNvPicPr>
            <a:picLocks noChangeAspect="1"/>
          </p:cNvPicPr>
          <p:nvPr/>
        </p:nvPicPr>
        <p:blipFill>
          <a:blip r:embed="rId7">
            <a:extLst/>
          </a:blip>
          <a:srcRect l="0" t="0" r="21738" b="14635"/>
          <a:stretch>
            <a:fillRect/>
          </a:stretch>
        </p:blipFill>
        <p:spPr>
          <a:xfrm>
            <a:off x="2910695" y="1544601"/>
            <a:ext cx="3985356" cy="3005397"/>
          </a:xfrm>
          <a:prstGeom prst="rect">
            <a:avLst/>
          </a:prstGeom>
          <a:ln w="12700">
            <a:miter lim="400000"/>
          </a:ln>
        </p:spPr>
      </p:pic>
      <p:sp>
        <p:nvSpPr>
          <p:cNvPr id="475" name="Line"/>
          <p:cNvSpPr/>
          <p:nvPr/>
        </p:nvSpPr>
        <p:spPr>
          <a:xfrm flipV="1">
            <a:off x="5829202" y="6175918"/>
            <a:ext cx="4696394" cy="78947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76" name="072cfc091aa8ce02f4692362ccc1e825"/>
          <p:cNvSpPr txBox="1"/>
          <p:nvPr/>
        </p:nvSpPr>
        <p:spPr>
          <a:xfrm>
            <a:off x="7302544" y="6977773"/>
            <a:ext cx="558673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072cfc091aa8ce02f4692362ccc1e825</a:t>
            </a:r>
          </a:p>
        </p:txBody>
      </p:sp>
      <p:sp>
        <p:nvSpPr>
          <p:cNvPr id="477" name="="/>
          <p:cNvSpPr txBox="1"/>
          <p:nvPr/>
        </p:nvSpPr>
        <p:spPr>
          <a:xfrm>
            <a:off x="6424174" y="6926449"/>
            <a:ext cx="4160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478" name="4692362ccc1e825072cfc091aa8ce02f"/>
          <p:cNvSpPr txBox="1"/>
          <p:nvPr/>
        </p:nvSpPr>
        <p:spPr>
          <a:xfrm>
            <a:off x="351732" y="8932697"/>
            <a:ext cx="558673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4692362ccc1e825072cfc091aa8ce02f</a:t>
            </a:r>
          </a:p>
        </p:txBody>
      </p:sp>
      <p:sp>
        <p:nvSpPr>
          <p:cNvPr id="479" name="072cfc091aa8ce02f4692362ccc1e825"/>
          <p:cNvSpPr txBox="1"/>
          <p:nvPr/>
        </p:nvSpPr>
        <p:spPr>
          <a:xfrm>
            <a:off x="7314241" y="8876071"/>
            <a:ext cx="558673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072cfc091aa8ce02f4692362ccc1e825</a:t>
            </a:r>
          </a:p>
        </p:txBody>
      </p:sp>
      <p:sp>
        <p:nvSpPr>
          <p:cNvPr id="480" name="="/>
          <p:cNvSpPr txBox="1"/>
          <p:nvPr/>
        </p:nvSpPr>
        <p:spPr>
          <a:xfrm>
            <a:off x="6435871" y="8824747"/>
            <a:ext cx="4160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481" name="Jelszó: valamimás"/>
          <p:cNvSpPr txBox="1"/>
          <p:nvPr/>
        </p:nvSpPr>
        <p:spPr>
          <a:xfrm>
            <a:off x="512747" y="7682185"/>
            <a:ext cx="38487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Jelszó: valamimás</a:t>
            </a:r>
          </a:p>
        </p:txBody>
      </p:sp>
      <p:sp>
        <p:nvSpPr>
          <p:cNvPr id="482" name="Arrow"/>
          <p:cNvSpPr/>
          <p:nvPr/>
        </p:nvSpPr>
        <p:spPr>
          <a:xfrm rot="5400000">
            <a:off x="1695214" y="8202310"/>
            <a:ext cx="647701" cy="799184"/>
          </a:xfrm>
          <a:prstGeom prst="rightArrow">
            <a:avLst>
              <a:gd name="adj1" fmla="val 44508"/>
              <a:gd name="adj2" fmla="val 64251"/>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483" name="Line" descr="Line"/>
          <p:cNvPicPr>
            <a:picLocks noChangeAspect="0"/>
          </p:cNvPicPr>
          <p:nvPr/>
        </p:nvPicPr>
        <p:blipFill>
          <a:blip r:embed="rId8">
            <a:extLst/>
          </a:blip>
          <a:stretch>
            <a:fillRect/>
          </a:stretch>
        </p:blipFill>
        <p:spPr>
          <a:xfrm rot="18900000">
            <a:off x="6079521" y="9177753"/>
            <a:ext cx="1105359" cy="76201"/>
          </a:xfrm>
          <a:prstGeom prst="rect">
            <a:avLst/>
          </a:prstGeom>
        </p:spPr>
      </p:pic>
      <p:sp>
        <p:nvSpPr>
          <p:cNvPr id="485" name="Line"/>
          <p:cNvSpPr/>
          <p:nvPr/>
        </p:nvSpPr>
        <p:spPr>
          <a:xfrm rot="17785025">
            <a:off x="6035842" y="6230780"/>
            <a:ext cx="4373341" cy="2929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07" y="2317"/>
                </a:lnTo>
                <a:lnTo>
                  <a:pt x="21600" y="21600"/>
                </a:lnTo>
              </a:path>
            </a:pathLst>
          </a:custGeom>
          <a:ln w="25400">
            <a:solidFill>
              <a:srgbClr val="000000"/>
            </a:solidFill>
            <a:miter lim="400000"/>
            <a:tailEnd type="triangle"/>
          </a:ln>
        </p:spPr>
        <p:txBody>
          <a:bodyPr lIns="50800" tIns="50800" rIns="50800" bIns="50800" anchor="ctr"/>
          <a:lstStyle/>
          <a:p>
            <a:pPr>
              <a:defRPr sz="2400"/>
            </a:pPr>
          </a:p>
        </p:txBody>
      </p:sp>
      <p:pic>
        <p:nvPicPr>
          <p:cNvPr id="486" name="Image" descr="Image"/>
          <p:cNvPicPr>
            <a:picLocks noChangeAspect="1"/>
          </p:cNvPicPr>
          <p:nvPr/>
        </p:nvPicPr>
        <p:blipFill>
          <a:blip r:embed="rId9">
            <a:extLst/>
          </a:blip>
          <a:stretch>
            <a:fillRect/>
          </a:stretch>
        </p:blipFill>
        <p:spPr>
          <a:xfrm>
            <a:off x="5895285" y="6620685"/>
            <a:ext cx="996674" cy="96677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6"/>
                                        </p:tgtEl>
                                        <p:attrNameLst>
                                          <p:attrName>style.visibility</p:attrName>
                                        </p:attrNameLst>
                                      </p:cBhvr>
                                      <p:to>
                                        <p:strVal val="visible"/>
                                      </p:to>
                                    </p:set>
                                    <p:animEffect filter="dissolve" transition="in">
                                      <p:cBhvr>
                                        <p:cTn id="7" dur="199"/>
                                        <p:tgtEl>
                                          <p:spTgt spid="4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67"/>
                                        </p:tgtEl>
                                        <p:attrNameLst>
                                          <p:attrName>style.visibility</p:attrName>
                                        </p:attrNameLst>
                                      </p:cBhvr>
                                      <p:to>
                                        <p:strVal val="visible"/>
                                      </p:to>
                                    </p:set>
                                    <p:animEffect filter="dissolve" transition="in">
                                      <p:cBhvr>
                                        <p:cTn id="12" dur="199"/>
                                        <p:tgtEl>
                                          <p:spTgt spid="46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70"/>
                                        </p:tgtEl>
                                        <p:attrNameLst>
                                          <p:attrName>style.visibility</p:attrName>
                                        </p:attrNameLst>
                                      </p:cBhvr>
                                      <p:to>
                                        <p:strVal val="visible"/>
                                      </p:to>
                                    </p:set>
                                    <p:animEffect filter="dissolve" transition="in">
                                      <p:cBhvr>
                                        <p:cTn id="17" dur="200"/>
                                        <p:tgtEl>
                                          <p:spTgt spid="47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74"/>
                                        </p:tgtEl>
                                        <p:attrNameLst>
                                          <p:attrName>style.visibility</p:attrName>
                                        </p:attrNameLst>
                                      </p:cBhvr>
                                      <p:to>
                                        <p:strVal val="visible"/>
                                      </p:to>
                                    </p:set>
                                    <p:animEffect filter="dissolve" transition="in">
                                      <p:cBhvr>
                                        <p:cTn id="22" dur="199"/>
                                        <p:tgtEl>
                                          <p:spTgt spid="47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76"/>
                                        </p:tgtEl>
                                        <p:attrNameLst>
                                          <p:attrName>style.visibility</p:attrName>
                                        </p:attrNameLst>
                                      </p:cBhvr>
                                      <p:to>
                                        <p:strVal val="visible"/>
                                      </p:to>
                                    </p:set>
                                    <p:animEffect filter="dissolve" transition="in">
                                      <p:cBhvr>
                                        <p:cTn id="27" dur="199"/>
                                        <p:tgtEl>
                                          <p:spTgt spid="47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78"/>
                                        </p:tgtEl>
                                        <p:attrNameLst>
                                          <p:attrName>style.visibility</p:attrName>
                                        </p:attrNameLst>
                                      </p:cBhvr>
                                      <p:to>
                                        <p:strVal val="visible"/>
                                      </p:to>
                                    </p:set>
                                    <p:animEffect filter="dissolve" transition="in">
                                      <p:cBhvr>
                                        <p:cTn id="32" dur="199"/>
                                        <p:tgtEl>
                                          <p:spTgt spid="47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79"/>
                                        </p:tgtEl>
                                        <p:attrNameLst>
                                          <p:attrName>style.visibility</p:attrName>
                                        </p:attrNameLst>
                                      </p:cBhvr>
                                      <p:to>
                                        <p:strVal val="visible"/>
                                      </p:to>
                                    </p:set>
                                    <p:animEffect filter="dissolve" transition="in">
                                      <p:cBhvr>
                                        <p:cTn id="37" dur="199"/>
                                        <p:tgtEl>
                                          <p:spTgt spid="47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481"/>
                                        </p:tgtEl>
                                        <p:attrNameLst>
                                          <p:attrName>style.visibility</p:attrName>
                                        </p:attrNameLst>
                                      </p:cBhvr>
                                      <p:to>
                                        <p:strVal val="visible"/>
                                      </p:to>
                                    </p:set>
                                    <p:animEffect filter="dissolve" transition="in">
                                      <p:cBhvr>
                                        <p:cTn id="42" dur="199"/>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6" grpId="1"/>
      <p:bldP build="whole" bldLvl="1" animBg="1" rev="0" advAuto="0" spid="476" grpId="5"/>
      <p:bldP build="whole" bldLvl="1" animBg="1" rev="0" advAuto="0" spid="467" grpId="2"/>
      <p:bldP build="whole" bldLvl="1" animBg="1" rev="0" advAuto="0" spid="474" grpId="4"/>
      <p:bldP build="whole" bldLvl="1" animBg="1" rev="0" advAuto="0" spid="470" grpId="3"/>
      <p:bldP build="whole" bldLvl="1" animBg="1" rev="0" advAuto="0" spid="479" grpId="7"/>
      <p:bldP build="whole" bldLvl="1" animBg="1" rev="0" advAuto="0" spid="478" grpId="6"/>
      <p:bldP build="whole" bldLvl="1" animBg="1" rev="0" advAuto="0" spid="481" grpId="8"/>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Letöltés ellenőrzése hash-el"/>
          <p:cNvSpPr txBox="1"/>
          <p:nvPr>
            <p:ph type="title"/>
          </p:nvPr>
        </p:nvSpPr>
        <p:spPr>
          <a:xfrm>
            <a:off x="952500" y="-538278"/>
            <a:ext cx="11099800" cy="2159001"/>
          </a:xfrm>
          <a:prstGeom prst="rect">
            <a:avLst/>
          </a:prstGeom>
        </p:spPr>
        <p:txBody>
          <a:bodyPr/>
          <a:lstStyle>
            <a:lvl1pPr defTabSz="502412">
              <a:defRPr sz="6880"/>
            </a:lvl1pPr>
          </a:lstStyle>
          <a:p>
            <a:pPr/>
            <a:r>
              <a:t>Letöltés ellenőrzése hash-el</a:t>
            </a:r>
          </a:p>
        </p:txBody>
      </p:sp>
      <p:sp>
        <p:nvSpPr>
          <p:cNvPr id="489" name="md5sum -c &lt;&lt;&lt;&quot;c129cfd4fcf18f3492cee73b661405a2 ubuntu_setup.iso”"/>
          <p:cNvSpPr txBox="1"/>
          <p:nvPr/>
        </p:nvSpPr>
        <p:spPr>
          <a:xfrm>
            <a:off x="201144" y="1276349"/>
            <a:ext cx="12602512"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latin typeface="Helvetica"/>
                <a:ea typeface="Helvetica"/>
                <a:cs typeface="Helvetica"/>
                <a:sym typeface="Helvetica"/>
              </a:defRPr>
            </a:lvl1pPr>
          </a:lstStyle>
          <a:p>
            <a:pPr/>
            <a:r>
              <a:t>md5sum -c &lt;&lt;&lt;"c129cfd4fcf18f3492cee73b661405a2 ubuntu_setup.iso”</a:t>
            </a:r>
          </a:p>
        </p:txBody>
      </p:sp>
      <p:pic>
        <p:nvPicPr>
          <p:cNvPr id="490" name="Screen_Shot_2017-03-02_at_15_52_43.png" descr="Screen_Shot_2017-03-02_at_15_52_43.png"/>
          <p:cNvPicPr>
            <a:picLocks noChangeAspect="1"/>
          </p:cNvPicPr>
          <p:nvPr/>
        </p:nvPicPr>
        <p:blipFill>
          <a:blip r:embed="rId2">
            <a:extLst/>
          </a:blip>
          <a:stretch>
            <a:fillRect/>
          </a:stretch>
        </p:blipFill>
        <p:spPr>
          <a:xfrm>
            <a:off x="403212" y="2161276"/>
            <a:ext cx="5306840" cy="608756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Támadási típusok"/>
          <p:cNvSpPr txBox="1"/>
          <p:nvPr>
            <p:ph type="title"/>
          </p:nvPr>
        </p:nvSpPr>
        <p:spPr>
          <a:xfrm>
            <a:off x="3606152" y="245669"/>
            <a:ext cx="6198895" cy="1205735"/>
          </a:xfrm>
          <a:prstGeom prst="rect">
            <a:avLst/>
          </a:prstGeom>
        </p:spPr>
        <p:txBody>
          <a:bodyPr/>
          <a:lstStyle>
            <a:lvl1pPr defTabSz="449833">
              <a:defRPr sz="6160"/>
            </a:lvl1pPr>
          </a:lstStyle>
          <a:p>
            <a:pPr/>
            <a:r>
              <a:t>Támadási típusok</a:t>
            </a:r>
          </a:p>
        </p:txBody>
      </p:sp>
      <p:sp>
        <p:nvSpPr>
          <p:cNvPr id="493" name="DOS támadás"/>
          <p:cNvSpPr txBox="1"/>
          <p:nvPr/>
        </p:nvSpPr>
        <p:spPr>
          <a:xfrm>
            <a:off x="200803" y="4185708"/>
            <a:ext cx="29850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DOS támadás</a:t>
            </a:r>
          </a:p>
        </p:txBody>
      </p:sp>
      <p:sp>
        <p:nvSpPr>
          <p:cNvPr id="494" name="DNS Spoofing"/>
          <p:cNvSpPr txBox="1"/>
          <p:nvPr/>
        </p:nvSpPr>
        <p:spPr>
          <a:xfrm>
            <a:off x="4129481" y="5025384"/>
            <a:ext cx="30102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DNS Spoofing</a:t>
            </a:r>
          </a:p>
        </p:txBody>
      </p:sp>
      <p:sp>
        <p:nvSpPr>
          <p:cNvPr id="495" name="DHCP Starvation"/>
          <p:cNvSpPr txBox="1"/>
          <p:nvPr/>
        </p:nvSpPr>
        <p:spPr>
          <a:xfrm>
            <a:off x="192388" y="4901256"/>
            <a:ext cx="35437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DHCP Starvation</a:t>
            </a:r>
          </a:p>
        </p:txBody>
      </p:sp>
      <p:sp>
        <p:nvSpPr>
          <p:cNvPr id="496" name="SQL Injection"/>
          <p:cNvSpPr txBox="1"/>
          <p:nvPr/>
        </p:nvSpPr>
        <p:spPr>
          <a:xfrm>
            <a:off x="738030" y="6491123"/>
            <a:ext cx="285887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SQL Injection</a:t>
            </a:r>
          </a:p>
        </p:txBody>
      </p:sp>
      <p:sp>
        <p:nvSpPr>
          <p:cNvPr id="497" name="IP Fragmantation Attack"/>
          <p:cNvSpPr txBox="1"/>
          <p:nvPr/>
        </p:nvSpPr>
        <p:spPr>
          <a:xfrm>
            <a:off x="707991" y="8080989"/>
            <a:ext cx="501868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IP Fragmantation Attack</a:t>
            </a:r>
          </a:p>
        </p:txBody>
      </p:sp>
      <p:sp>
        <p:nvSpPr>
          <p:cNvPr id="498" name="Man in the Middle"/>
          <p:cNvSpPr txBox="1"/>
          <p:nvPr/>
        </p:nvSpPr>
        <p:spPr>
          <a:xfrm>
            <a:off x="4086842" y="4277557"/>
            <a:ext cx="37728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Man in the Middle</a:t>
            </a:r>
          </a:p>
        </p:txBody>
      </p:sp>
      <p:sp>
        <p:nvSpPr>
          <p:cNvPr id="499" name="Sequence Prediction Attack"/>
          <p:cNvSpPr txBox="1"/>
          <p:nvPr/>
        </p:nvSpPr>
        <p:spPr>
          <a:xfrm>
            <a:off x="758494" y="7286056"/>
            <a:ext cx="57982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Sequence Prediction Attack</a:t>
            </a:r>
          </a:p>
        </p:txBody>
      </p:sp>
      <p:sp>
        <p:nvSpPr>
          <p:cNvPr id="500" name="Wiretapping"/>
          <p:cNvSpPr txBox="1"/>
          <p:nvPr/>
        </p:nvSpPr>
        <p:spPr>
          <a:xfrm>
            <a:off x="9387170" y="3830108"/>
            <a:ext cx="25955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Wiretapping</a:t>
            </a:r>
          </a:p>
        </p:txBody>
      </p:sp>
      <p:sp>
        <p:nvSpPr>
          <p:cNvPr id="501" name="Port Scanning"/>
          <p:cNvSpPr txBox="1"/>
          <p:nvPr/>
        </p:nvSpPr>
        <p:spPr>
          <a:xfrm>
            <a:off x="9374327" y="4666191"/>
            <a:ext cx="29937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Port Scanning</a:t>
            </a:r>
          </a:p>
        </p:txBody>
      </p:sp>
      <p:grpSp>
        <p:nvGrpSpPr>
          <p:cNvPr id="504" name="Group"/>
          <p:cNvGrpSpPr/>
          <p:nvPr/>
        </p:nvGrpSpPr>
        <p:grpSpPr>
          <a:xfrm>
            <a:off x="10135837" y="5340350"/>
            <a:ext cx="2046459" cy="825500"/>
            <a:chOff x="0" y="0"/>
            <a:chExt cx="2046457" cy="825500"/>
          </a:xfrm>
        </p:grpSpPr>
        <p:pic>
          <p:nvPicPr>
            <p:cNvPr id="502" name="Apps-Command-Prompt-Metro-icon copy.png" descr="Apps-Command-Prompt-Metro-icon copy.png"/>
            <p:cNvPicPr>
              <a:picLocks noChangeAspect="1"/>
            </p:cNvPicPr>
            <p:nvPr/>
          </p:nvPicPr>
          <p:blipFill>
            <a:blip r:embed="rId3">
              <a:extLst/>
            </a:blip>
            <a:stretch>
              <a:fillRect/>
            </a:stretch>
          </p:blipFill>
          <p:spPr>
            <a:xfrm>
              <a:off x="0" y="0"/>
              <a:ext cx="825500" cy="825500"/>
            </a:xfrm>
            <a:prstGeom prst="rect">
              <a:avLst/>
            </a:prstGeom>
            <a:ln w="12700" cap="flat">
              <a:noFill/>
              <a:miter lim="400000"/>
            </a:ln>
            <a:effectLst/>
          </p:spPr>
        </p:pic>
        <p:sp>
          <p:nvSpPr>
            <p:cNvPr id="503" name="nmap"/>
            <p:cNvSpPr txBox="1"/>
            <p:nvPr/>
          </p:nvSpPr>
          <p:spPr>
            <a:xfrm>
              <a:off x="834698" y="88900"/>
              <a:ext cx="121176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nmap</a:t>
              </a:r>
            </a:p>
          </p:txBody>
        </p:sp>
      </p:grpSp>
      <p:grpSp>
        <p:nvGrpSpPr>
          <p:cNvPr id="507" name="Group"/>
          <p:cNvGrpSpPr/>
          <p:nvPr/>
        </p:nvGrpSpPr>
        <p:grpSpPr>
          <a:xfrm>
            <a:off x="2851073" y="1516865"/>
            <a:ext cx="2954116" cy="1896749"/>
            <a:chOff x="0" y="0"/>
            <a:chExt cx="2954114" cy="1896748"/>
          </a:xfrm>
        </p:grpSpPr>
        <p:sp>
          <p:nvSpPr>
            <p:cNvPr id="505" name="Aktív"/>
            <p:cNvSpPr txBox="1"/>
            <p:nvPr/>
          </p:nvSpPr>
          <p:spPr>
            <a:xfrm>
              <a:off x="0" y="1249048"/>
              <a:ext cx="11050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Aktív</a:t>
              </a:r>
            </a:p>
          </p:txBody>
        </p:sp>
        <p:sp>
          <p:nvSpPr>
            <p:cNvPr id="506" name="Line"/>
            <p:cNvSpPr/>
            <p:nvPr/>
          </p:nvSpPr>
          <p:spPr>
            <a:xfrm flipV="1">
              <a:off x="704529" y="0"/>
              <a:ext cx="2249586" cy="118358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510" name="Group"/>
          <p:cNvGrpSpPr/>
          <p:nvPr/>
        </p:nvGrpSpPr>
        <p:grpSpPr>
          <a:xfrm>
            <a:off x="7517572" y="1534539"/>
            <a:ext cx="3076371" cy="1532512"/>
            <a:chOff x="0" y="0"/>
            <a:chExt cx="3076370" cy="1532510"/>
          </a:xfrm>
        </p:grpSpPr>
        <p:sp>
          <p:nvSpPr>
            <p:cNvPr id="508" name="Passzív"/>
            <p:cNvSpPr txBox="1"/>
            <p:nvPr/>
          </p:nvSpPr>
          <p:spPr>
            <a:xfrm>
              <a:off x="1412619" y="884810"/>
              <a:ext cx="166375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Passzív</a:t>
              </a:r>
            </a:p>
          </p:txBody>
        </p:sp>
        <p:sp>
          <p:nvSpPr>
            <p:cNvPr id="509" name="Line"/>
            <p:cNvSpPr/>
            <p:nvPr/>
          </p:nvSpPr>
          <p:spPr>
            <a:xfrm flipH="1" flipV="1">
              <a:off x="0" y="-1"/>
              <a:ext cx="2182466" cy="80167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7"/>
                                        </p:tgtEl>
                                        <p:attrNameLst>
                                          <p:attrName>style.visibility</p:attrName>
                                        </p:attrNameLst>
                                      </p:cBhvr>
                                      <p:to>
                                        <p:strVal val="visible"/>
                                      </p:to>
                                    </p:set>
                                    <p:animEffect filter="dissolve" transition="in">
                                      <p:cBhvr>
                                        <p:cTn id="7" dur="199"/>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10"/>
                                        </p:tgtEl>
                                        <p:attrNameLst>
                                          <p:attrName>style.visibility</p:attrName>
                                        </p:attrNameLst>
                                      </p:cBhvr>
                                      <p:to>
                                        <p:strVal val="visible"/>
                                      </p:to>
                                    </p:set>
                                    <p:animEffect filter="dissolve" transition="in">
                                      <p:cBhvr>
                                        <p:cTn id="12" dur="199"/>
                                        <p:tgtEl>
                                          <p:spTgt spid="51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00"/>
                                        </p:tgtEl>
                                        <p:attrNameLst>
                                          <p:attrName>style.visibility</p:attrName>
                                        </p:attrNameLst>
                                      </p:cBhvr>
                                      <p:to>
                                        <p:strVal val="visible"/>
                                      </p:to>
                                    </p:set>
                                    <p:animEffect filter="dissolve" transition="in">
                                      <p:cBhvr>
                                        <p:cTn id="17" dur="199"/>
                                        <p:tgtEl>
                                          <p:spTgt spid="50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01"/>
                                        </p:tgtEl>
                                        <p:attrNameLst>
                                          <p:attrName>style.visibility</p:attrName>
                                        </p:attrNameLst>
                                      </p:cBhvr>
                                      <p:to>
                                        <p:strVal val="visible"/>
                                      </p:to>
                                    </p:set>
                                    <p:animEffect filter="dissolve" transition="in">
                                      <p:cBhvr>
                                        <p:cTn id="22" dur="199"/>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04"/>
                                        </p:tgtEl>
                                        <p:attrNameLst>
                                          <p:attrName>style.visibility</p:attrName>
                                        </p:attrNameLst>
                                      </p:cBhvr>
                                      <p:to>
                                        <p:strVal val="visible"/>
                                      </p:to>
                                    </p:set>
                                    <p:animEffect filter="dissolve" transition="in">
                                      <p:cBhvr>
                                        <p:cTn id="27" dur="199"/>
                                        <p:tgtEl>
                                          <p:spTgt spid="50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93"/>
                                        </p:tgtEl>
                                        <p:attrNameLst>
                                          <p:attrName>style.visibility</p:attrName>
                                        </p:attrNameLst>
                                      </p:cBhvr>
                                      <p:to>
                                        <p:strVal val="visible"/>
                                      </p:to>
                                    </p:set>
                                    <p:animEffect filter="dissolve" transition="in">
                                      <p:cBhvr>
                                        <p:cTn id="32" dur="199"/>
                                        <p:tgtEl>
                                          <p:spTgt spid="49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95"/>
                                        </p:tgtEl>
                                        <p:attrNameLst>
                                          <p:attrName>style.visibility</p:attrName>
                                        </p:attrNameLst>
                                      </p:cBhvr>
                                      <p:to>
                                        <p:strVal val="visible"/>
                                      </p:to>
                                    </p:set>
                                    <p:animEffect filter="dissolve" transition="in">
                                      <p:cBhvr>
                                        <p:cTn id="37" dur="199"/>
                                        <p:tgtEl>
                                          <p:spTgt spid="49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498"/>
                                        </p:tgtEl>
                                        <p:attrNameLst>
                                          <p:attrName>style.visibility</p:attrName>
                                        </p:attrNameLst>
                                      </p:cBhvr>
                                      <p:to>
                                        <p:strVal val="visible"/>
                                      </p:to>
                                    </p:set>
                                    <p:animEffect filter="dissolve" transition="in">
                                      <p:cBhvr>
                                        <p:cTn id="42" dur="199"/>
                                        <p:tgtEl>
                                          <p:spTgt spid="498"/>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494"/>
                                        </p:tgtEl>
                                        <p:attrNameLst>
                                          <p:attrName>style.visibility</p:attrName>
                                        </p:attrNameLst>
                                      </p:cBhvr>
                                      <p:to>
                                        <p:strVal val="visible"/>
                                      </p:to>
                                    </p:set>
                                    <p:animEffect filter="dissolve" transition="in">
                                      <p:cBhvr>
                                        <p:cTn id="47" dur="199"/>
                                        <p:tgtEl>
                                          <p:spTgt spid="494"/>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496"/>
                                        </p:tgtEl>
                                        <p:attrNameLst>
                                          <p:attrName>style.visibility</p:attrName>
                                        </p:attrNameLst>
                                      </p:cBhvr>
                                      <p:to>
                                        <p:strVal val="visible"/>
                                      </p:to>
                                    </p:set>
                                    <p:animEffect filter="dissolve" transition="in">
                                      <p:cBhvr>
                                        <p:cTn id="52" dur="200"/>
                                        <p:tgtEl>
                                          <p:spTgt spid="496"/>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499"/>
                                        </p:tgtEl>
                                        <p:attrNameLst>
                                          <p:attrName>style.visibility</p:attrName>
                                        </p:attrNameLst>
                                      </p:cBhvr>
                                      <p:to>
                                        <p:strVal val="visible"/>
                                      </p:to>
                                    </p:set>
                                    <p:animEffect filter="dissolve" transition="in">
                                      <p:cBhvr>
                                        <p:cTn id="57" dur="200"/>
                                        <p:tgtEl>
                                          <p:spTgt spid="499"/>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497"/>
                                        </p:tgtEl>
                                        <p:attrNameLst>
                                          <p:attrName>style.visibility</p:attrName>
                                        </p:attrNameLst>
                                      </p:cBhvr>
                                      <p:to>
                                        <p:strVal val="visible"/>
                                      </p:to>
                                    </p:set>
                                    <p:animEffect filter="dissolve" transition="in">
                                      <p:cBhvr>
                                        <p:cTn id="62" dur="2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3"/>
      <p:bldP build="whole" bldLvl="1" animBg="1" rev="0" advAuto="0" spid="495" grpId="7"/>
      <p:bldP build="whole" bldLvl="1" animBg="1" rev="0" advAuto="0" spid="498" grpId="8"/>
      <p:bldP build="whole" bldLvl="1" animBg="1" rev="0" advAuto="0" spid="493" grpId="6"/>
      <p:bldP build="whole" bldLvl="1" animBg="1" rev="0" advAuto="0" spid="497" grpId="12"/>
      <p:bldP build="whole" bldLvl="1" animBg="1" rev="0" advAuto="0" spid="496" grpId="10"/>
      <p:bldP build="whole" bldLvl="1" animBg="1" rev="0" advAuto="0" spid="499" grpId="11"/>
      <p:bldP build="whole" bldLvl="1" animBg="1" rev="0" advAuto="0" spid="507" grpId="1"/>
      <p:bldP build="whole" bldLvl="1" animBg="1" rev="0" advAuto="0" spid="504" grpId="5"/>
      <p:bldP build="whole" bldLvl="1" animBg="1" rev="0" advAuto="0" spid="510" grpId="2"/>
      <p:bldP build="whole" bldLvl="1" animBg="1" rev="0" advAuto="0" spid="494" grpId="9"/>
      <p:bldP build="whole" bldLvl="1" animBg="1" rev="0" advAuto="0" spid="501" grpId="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Támadók"/>
          <p:cNvSpPr txBox="1"/>
          <p:nvPr>
            <p:ph type="title"/>
          </p:nvPr>
        </p:nvSpPr>
        <p:spPr>
          <a:prstGeom prst="rect">
            <a:avLst/>
          </a:prstGeom>
        </p:spPr>
        <p:txBody>
          <a:bodyPr/>
          <a:lstStyle/>
          <a:p>
            <a:pPr/>
            <a:r>
              <a:t>Támadók</a:t>
            </a:r>
          </a:p>
        </p:txBody>
      </p:sp>
      <p:sp>
        <p:nvSpPr>
          <p:cNvPr id="515" name="Hacker"/>
          <p:cNvSpPr txBox="1"/>
          <p:nvPr/>
        </p:nvSpPr>
        <p:spPr>
          <a:xfrm>
            <a:off x="2193040" y="3794719"/>
            <a:ext cx="15878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Hacker</a:t>
            </a:r>
          </a:p>
        </p:txBody>
      </p:sp>
      <p:sp>
        <p:nvSpPr>
          <p:cNvPr id="516" name="Cracker"/>
          <p:cNvSpPr txBox="1"/>
          <p:nvPr/>
        </p:nvSpPr>
        <p:spPr>
          <a:xfrm>
            <a:off x="6924786" y="3794719"/>
            <a:ext cx="17401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Cracker</a:t>
            </a:r>
          </a:p>
        </p:txBody>
      </p:sp>
      <p:sp>
        <p:nvSpPr>
          <p:cNvPr id="517" name="Script-Kiddy"/>
          <p:cNvSpPr txBox="1"/>
          <p:nvPr/>
        </p:nvSpPr>
        <p:spPr>
          <a:xfrm>
            <a:off x="9639942" y="4552950"/>
            <a:ext cx="26540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Script-Kiddy</a:t>
            </a:r>
          </a:p>
        </p:txBody>
      </p:sp>
      <p:sp>
        <p:nvSpPr>
          <p:cNvPr id="518" name="Phishing (adathalász)"/>
          <p:cNvSpPr txBox="1"/>
          <p:nvPr/>
        </p:nvSpPr>
        <p:spPr>
          <a:xfrm>
            <a:off x="7412070" y="6449939"/>
            <a:ext cx="45349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Phishing (adathalász)</a:t>
            </a:r>
          </a:p>
        </p:txBody>
      </p:sp>
      <p:sp>
        <p:nvSpPr>
          <p:cNvPr id="519" name="Penetration Tester (PenTester)"/>
          <p:cNvSpPr txBox="1"/>
          <p:nvPr/>
        </p:nvSpPr>
        <p:spPr>
          <a:xfrm>
            <a:off x="883611" y="7110503"/>
            <a:ext cx="62128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Penetration Tester (PenTester)</a:t>
            </a:r>
          </a:p>
        </p:txBody>
      </p:sp>
      <p:grpSp>
        <p:nvGrpSpPr>
          <p:cNvPr id="524" name="Group"/>
          <p:cNvGrpSpPr/>
          <p:nvPr/>
        </p:nvGrpSpPr>
        <p:grpSpPr>
          <a:xfrm>
            <a:off x="422660" y="4492016"/>
            <a:ext cx="5128617" cy="1266896"/>
            <a:chOff x="0" y="0"/>
            <a:chExt cx="5128615" cy="1266894"/>
          </a:xfrm>
        </p:grpSpPr>
        <p:sp>
          <p:nvSpPr>
            <p:cNvPr id="520" name="White hat   Grey hat    Black hat"/>
            <p:cNvSpPr txBox="1"/>
            <p:nvPr/>
          </p:nvSpPr>
          <p:spPr>
            <a:xfrm>
              <a:off x="0" y="733494"/>
              <a:ext cx="512861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White hat   Grey hat    Black hat</a:t>
              </a:r>
            </a:p>
          </p:txBody>
        </p:sp>
        <p:sp>
          <p:nvSpPr>
            <p:cNvPr id="521" name="Line"/>
            <p:cNvSpPr/>
            <p:nvPr/>
          </p:nvSpPr>
          <p:spPr>
            <a:xfrm flipV="1">
              <a:off x="723032" y="42735"/>
              <a:ext cx="1294705" cy="684096"/>
            </a:xfrm>
            <a:prstGeom prst="line">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522" name="Line"/>
            <p:cNvSpPr/>
            <p:nvPr/>
          </p:nvSpPr>
          <p:spPr>
            <a:xfrm flipV="1">
              <a:off x="2525736" y="42735"/>
              <a:ext cx="1" cy="647701"/>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523" name="Line"/>
            <p:cNvSpPr/>
            <p:nvPr/>
          </p:nvSpPr>
          <p:spPr>
            <a:xfrm flipH="1" flipV="1">
              <a:off x="3041831" y="0"/>
              <a:ext cx="1181757" cy="769567"/>
            </a:xfrm>
            <a:prstGeom prst="line">
              <a:avLst/>
            </a:prstGeom>
            <a:noFill/>
            <a:ln w="38100" cap="flat">
              <a:solidFill>
                <a:srgbClr val="000000"/>
              </a:solidFill>
              <a:prstDash val="solid"/>
              <a:miter lim="400000"/>
            </a:ln>
            <a:effectLst/>
          </p:spPr>
          <p:txBody>
            <a:bodyPr wrap="square" lIns="50800" tIns="50800" rIns="50800" bIns="50800" numCol="1" anchor="ctr">
              <a:noAutofit/>
            </a:bodyPr>
            <a:lstStyle/>
            <a:p>
              <a:pPr>
                <a:defRPr sz="2400"/>
              </a:pPr>
            </a:p>
          </p:txBody>
        </p:sp>
      </p:grpSp>
      <p:sp>
        <p:nvSpPr>
          <p:cNvPr id="525" name="Noob (newbie)"/>
          <p:cNvSpPr txBox="1"/>
          <p:nvPr/>
        </p:nvSpPr>
        <p:spPr>
          <a:xfrm>
            <a:off x="9248246" y="2814463"/>
            <a:ext cx="31373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Noob (newbie)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15"/>
                                        </p:tgtEl>
                                        <p:attrNameLst>
                                          <p:attrName>style.visibility</p:attrName>
                                        </p:attrNameLst>
                                      </p:cBhvr>
                                      <p:to>
                                        <p:strVal val="visible"/>
                                      </p:to>
                                    </p:set>
                                    <p:animEffect filter="dissolve" transition="in">
                                      <p:cBhvr>
                                        <p:cTn id="7" dur="199"/>
                                        <p:tgtEl>
                                          <p:spTgt spid="5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24"/>
                                        </p:tgtEl>
                                        <p:attrNameLst>
                                          <p:attrName>style.visibility</p:attrName>
                                        </p:attrNameLst>
                                      </p:cBhvr>
                                      <p:to>
                                        <p:strVal val="visible"/>
                                      </p:to>
                                    </p:set>
                                    <p:animEffect filter="dissolve" transition="in">
                                      <p:cBhvr>
                                        <p:cTn id="12" dur="199"/>
                                        <p:tgtEl>
                                          <p:spTgt spid="52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16"/>
                                        </p:tgtEl>
                                        <p:attrNameLst>
                                          <p:attrName>style.visibility</p:attrName>
                                        </p:attrNameLst>
                                      </p:cBhvr>
                                      <p:to>
                                        <p:strVal val="visible"/>
                                      </p:to>
                                    </p:set>
                                    <p:animEffect filter="dissolve" transition="in">
                                      <p:cBhvr>
                                        <p:cTn id="17" dur="199"/>
                                        <p:tgtEl>
                                          <p:spTgt spid="51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17"/>
                                        </p:tgtEl>
                                        <p:attrNameLst>
                                          <p:attrName>style.visibility</p:attrName>
                                        </p:attrNameLst>
                                      </p:cBhvr>
                                      <p:to>
                                        <p:strVal val="visible"/>
                                      </p:to>
                                    </p:set>
                                    <p:animEffect filter="dissolve" transition="in">
                                      <p:cBhvr>
                                        <p:cTn id="22" dur="199"/>
                                        <p:tgtEl>
                                          <p:spTgt spid="51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25"/>
                                        </p:tgtEl>
                                        <p:attrNameLst>
                                          <p:attrName>style.visibility</p:attrName>
                                        </p:attrNameLst>
                                      </p:cBhvr>
                                      <p:to>
                                        <p:strVal val="visible"/>
                                      </p:to>
                                    </p:set>
                                    <p:animEffect filter="dissolve" transition="in">
                                      <p:cBhvr>
                                        <p:cTn id="27" dur="199"/>
                                        <p:tgtEl>
                                          <p:spTgt spid="52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18"/>
                                        </p:tgtEl>
                                        <p:attrNameLst>
                                          <p:attrName>style.visibility</p:attrName>
                                        </p:attrNameLst>
                                      </p:cBhvr>
                                      <p:to>
                                        <p:strVal val="visible"/>
                                      </p:to>
                                    </p:set>
                                    <p:animEffect filter="dissolve" transition="in">
                                      <p:cBhvr>
                                        <p:cTn id="32" dur="199"/>
                                        <p:tgtEl>
                                          <p:spTgt spid="51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519"/>
                                        </p:tgtEl>
                                        <p:attrNameLst>
                                          <p:attrName>style.visibility</p:attrName>
                                        </p:attrNameLst>
                                      </p:cBhvr>
                                      <p:to>
                                        <p:strVal val="visible"/>
                                      </p:to>
                                    </p:set>
                                    <p:animEffect filter="dissolve" transition="in">
                                      <p:cBhvr>
                                        <p:cTn id="37" dur="199"/>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7" grpId="4"/>
      <p:bldP build="whole" bldLvl="1" animBg="1" rev="0" advAuto="0" spid="516" grpId="3"/>
      <p:bldP build="whole" bldLvl="1" animBg="1" rev="0" advAuto="0" spid="518" grpId="6"/>
      <p:bldP build="whole" bldLvl="1" animBg="1" rev="0" advAuto="0" spid="515" grpId="1"/>
      <p:bldP build="whole" bldLvl="1" animBg="1" rev="0" advAuto="0" spid="524" grpId="2"/>
      <p:bldP build="whole" bldLvl="1" animBg="1" rev="0" advAuto="0" spid="519" grpId="7"/>
      <p:bldP build="whole" bldLvl="1" animBg="1" rev="0" advAuto="0" spid="525"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2" name="Group"/>
          <p:cNvGrpSpPr/>
          <p:nvPr/>
        </p:nvGrpSpPr>
        <p:grpSpPr>
          <a:xfrm>
            <a:off x="3155482" y="2706602"/>
            <a:ext cx="1988744" cy="2498865"/>
            <a:chOff x="0" y="0"/>
            <a:chExt cx="1988743" cy="2498864"/>
          </a:xfrm>
        </p:grpSpPr>
        <p:sp>
          <p:nvSpPr>
            <p:cNvPr id="529" name="Line"/>
            <p:cNvSpPr/>
            <p:nvPr/>
          </p:nvSpPr>
          <p:spPr>
            <a:xfrm flipH="1" flipV="1">
              <a:off x="688921" y="636744"/>
              <a:ext cx="1299823" cy="186212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530" name="Group" descr="Group"/>
            <p:cNvPicPr>
              <a:picLocks noChangeAspect="1"/>
            </p:cNvPicPr>
            <p:nvPr/>
          </p:nvPicPr>
          <p:blipFill>
            <a:blip r:embed="rId3">
              <a:extLst/>
            </a:blip>
            <a:stretch>
              <a:fillRect/>
            </a:stretch>
          </p:blipFill>
          <p:spPr>
            <a:xfrm>
              <a:off x="8383" y="0"/>
              <a:ext cx="1317673" cy="1317673"/>
            </a:xfrm>
            <a:prstGeom prst="rect">
              <a:avLst/>
            </a:prstGeom>
            <a:ln w="12700" cap="flat">
              <a:noFill/>
              <a:miter lim="400000"/>
            </a:ln>
            <a:effectLst/>
          </p:spPr>
        </p:pic>
        <p:sp>
          <p:nvSpPr>
            <p:cNvPr id="531" name="IDS"/>
            <p:cNvSpPr txBox="1"/>
            <p:nvPr/>
          </p:nvSpPr>
          <p:spPr>
            <a:xfrm>
              <a:off x="0" y="1243886"/>
              <a:ext cx="1167112" cy="8621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IDS</a:t>
              </a:r>
            </a:p>
          </p:txBody>
        </p:sp>
      </p:grpSp>
      <p:sp>
        <p:nvSpPr>
          <p:cNvPr id="533" name="Line"/>
          <p:cNvSpPr/>
          <p:nvPr/>
        </p:nvSpPr>
        <p:spPr>
          <a:xfrm>
            <a:off x="9240176" y="5638800"/>
            <a:ext cx="2211934" cy="0"/>
          </a:xfrm>
          <a:prstGeom prst="line">
            <a:avLst/>
          </a:prstGeom>
          <a:ln w="76200">
            <a:solidFill>
              <a:srgbClr val="000000"/>
            </a:solidFill>
            <a:miter lim="400000"/>
          </a:ln>
        </p:spPr>
        <p:txBody>
          <a:bodyPr lIns="50800" tIns="50800" rIns="50800" bIns="50800" anchor="ctr"/>
          <a:lstStyle/>
          <a:p>
            <a:pPr>
              <a:defRPr sz="2400"/>
            </a:pPr>
          </a:p>
        </p:txBody>
      </p:sp>
      <p:sp>
        <p:nvSpPr>
          <p:cNvPr id="534" name="Firewall, IDS, IPS"/>
          <p:cNvSpPr/>
          <p:nvPr>
            <p:ph type="title"/>
          </p:nvPr>
        </p:nvSpPr>
        <p:spPr>
          <a:xfrm>
            <a:off x="1413308" y="1603718"/>
            <a:ext cx="4062584" cy="1035746"/>
          </a:xfrm>
          <a:prstGeom prst="rect">
            <a:avLst/>
          </a:prstGeom>
          <a:blipFill>
            <a:blip r:embed="rId4"/>
          </a:blipFill>
          <a:effectLst>
            <a:outerShdw sx="100000" sy="100000" kx="0" ky="0" algn="b" rotWithShape="0" blurRad="38100" dist="25400" dir="5400000">
              <a:srgbClr val="000000">
                <a:alpha val="50000"/>
              </a:srgbClr>
            </a:outerShdw>
          </a:effectLst>
        </p:spPr>
        <p:txBody>
          <a:bodyPr/>
          <a:lstStyle>
            <a:lvl1pPr>
              <a:defRPr sz="3300">
                <a:solidFill>
                  <a:srgbClr val="FFFFFF"/>
                </a:solidFill>
              </a:defRPr>
            </a:lvl1pPr>
          </a:lstStyle>
          <a:p>
            <a:pPr/>
            <a:r>
              <a:t>Firewall, IDS, IPS</a:t>
            </a:r>
          </a:p>
        </p:txBody>
      </p:sp>
      <p:sp>
        <p:nvSpPr>
          <p:cNvPr id="535" name="Line"/>
          <p:cNvSpPr/>
          <p:nvPr/>
        </p:nvSpPr>
        <p:spPr>
          <a:xfrm flipH="1">
            <a:off x="1866933" y="5448967"/>
            <a:ext cx="3155334" cy="1106907"/>
          </a:xfrm>
          <a:prstGeom prst="line">
            <a:avLst/>
          </a:prstGeom>
          <a:ln w="76200">
            <a:solidFill>
              <a:srgbClr val="000000"/>
            </a:solidFill>
            <a:miter lim="400000"/>
          </a:ln>
        </p:spPr>
        <p:txBody>
          <a:bodyPr lIns="50800" tIns="50800" rIns="50800" bIns="50800" anchor="ctr"/>
          <a:lstStyle/>
          <a:p>
            <a:pPr>
              <a:defRPr sz="2400"/>
            </a:pPr>
          </a:p>
        </p:txBody>
      </p:sp>
      <p:sp>
        <p:nvSpPr>
          <p:cNvPr id="536" name="Line"/>
          <p:cNvSpPr/>
          <p:nvPr/>
        </p:nvSpPr>
        <p:spPr>
          <a:xfrm flipH="1" flipV="1">
            <a:off x="1741930" y="4669727"/>
            <a:ext cx="3033310" cy="537003"/>
          </a:xfrm>
          <a:prstGeom prst="line">
            <a:avLst/>
          </a:prstGeom>
          <a:ln w="76200">
            <a:solidFill>
              <a:srgbClr val="000000"/>
            </a:solidFill>
            <a:miter lim="400000"/>
          </a:ln>
        </p:spPr>
        <p:txBody>
          <a:bodyPr lIns="50800" tIns="50800" rIns="50800" bIns="50800" anchor="ctr"/>
          <a:lstStyle/>
          <a:p>
            <a:pPr>
              <a:defRPr sz="2400"/>
            </a:pPr>
          </a:p>
        </p:txBody>
      </p:sp>
      <p:sp>
        <p:nvSpPr>
          <p:cNvPr id="537" name="Line"/>
          <p:cNvSpPr/>
          <p:nvPr/>
        </p:nvSpPr>
        <p:spPr>
          <a:xfrm flipH="1">
            <a:off x="4247575" y="5554930"/>
            <a:ext cx="880655" cy="2095898"/>
          </a:xfrm>
          <a:prstGeom prst="line">
            <a:avLst/>
          </a:prstGeom>
          <a:ln w="76200">
            <a:solidFill>
              <a:srgbClr val="000000"/>
            </a:solidFill>
            <a:miter lim="400000"/>
          </a:ln>
        </p:spPr>
        <p:txBody>
          <a:bodyPr lIns="50800" tIns="50800" rIns="50800" bIns="50800" anchor="ctr"/>
          <a:lstStyle/>
          <a:p>
            <a:pPr>
              <a:defRPr sz="2400"/>
            </a:pPr>
          </a:p>
        </p:txBody>
      </p:sp>
      <p:sp>
        <p:nvSpPr>
          <p:cNvPr id="538" name="Line"/>
          <p:cNvSpPr/>
          <p:nvPr/>
        </p:nvSpPr>
        <p:spPr>
          <a:xfrm>
            <a:off x="5234192" y="5660894"/>
            <a:ext cx="4062585" cy="1"/>
          </a:xfrm>
          <a:prstGeom prst="line">
            <a:avLst/>
          </a:prstGeom>
          <a:ln w="76200">
            <a:solidFill>
              <a:srgbClr val="000000"/>
            </a:solidFill>
            <a:miter lim="400000"/>
          </a:ln>
        </p:spPr>
        <p:txBody>
          <a:bodyPr lIns="50800" tIns="50800" rIns="50800" bIns="50800" anchor="ctr"/>
          <a:lstStyle/>
          <a:p>
            <a:pPr>
              <a:defRPr sz="2400"/>
            </a:pPr>
          </a:p>
        </p:txBody>
      </p:sp>
      <p:pic>
        <p:nvPicPr>
          <p:cNvPr id="539" name="laptop.png" descr="laptop.png"/>
          <p:cNvPicPr>
            <a:picLocks noChangeAspect="1"/>
          </p:cNvPicPr>
          <p:nvPr/>
        </p:nvPicPr>
        <p:blipFill>
          <a:blip r:embed="rId5">
            <a:extLst/>
          </a:blip>
          <a:stretch>
            <a:fillRect/>
          </a:stretch>
        </p:blipFill>
        <p:spPr>
          <a:xfrm>
            <a:off x="3463743" y="6787677"/>
            <a:ext cx="1534592" cy="1534592"/>
          </a:xfrm>
          <a:prstGeom prst="rect">
            <a:avLst/>
          </a:prstGeom>
          <a:ln w="12700">
            <a:miter lim="400000"/>
          </a:ln>
        </p:spPr>
      </p:pic>
      <p:pic>
        <p:nvPicPr>
          <p:cNvPr id="540" name="access_point.png" descr="access_point.png"/>
          <p:cNvPicPr>
            <a:picLocks noChangeAspect="1"/>
          </p:cNvPicPr>
          <p:nvPr/>
        </p:nvPicPr>
        <p:blipFill>
          <a:blip r:embed="rId6">
            <a:extLst/>
          </a:blip>
          <a:stretch>
            <a:fillRect/>
          </a:stretch>
        </p:blipFill>
        <p:spPr>
          <a:xfrm>
            <a:off x="8714285" y="4951305"/>
            <a:ext cx="1036342" cy="1036342"/>
          </a:xfrm>
          <a:prstGeom prst="rect">
            <a:avLst/>
          </a:prstGeom>
          <a:ln w="12700">
            <a:miter lim="400000"/>
          </a:ln>
        </p:spPr>
      </p:pic>
      <p:pic>
        <p:nvPicPr>
          <p:cNvPr id="541" name="laptop.png" descr="laptop.png"/>
          <p:cNvPicPr>
            <a:picLocks noChangeAspect="1"/>
          </p:cNvPicPr>
          <p:nvPr/>
        </p:nvPicPr>
        <p:blipFill>
          <a:blip r:embed="rId5">
            <a:extLst/>
          </a:blip>
          <a:stretch>
            <a:fillRect/>
          </a:stretch>
        </p:blipFill>
        <p:spPr>
          <a:xfrm>
            <a:off x="1174936" y="5584443"/>
            <a:ext cx="1534592" cy="1534592"/>
          </a:xfrm>
          <a:prstGeom prst="rect">
            <a:avLst/>
          </a:prstGeom>
          <a:ln w="12700">
            <a:miter lim="400000"/>
          </a:ln>
        </p:spPr>
      </p:pic>
      <p:pic>
        <p:nvPicPr>
          <p:cNvPr id="542" name="laptop.png" descr="laptop.png"/>
          <p:cNvPicPr>
            <a:picLocks noChangeAspect="1"/>
          </p:cNvPicPr>
          <p:nvPr/>
        </p:nvPicPr>
        <p:blipFill>
          <a:blip r:embed="rId5">
            <a:extLst/>
          </a:blip>
          <a:stretch>
            <a:fillRect/>
          </a:stretch>
        </p:blipFill>
        <p:spPr>
          <a:xfrm>
            <a:off x="736955" y="3453366"/>
            <a:ext cx="1534592" cy="1534592"/>
          </a:xfrm>
          <a:prstGeom prst="rect">
            <a:avLst/>
          </a:prstGeom>
          <a:ln w="12700">
            <a:miter lim="400000"/>
          </a:ln>
        </p:spPr>
      </p:pic>
      <p:pic>
        <p:nvPicPr>
          <p:cNvPr id="543" name="acqo54oRi.png" descr="acqo54oRi.png"/>
          <p:cNvPicPr>
            <a:picLocks noChangeAspect="1"/>
          </p:cNvPicPr>
          <p:nvPr/>
        </p:nvPicPr>
        <p:blipFill>
          <a:blip r:embed="rId7">
            <a:extLst/>
          </a:blip>
          <a:stretch>
            <a:fillRect/>
          </a:stretch>
        </p:blipFill>
        <p:spPr>
          <a:xfrm>
            <a:off x="4070298" y="4815164"/>
            <a:ext cx="1698143" cy="1181625"/>
          </a:xfrm>
          <a:prstGeom prst="rect">
            <a:avLst/>
          </a:prstGeom>
          <a:ln w="12700">
            <a:miter lim="400000"/>
          </a:ln>
        </p:spPr>
      </p:pic>
      <p:sp>
        <p:nvSpPr>
          <p:cNvPr id="544" name="Firewall"/>
          <p:cNvSpPr txBox="1"/>
          <p:nvPr/>
        </p:nvSpPr>
        <p:spPr>
          <a:xfrm>
            <a:off x="8252816" y="5883734"/>
            <a:ext cx="2042424" cy="936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Firewall</a:t>
            </a:r>
          </a:p>
        </p:txBody>
      </p:sp>
      <p:grpSp>
        <p:nvGrpSpPr>
          <p:cNvPr id="547" name="Group"/>
          <p:cNvGrpSpPr/>
          <p:nvPr/>
        </p:nvGrpSpPr>
        <p:grpSpPr>
          <a:xfrm>
            <a:off x="6542667" y="4995861"/>
            <a:ext cx="1427383" cy="2056794"/>
            <a:chOff x="0" y="0"/>
            <a:chExt cx="1427381" cy="2056793"/>
          </a:xfrm>
        </p:grpSpPr>
        <p:pic>
          <p:nvPicPr>
            <p:cNvPr id="545" name="Group" descr="Group"/>
            <p:cNvPicPr>
              <a:picLocks noChangeAspect="1"/>
            </p:cNvPicPr>
            <p:nvPr/>
          </p:nvPicPr>
          <p:blipFill>
            <a:blip r:embed="rId3">
              <a:extLst/>
            </a:blip>
            <a:stretch>
              <a:fillRect/>
            </a:stretch>
          </p:blipFill>
          <p:spPr>
            <a:xfrm>
              <a:off x="109709" y="0"/>
              <a:ext cx="1317673" cy="1317673"/>
            </a:xfrm>
            <a:prstGeom prst="rect">
              <a:avLst/>
            </a:prstGeom>
            <a:ln w="12700" cap="flat">
              <a:noFill/>
              <a:miter lim="400000"/>
            </a:ln>
            <a:effectLst/>
          </p:spPr>
        </p:pic>
        <p:sp>
          <p:nvSpPr>
            <p:cNvPr id="546" name="IPS"/>
            <p:cNvSpPr txBox="1"/>
            <p:nvPr/>
          </p:nvSpPr>
          <p:spPr>
            <a:xfrm>
              <a:off x="0" y="1330113"/>
              <a:ext cx="1171071" cy="726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IPS</a:t>
              </a:r>
            </a:p>
          </p:txBody>
        </p:sp>
      </p:grpSp>
      <p:pic>
        <p:nvPicPr>
          <p:cNvPr id="548" name="Oxygen-Icons.org-Oxygen-Categories-applications-internet.png" descr="Oxygen-Icons.org-Oxygen-Categories-applications-internet.png"/>
          <p:cNvPicPr>
            <a:picLocks noChangeAspect="1"/>
          </p:cNvPicPr>
          <p:nvPr/>
        </p:nvPicPr>
        <p:blipFill>
          <a:blip r:embed="rId8">
            <a:extLst/>
          </a:blip>
          <a:stretch>
            <a:fillRect/>
          </a:stretch>
        </p:blipFill>
        <p:spPr>
          <a:xfrm>
            <a:off x="10834316" y="4893471"/>
            <a:ext cx="1490658" cy="1490658"/>
          </a:xfrm>
          <a:prstGeom prst="rect">
            <a:avLst/>
          </a:prstGeom>
          <a:ln w="12700">
            <a:miter lim="400000"/>
          </a:ln>
        </p:spPr>
      </p:pic>
      <p:pic>
        <p:nvPicPr>
          <p:cNvPr id="549" name="Screen Shot 2015-10-17 at 08.42.00.png" descr="Screen Shot 2015-10-17 at 08.42.00.png"/>
          <p:cNvPicPr>
            <a:picLocks noChangeAspect="1"/>
          </p:cNvPicPr>
          <p:nvPr/>
        </p:nvPicPr>
        <p:blipFill>
          <a:blip r:embed="rId9">
            <a:extLst/>
          </a:blip>
          <a:stretch>
            <a:fillRect/>
          </a:stretch>
        </p:blipFill>
        <p:spPr>
          <a:xfrm>
            <a:off x="9021298" y="6846758"/>
            <a:ext cx="3690633" cy="2751705"/>
          </a:xfrm>
          <a:prstGeom prst="rect">
            <a:avLst/>
          </a:prstGeom>
          <a:ln w="12700">
            <a:miter lim="400000"/>
          </a:ln>
        </p:spPr>
      </p:pic>
      <p:pic>
        <p:nvPicPr>
          <p:cNvPr id="550" name="Screen Shot 2015-10-17 at 08.42.08.png" descr="Screen Shot 2015-10-17 at 08.42.08.png"/>
          <p:cNvPicPr>
            <a:picLocks noChangeAspect="1"/>
          </p:cNvPicPr>
          <p:nvPr/>
        </p:nvPicPr>
        <p:blipFill>
          <a:blip r:embed="rId10">
            <a:extLst/>
          </a:blip>
          <a:stretch>
            <a:fillRect/>
          </a:stretch>
        </p:blipFill>
        <p:spPr>
          <a:xfrm>
            <a:off x="8364267" y="1744128"/>
            <a:ext cx="3963751" cy="2941817"/>
          </a:xfrm>
          <a:prstGeom prst="rect">
            <a:avLst/>
          </a:prstGeom>
          <a:ln w="12700">
            <a:miter lim="400000"/>
          </a:ln>
        </p:spPr>
      </p:pic>
      <p:sp>
        <p:nvSpPr>
          <p:cNvPr id="551" name="Vírusírtók: Email szerveren, Kliensen, File szerveren, stb…"/>
          <p:cNvSpPr/>
          <p:nvPr/>
        </p:nvSpPr>
        <p:spPr>
          <a:xfrm>
            <a:off x="449761" y="8507008"/>
            <a:ext cx="6542137" cy="10414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100">
                <a:solidFill>
                  <a:srgbClr val="FFFFFF"/>
                </a:solidFill>
              </a:defRPr>
            </a:lvl1pPr>
          </a:lstStyle>
          <a:p>
            <a:pPr/>
            <a:r>
              <a:t>Vírusírtók: Email szerveren, Kliensen, File szerveren, stb…</a:t>
            </a:r>
          </a:p>
        </p:txBody>
      </p:sp>
      <p:sp>
        <p:nvSpPr>
          <p:cNvPr id="552" name="Hálózati támadások elleni védelem"/>
          <p:cNvSpPr txBox="1"/>
          <p:nvPr/>
        </p:nvSpPr>
        <p:spPr>
          <a:xfrm>
            <a:off x="3230746" y="57952"/>
            <a:ext cx="7601884" cy="14786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56362">
              <a:defRPr sz="4514"/>
            </a:lvl1pPr>
          </a:lstStyle>
          <a:p>
            <a:pPr/>
            <a:r>
              <a:t>Hálózati támadások elleni védelem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44"/>
                                        </p:tgtEl>
                                        <p:attrNameLst>
                                          <p:attrName>style.visibility</p:attrName>
                                        </p:attrNameLst>
                                      </p:cBhvr>
                                      <p:to>
                                        <p:strVal val="visible"/>
                                      </p:to>
                                    </p:set>
                                    <p:animEffect filter="dissolve" transition="in">
                                      <p:cBhvr>
                                        <p:cTn id="7" dur="199"/>
                                        <p:tgtEl>
                                          <p:spTgt spid="5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49"/>
                                        </p:tgtEl>
                                        <p:attrNameLst>
                                          <p:attrName>style.visibility</p:attrName>
                                        </p:attrNameLst>
                                      </p:cBhvr>
                                      <p:to>
                                        <p:strVal val="visible"/>
                                      </p:to>
                                    </p:set>
                                    <p:animEffect filter="dissolve" transition="in">
                                      <p:cBhvr>
                                        <p:cTn id="12" dur="199"/>
                                        <p:tgtEl>
                                          <p:spTgt spid="5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50"/>
                                        </p:tgtEl>
                                        <p:attrNameLst>
                                          <p:attrName>style.visibility</p:attrName>
                                        </p:attrNameLst>
                                      </p:cBhvr>
                                      <p:to>
                                        <p:strVal val="visible"/>
                                      </p:to>
                                    </p:set>
                                    <p:animEffect filter="dissolve" transition="in">
                                      <p:cBhvr>
                                        <p:cTn id="17" dur="200"/>
                                        <p:tgtEl>
                                          <p:spTgt spid="55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32"/>
                                        </p:tgtEl>
                                        <p:attrNameLst>
                                          <p:attrName>style.visibility</p:attrName>
                                        </p:attrNameLst>
                                      </p:cBhvr>
                                      <p:to>
                                        <p:strVal val="visible"/>
                                      </p:to>
                                    </p:set>
                                    <p:animEffect filter="dissolve" transition="in">
                                      <p:cBhvr>
                                        <p:cTn id="22" dur="199"/>
                                        <p:tgtEl>
                                          <p:spTgt spid="53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47"/>
                                        </p:tgtEl>
                                        <p:attrNameLst>
                                          <p:attrName>style.visibility</p:attrName>
                                        </p:attrNameLst>
                                      </p:cBhvr>
                                      <p:to>
                                        <p:strVal val="visible"/>
                                      </p:to>
                                    </p:set>
                                    <p:animEffect filter="dissolve" transition="in">
                                      <p:cBhvr>
                                        <p:cTn id="27" dur="199"/>
                                        <p:tgtEl>
                                          <p:spTgt spid="54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51"/>
                                        </p:tgtEl>
                                        <p:attrNameLst>
                                          <p:attrName>style.visibility</p:attrName>
                                        </p:attrNameLst>
                                      </p:cBhvr>
                                      <p:to>
                                        <p:strVal val="visible"/>
                                      </p:to>
                                    </p:set>
                                    <p:animEffect filter="dissolve" transition="in">
                                      <p:cBhvr>
                                        <p:cTn id="32" dur="199"/>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2" grpId="4"/>
      <p:bldP build="whole" bldLvl="1" animBg="1" rev="0" advAuto="0" spid="547" grpId="5"/>
      <p:bldP build="whole" bldLvl="1" animBg="1" rev="0" advAuto="0" spid="551" grpId="6"/>
      <p:bldP build="whole" bldLvl="1" animBg="1" rev="0" advAuto="0" spid="549" grpId="2"/>
      <p:bldP build="whole" bldLvl="1" animBg="1" rev="0" advAuto="0" spid="550" grpId="3"/>
      <p:bldP build="whole" bldLvl="1" animBg="1" rev="0" advAuto="0" spid="544"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Vírusok"/>
          <p:cNvSpPr txBox="1"/>
          <p:nvPr>
            <p:ph type="title"/>
          </p:nvPr>
        </p:nvSpPr>
        <p:spPr>
          <a:prstGeom prst="rect">
            <a:avLst/>
          </a:prstGeom>
        </p:spPr>
        <p:txBody>
          <a:bodyPr/>
          <a:lstStyle/>
          <a:p>
            <a:pPr/>
            <a:r>
              <a:t>Vírusok</a:t>
            </a:r>
          </a:p>
        </p:txBody>
      </p:sp>
      <p:sp>
        <p:nvSpPr>
          <p:cNvPr id="557" name="Malware"/>
          <p:cNvSpPr txBox="1"/>
          <p:nvPr/>
        </p:nvSpPr>
        <p:spPr>
          <a:xfrm>
            <a:off x="1122494" y="3070954"/>
            <a:ext cx="183337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Malware</a:t>
            </a:r>
          </a:p>
        </p:txBody>
      </p:sp>
      <p:sp>
        <p:nvSpPr>
          <p:cNvPr id="558" name="Adware"/>
          <p:cNvSpPr txBox="1"/>
          <p:nvPr/>
        </p:nvSpPr>
        <p:spPr>
          <a:xfrm>
            <a:off x="1118828" y="3774929"/>
            <a:ext cx="16811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Adware</a:t>
            </a:r>
          </a:p>
        </p:txBody>
      </p:sp>
      <p:sp>
        <p:nvSpPr>
          <p:cNvPr id="559" name="Ransomware"/>
          <p:cNvSpPr txBox="1"/>
          <p:nvPr/>
        </p:nvSpPr>
        <p:spPr>
          <a:xfrm>
            <a:off x="1113952" y="4562014"/>
            <a:ext cx="277383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Ransomware</a:t>
            </a:r>
          </a:p>
        </p:txBody>
      </p:sp>
      <p:sp>
        <p:nvSpPr>
          <p:cNvPr id="560" name="Trojai"/>
          <p:cNvSpPr txBox="1"/>
          <p:nvPr/>
        </p:nvSpPr>
        <p:spPr>
          <a:xfrm>
            <a:off x="7398843" y="3353046"/>
            <a:ext cx="13089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Trojai </a:t>
            </a:r>
          </a:p>
        </p:txBody>
      </p:sp>
      <p:sp>
        <p:nvSpPr>
          <p:cNvPr id="561" name="Makro vírus"/>
          <p:cNvSpPr txBox="1"/>
          <p:nvPr/>
        </p:nvSpPr>
        <p:spPr>
          <a:xfrm>
            <a:off x="7408418" y="4192630"/>
            <a:ext cx="25955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Makro vírus </a:t>
            </a:r>
          </a:p>
        </p:txBody>
      </p:sp>
      <p:sp>
        <p:nvSpPr>
          <p:cNvPr id="562" name="…!!!!"/>
          <p:cNvSpPr txBox="1"/>
          <p:nvPr/>
        </p:nvSpPr>
        <p:spPr>
          <a:xfrm>
            <a:off x="5296432" y="5272227"/>
            <a:ext cx="118049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Caesar titkosítás"/>
          <p:cNvSpPr txBox="1"/>
          <p:nvPr>
            <p:ph type="title"/>
          </p:nvPr>
        </p:nvSpPr>
        <p:spPr>
          <a:xfrm>
            <a:off x="3688735" y="567273"/>
            <a:ext cx="5627329" cy="1094561"/>
          </a:xfrm>
          <a:prstGeom prst="rect">
            <a:avLst/>
          </a:prstGeom>
        </p:spPr>
        <p:txBody>
          <a:bodyPr/>
          <a:lstStyle>
            <a:lvl1pPr defTabSz="426466">
              <a:defRPr sz="5840"/>
            </a:lvl1pPr>
          </a:lstStyle>
          <a:p>
            <a:pPr/>
            <a:r>
              <a:t>Caesar titkosítás</a:t>
            </a:r>
          </a:p>
        </p:txBody>
      </p:sp>
      <p:pic>
        <p:nvPicPr>
          <p:cNvPr id="136" name="Image" descr="Image"/>
          <p:cNvPicPr>
            <a:picLocks noChangeAspect="1"/>
          </p:cNvPicPr>
          <p:nvPr/>
        </p:nvPicPr>
        <p:blipFill>
          <a:blip r:embed="rId3">
            <a:extLst/>
          </a:blip>
          <a:stretch>
            <a:fillRect/>
          </a:stretch>
        </p:blipFill>
        <p:spPr>
          <a:xfrm>
            <a:off x="6954591" y="2716714"/>
            <a:ext cx="5042740" cy="2122154"/>
          </a:xfrm>
          <a:prstGeom prst="rect">
            <a:avLst/>
          </a:prstGeom>
          <a:ln w="12700">
            <a:miter lim="400000"/>
          </a:ln>
        </p:spPr>
      </p:pic>
      <p:sp>
        <p:nvSpPr>
          <p:cNvPr id="137" name="Titkos szoveg"/>
          <p:cNvSpPr txBox="1"/>
          <p:nvPr/>
        </p:nvSpPr>
        <p:spPr>
          <a:xfrm>
            <a:off x="1310514" y="3105264"/>
            <a:ext cx="29091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Titkos szoveg</a:t>
            </a:r>
          </a:p>
        </p:txBody>
      </p:sp>
      <p:grpSp>
        <p:nvGrpSpPr>
          <p:cNvPr id="140" name="Group"/>
          <p:cNvGrpSpPr/>
          <p:nvPr/>
        </p:nvGrpSpPr>
        <p:grpSpPr>
          <a:xfrm>
            <a:off x="950774" y="4063876"/>
            <a:ext cx="3628645" cy="2876922"/>
            <a:chOff x="0" y="0"/>
            <a:chExt cx="3628643" cy="2876920"/>
          </a:xfrm>
        </p:grpSpPr>
        <p:sp>
          <p:nvSpPr>
            <p:cNvPr id="138" name="Wlwnrv vcryhj"/>
            <p:cNvSpPr txBox="1"/>
            <p:nvPr/>
          </p:nvSpPr>
          <p:spPr>
            <a:xfrm>
              <a:off x="0" y="2229220"/>
              <a:ext cx="362864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Wlwnrv vcryhj</a:t>
              </a:r>
            </a:p>
          </p:txBody>
        </p:sp>
        <p:sp>
          <p:nvSpPr>
            <p:cNvPr id="139" name="Line"/>
            <p:cNvSpPr/>
            <p:nvPr/>
          </p:nvSpPr>
          <p:spPr>
            <a:xfrm flipH="1">
              <a:off x="1814321" y="0"/>
              <a:ext cx="1" cy="2078926"/>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141" name="image-20150319-1592-1w47p7w.jpg" descr="image-20150319-1592-1w47p7w.jpg"/>
          <p:cNvPicPr>
            <a:picLocks noChangeAspect="1"/>
          </p:cNvPicPr>
          <p:nvPr/>
        </p:nvPicPr>
        <p:blipFill>
          <a:blip r:embed="rId4">
            <a:extLst/>
          </a:blip>
          <a:stretch>
            <a:fillRect/>
          </a:stretch>
        </p:blipFill>
        <p:spPr>
          <a:xfrm>
            <a:off x="6370132" y="5412937"/>
            <a:ext cx="5042740" cy="37839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dissolve" transition="in">
                                      <p:cBhvr>
                                        <p:cTn id="7" dur="199"/>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0"/>
                                        </p:tgtEl>
                                        <p:attrNameLst>
                                          <p:attrName>style.visibility</p:attrName>
                                        </p:attrNameLst>
                                      </p:cBhvr>
                                      <p:to>
                                        <p:strVal val="visible"/>
                                      </p:to>
                                    </p:set>
                                    <p:animEffect filter="dissolve" transition="in">
                                      <p:cBhvr>
                                        <p:cTn id="12" dur="199"/>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36"/>
                                        </p:tgtEl>
                                        <p:attrNameLst>
                                          <p:attrName>style.visibility</p:attrName>
                                        </p:attrNameLst>
                                      </p:cBhvr>
                                      <p:to>
                                        <p:strVal val="visible"/>
                                      </p:to>
                                    </p:set>
                                    <p:animEffect filter="dissolve" transition="in">
                                      <p:cBhvr>
                                        <p:cTn id="17" dur="2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41"/>
                                        </p:tgtEl>
                                        <p:attrNameLst>
                                          <p:attrName>style.visibility</p:attrName>
                                        </p:attrNameLst>
                                      </p:cBhvr>
                                      <p:to>
                                        <p:strVal val="visible"/>
                                      </p:to>
                                    </p:set>
                                    <p:animEffect filter="dissolve" transition="in">
                                      <p:cBhvr>
                                        <p:cTn id="22" dur="199"/>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2"/>
      <p:bldP build="whole" bldLvl="1" animBg="1" rev="0" advAuto="0" spid="136" grpId="3"/>
      <p:bldP build="whole" bldLvl="1" animBg="1" rev="0" advAuto="0" spid="141" grpId="4"/>
      <p:bldP build="whole" bldLvl="1" animBg="1" rev="0" advAuto="0" spid="137"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68" name="Group"/>
          <p:cNvGrpSpPr/>
          <p:nvPr/>
        </p:nvGrpSpPr>
        <p:grpSpPr>
          <a:xfrm>
            <a:off x="522443" y="3013821"/>
            <a:ext cx="3153807" cy="1001969"/>
            <a:chOff x="0" y="0"/>
            <a:chExt cx="3153806" cy="1001967"/>
          </a:xfrm>
        </p:grpSpPr>
        <p:sp>
          <p:nvSpPr>
            <p:cNvPr id="566" name="Badlock"/>
            <p:cNvSpPr txBox="1"/>
            <p:nvPr/>
          </p:nvSpPr>
          <p:spPr>
            <a:xfrm>
              <a:off x="0" y="177133"/>
              <a:ext cx="179131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Badlock</a:t>
              </a:r>
            </a:p>
          </p:txBody>
        </p:sp>
        <p:pic>
          <p:nvPicPr>
            <p:cNvPr id="567" name="Image" descr="Image"/>
            <p:cNvPicPr>
              <a:picLocks noChangeAspect="1"/>
            </p:cNvPicPr>
            <p:nvPr/>
          </p:nvPicPr>
          <p:blipFill>
            <a:blip r:embed="rId3">
              <a:extLst/>
            </a:blip>
            <a:stretch>
              <a:fillRect/>
            </a:stretch>
          </p:blipFill>
          <p:spPr>
            <a:xfrm>
              <a:off x="2006454" y="0"/>
              <a:ext cx="1147353" cy="1001968"/>
            </a:xfrm>
            <a:prstGeom prst="rect">
              <a:avLst/>
            </a:prstGeom>
            <a:ln w="12700" cap="flat">
              <a:noFill/>
              <a:miter lim="400000"/>
            </a:ln>
            <a:effectLst/>
          </p:spPr>
        </p:pic>
      </p:grpSp>
      <p:pic>
        <p:nvPicPr>
          <p:cNvPr id="569" name="Image" descr="Image"/>
          <p:cNvPicPr>
            <a:picLocks noChangeAspect="1"/>
          </p:cNvPicPr>
          <p:nvPr/>
        </p:nvPicPr>
        <p:blipFill>
          <a:blip r:embed="rId4">
            <a:extLst/>
          </a:blip>
          <a:stretch>
            <a:fillRect/>
          </a:stretch>
        </p:blipFill>
        <p:spPr>
          <a:xfrm>
            <a:off x="2886780" y="512415"/>
            <a:ext cx="4444497" cy="4585443"/>
          </a:xfrm>
          <a:prstGeom prst="rect">
            <a:avLst/>
          </a:prstGeom>
          <a:ln w="12700">
            <a:miter lim="400000"/>
          </a:ln>
        </p:spPr>
      </p:pic>
      <p:pic>
        <p:nvPicPr>
          <p:cNvPr id="570" name="Image" descr="Image"/>
          <p:cNvPicPr>
            <a:picLocks noChangeAspect="1"/>
          </p:cNvPicPr>
          <p:nvPr/>
        </p:nvPicPr>
        <p:blipFill>
          <a:blip r:embed="rId5">
            <a:extLst/>
          </a:blip>
          <a:stretch>
            <a:fillRect/>
          </a:stretch>
        </p:blipFill>
        <p:spPr>
          <a:xfrm>
            <a:off x="8749765" y="234405"/>
            <a:ext cx="2666273" cy="3050574"/>
          </a:xfrm>
          <a:prstGeom prst="rect">
            <a:avLst/>
          </a:prstGeom>
          <a:ln w="12700">
            <a:miter lim="400000"/>
          </a:ln>
        </p:spPr>
      </p:pic>
      <p:grpSp>
        <p:nvGrpSpPr>
          <p:cNvPr id="573" name="Group"/>
          <p:cNvGrpSpPr/>
          <p:nvPr/>
        </p:nvGrpSpPr>
        <p:grpSpPr>
          <a:xfrm>
            <a:off x="8749199" y="5096499"/>
            <a:ext cx="4534633" cy="4144820"/>
            <a:chOff x="0" y="0"/>
            <a:chExt cx="4534632" cy="4144818"/>
          </a:xfrm>
        </p:grpSpPr>
        <p:sp>
          <p:nvSpPr>
            <p:cNvPr id="571" name="Shellsock"/>
            <p:cNvSpPr txBox="1"/>
            <p:nvPr/>
          </p:nvSpPr>
          <p:spPr>
            <a:xfrm>
              <a:off x="668480" y="3255818"/>
              <a:ext cx="3197672"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5200">
                  <a:latin typeface="Helvetica"/>
                  <a:ea typeface="Helvetica"/>
                  <a:cs typeface="Helvetica"/>
                  <a:sym typeface="Helvetica"/>
                </a:defRPr>
              </a:lvl1pPr>
            </a:lstStyle>
            <a:p>
              <a:pPr/>
              <a:r>
                <a:t>Shellsock</a:t>
              </a:r>
            </a:p>
          </p:txBody>
        </p:sp>
        <p:pic>
          <p:nvPicPr>
            <p:cNvPr id="572" name="Image" descr="Image"/>
            <p:cNvPicPr>
              <a:picLocks noChangeAspect="1"/>
            </p:cNvPicPr>
            <p:nvPr/>
          </p:nvPicPr>
          <p:blipFill>
            <a:blip r:embed="rId6">
              <a:extLst/>
            </a:blip>
            <a:stretch>
              <a:fillRect/>
            </a:stretch>
          </p:blipFill>
          <p:spPr>
            <a:xfrm>
              <a:off x="0" y="0"/>
              <a:ext cx="4534633" cy="3053319"/>
            </a:xfrm>
            <a:prstGeom prst="rect">
              <a:avLst/>
            </a:prstGeom>
            <a:ln w="12700" cap="flat">
              <a:noFill/>
              <a:miter lim="400000"/>
            </a:ln>
            <a:effectLst/>
          </p:spPr>
        </p:pic>
      </p:grpSp>
      <p:grpSp>
        <p:nvGrpSpPr>
          <p:cNvPr id="576" name="Group"/>
          <p:cNvGrpSpPr/>
          <p:nvPr/>
        </p:nvGrpSpPr>
        <p:grpSpPr>
          <a:xfrm>
            <a:off x="727238" y="5068587"/>
            <a:ext cx="2666273" cy="3903456"/>
            <a:chOff x="0" y="0"/>
            <a:chExt cx="2666272" cy="3903455"/>
          </a:xfrm>
        </p:grpSpPr>
        <p:sp>
          <p:nvSpPr>
            <p:cNvPr id="574" name="Poodle"/>
            <p:cNvSpPr txBox="1"/>
            <p:nvPr/>
          </p:nvSpPr>
          <p:spPr>
            <a:xfrm>
              <a:off x="380615" y="3255755"/>
              <a:ext cx="15371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Poodle</a:t>
              </a:r>
            </a:p>
          </p:txBody>
        </p:sp>
        <p:pic>
          <p:nvPicPr>
            <p:cNvPr id="575" name="Image" descr="Image"/>
            <p:cNvPicPr>
              <a:picLocks noChangeAspect="1"/>
            </p:cNvPicPr>
            <p:nvPr/>
          </p:nvPicPr>
          <p:blipFill>
            <a:blip r:embed="rId7">
              <a:extLst/>
            </a:blip>
            <a:stretch>
              <a:fillRect/>
            </a:stretch>
          </p:blipFill>
          <p:spPr>
            <a:xfrm>
              <a:off x="0" y="0"/>
              <a:ext cx="2666273" cy="3226796"/>
            </a:xfrm>
            <a:prstGeom prst="rect">
              <a:avLst/>
            </a:prstGeom>
            <a:ln w="12700" cap="flat">
              <a:noFill/>
              <a:miter lim="400000"/>
            </a:ln>
            <a:effectLst/>
          </p:spPr>
        </p:pic>
      </p:grpSp>
      <p:grpSp>
        <p:nvGrpSpPr>
          <p:cNvPr id="579" name="Group"/>
          <p:cNvGrpSpPr/>
          <p:nvPr/>
        </p:nvGrpSpPr>
        <p:grpSpPr>
          <a:xfrm>
            <a:off x="4412565" y="5864294"/>
            <a:ext cx="4179669" cy="1954443"/>
            <a:chOff x="0" y="0"/>
            <a:chExt cx="4179668" cy="1954441"/>
          </a:xfrm>
        </p:grpSpPr>
        <p:sp>
          <p:nvSpPr>
            <p:cNvPr id="577" name="Heartbleed"/>
            <p:cNvSpPr txBox="1"/>
            <p:nvPr/>
          </p:nvSpPr>
          <p:spPr>
            <a:xfrm>
              <a:off x="1770681" y="435013"/>
              <a:ext cx="240898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Heartbleed</a:t>
              </a:r>
            </a:p>
          </p:txBody>
        </p:sp>
        <p:pic>
          <p:nvPicPr>
            <p:cNvPr id="578" name="Image" descr="Image"/>
            <p:cNvPicPr>
              <a:picLocks noChangeAspect="1"/>
            </p:cNvPicPr>
            <p:nvPr/>
          </p:nvPicPr>
          <p:blipFill>
            <a:blip r:embed="rId8">
              <a:extLst/>
            </a:blip>
            <a:stretch>
              <a:fillRect/>
            </a:stretch>
          </p:blipFill>
          <p:spPr>
            <a:xfrm>
              <a:off x="0" y="0"/>
              <a:ext cx="1613716" cy="1954442"/>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79"/>
                                        </p:tgtEl>
                                        <p:attrNameLst>
                                          <p:attrName>style.visibility</p:attrName>
                                        </p:attrNameLst>
                                      </p:cBhvr>
                                      <p:to>
                                        <p:strVal val="visible"/>
                                      </p:to>
                                    </p:set>
                                    <p:animEffect filter="dissolve" transition="in">
                                      <p:cBhvr>
                                        <p:cTn id="7" dur="199"/>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76"/>
                                        </p:tgtEl>
                                        <p:attrNameLst>
                                          <p:attrName>style.visibility</p:attrName>
                                        </p:attrNameLst>
                                      </p:cBhvr>
                                      <p:to>
                                        <p:strVal val="visible"/>
                                      </p:to>
                                    </p:set>
                                    <p:animEffect filter="dissolve" transition="in">
                                      <p:cBhvr>
                                        <p:cTn id="12" dur="199"/>
                                        <p:tgtEl>
                                          <p:spTgt spid="57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73"/>
                                        </p:tgtEl>
                                        <p:attrNameLst>
                                          <p:attrName>style.visibility</p:attrName>
                                        </p:attrNameLst>
                                      </p:cBhvr>
                                      <p:to>
                                        <p:strVal val="visible"/>
                                      </p:to>
                                    </p:set>
                                    <p:animEffect filter="dissolve" transition="in">
                                      <p:cBhvr>
                                        <p:cTn id="17" dur="199"/>
                                        <p:tgtEl>
                                          <p:spTgt spid="57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68"/>
                                        </p:tgtEl>
                                        <p:attrNameLst>
                                          <p:attrName>style.visibility</p:attrName>
                                        </p:attrNameLst>
                                      </p:cBhvr>
                                      <p:to>
                                        <p:strVal val="visible"/>
                                      </p:to>
                                    </p:set>
                                    <p:animEffect filter="dissolve" transition="in">
                                      <p:cBhvr>
                                        <p:cTn id="22" dur="199"/>
                                        <p:tgtEl>
                                          <p:spTgt spid="56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70"/>
                                        </p:tgtEl>
                                        <p:attrNameLst>
                                          <p:attrName>style.visibility</p:attrName>
                                        </p:attrNameLst>
                                      </p:cBhvr>
                                      <p:to>
                                        <p:strVal val="visible"/>
                                      </p:to>
                                    </p:set>
                                    <p:animEffect filter="dissolve" transition="in">
                                      <p:cBhvr>
                                        <p:cTn id="27" dur="199"/>
                                        <p:tgtEl>
                                          <p:spTgt spid="57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69"/>
                                        </p:tgtEl>
                                        <p:attrNameLst>
                                          <p:attrName>style.visibility</p:attrName>
                                        </p:attrNameLst>
                                      </p:cBhvr>
                                      <p:to>
                                        <p:strVal val="visible"/>
                                      </p:to>
                                    </p:set>
                                    <p:animEffect filter="dissolve" transition="in">
                                      <p:cBhvr>
                                        <p:cTn id="32" dur="199"/>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9" grpId="1"/>
      <p:bldP build="whole" bldLvl="1" animBg="1" rev="0" advAuto="0" spid="573" grpId="3"/>
      <p:bldP build="whole" bldLvl="1" animBg="1" rev="0" advAuto="0" spid="576" grpId="2"/>
      <p:bldP build="whole" bldLvl="1" animBg="1" rev="0" advAuto="0" spid="568" grpId="4"/>
      <p:bldP build="whole" bldLvl="1" animBg="1" rev="0" advAuto="0" spid="570" grpId="5"/>
      <p:bldP build="whole" bldLvl="1" animBg="1" rev="0" advAuto="0" spid="569" grpId="6"/>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Honeypot"/>
          <p:cNvSpPr txBox="1"/>
          <p:nvPr>
            <p:ph type="title"/>
          </p:nvPr>
        </p:nvSpPr>
        <p:spPr>
          <a:xfrm>
            <a:off x="822452" y="3004928"/>
            <a:ext cx="3897086" cy="1564496"/>
          </a:xfrm>
          <a:prstGeom prst="rect">
            <a:avLst/>
          </a:prstGeom>
        </p:spPr>
        <p:txBody>
          <a:bodyPr/>
          <a:lstStyle>
            <a:lvl1pPr>
              <a:defRPr sz="6000"/>
            </a:lvl1pPr>
          </a:lstStyle>
          <a:p>
            <a:pPr/>
            <a:r>
              <a:t>Honeypot</a:t>
            </a:r>
          </a:p>
        </p:txBody>
      </p:sp>
      <p:sp>
        <p:nvSpPr>
          <p:cNvPr id="584" name="Cracked software"/>
          <p:cNvSpPr txBox="1"/>
          <p:nvPr/>
        </p:nvSpPr>
        <p:spPr>
          <a:xfrm>
            <a:off x="6767503" y="3707529"/>
            <a:ext cx="5806513" cy="16050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72516">
              <a:defRPr sz="5684"/>
            </a:lvl1pPr>
          </a:lstStyle>
          <a:p>
            <a:pPr/>
            <a:r>
              <a:t>Cracked software</a:t>
            </a:r>
          </a:p>
        </p:txBody>
      </p:sp>
      <p:sp>
        <p:nvSpPr>
          <p:cNvPr id="585" name="BOTNET"/>
          <p:cNvSpPr txBox="1"/>
          <p:nvPr/>
        </p:nvSpPr>
        <p:spPr>
          <a:xfrm>
            <a:off x="1027575" y="5955501"/>
            <a:ext cx="3486840" cy="1049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300"/>
            </a:lvl1pPr>
          </a:lstStyle>
          <a:p>
            <a:pPr/>
            <a:r>
              <a:t>BOTNET</a:t>
            </a:r>
          </a:p>
        </p:txBody>
      </p:sp>
      <p:sp>
        <p:nvSpPr>
          <p:cNvPr id="586" name="Egyéb Fogalmak"/>
          <p:cNvSpPr txBox="1"/>
          <p:nvPr/>
        </p:nvSpPr>
        <p:spPr>
          <a:xfrm>
            <a:off x="822451" y="184404"/>
            <a:ext cx="1109980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8000"/>
            </a:lvl1pPr>
          </a:lstStyle>
          <a:p>
            <a:pPr/>
            <a:r>
              <a:t>Egyéb Fogalmak</a:t>
            </a:r>
          </a:p>
        </p:txBody>
      </p:sp>
      <p:sp>
        <p:nvSpPr>
          <p:cNvPr id="587" name="Shellcode"/>
          <p:cNvSpPr txBox="1"/>
          <p:nvPr/>
        </p:nvSpPr>
        <p:spPr>
          <a:xfrm>
            <a:off x="6935823" y="5548227"/>
            <a:ext cx="3486840" cy="10499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300"/>
            </a:lvl1pPr>
          </a:lstStyle>
          <a:p>
            <a:pPr/>
            <a:r>
              <a:t>Shellcode</a:t>
            </a:r>
          </a:p>
        </p:txBody>
      </p:sp>
      <p:sp>
        <p:nvSpPr>
          <p:cNvPr id="588" name="Bootkit"/>
          <p:cNvSpPr txBox="1"/>
          <p:nvPr/>
        </p:nvSpPr>
        <p:spPr>
          <a:xfrm>
            <a:off x="2699620" y="8391542"/>
            <a:ext cx="3486840" cy="1049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300"/>
            </a:lvl1pPr>
          </a:lstStyle>
          <a:p>
            <a:pPr/>
            <a:r>
              <a:t>Bootkit</a:t>
            </a:r>
          </a:p>
        </p:txBody>
      </p:sp>
      <p:sp>
        <p:nvSpPr>
          <p:cNvPr id="589" name="Rootkit"/>
          <p:cNvSpPr txBox="1"/>
          <p:nvPr/>
        </p:nvSpPr>
        <p:spPr>
          <a:xfrm>
            <a:off x="1547767" y="7592676"/>
            <a:ext cx="3486840" cy="1049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300"/>
            </a:lvl1pPr>
          </a:lstStyle>
          <a:p>
            <a:pPr/>
            <a:r>
              <a:t>Rootkit</a:t>
            </a:r>
          </a:p>
        </p:txBody>
      </p:sp>
      <p:sp>
        <p:nvSpPr>
          <p:cNvPr id="590" name="Rainbow Table"/>
          <p:cNvSpPr txBox="1"/>
          <p:nvPr/>
        </p:nvSpPr>
        <p:spPr>
          <a:xfrm>
            <a:off x="7483705" y="7592676"/>
            <a:ext cx="3486841" cy="1049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43991">
              <a:defRPr sz="4028"/>
            </a:lvl1pPr>
          </a:lstStyle>
          <a:p>
            <a:pPr/>
            <a:r>
              <a:t>Rainbow Table</a:t>
            </a:r>
          </a:p>
        </p:txBody>
      </p:sp>
      <p:sp>
        <p:nvSpPr>
          <p:cNvPr id="591" name="Dictionary Attack"/>
          <p:cNvSpPr txBox="1"/>
          <p:nvPr/>
        </p:nvSpPr>
        <p:spPr>
          <a:xfrm>
            <a:off x="8892971" y="8391542"/>
            <a:ext cx="3486841" cy="1049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79729">
              <a:defRPr sz="3444"/>
            </a:lvl1pPr>
          </a:lstStyle>
          <a:p>
            <a:pPr/>
            <a:r>
              <a:t>Dictionary Attack</a:t>
            </a:r>
          </a:p>
        </p:txBody>
      </p:sp>
      <p:sp>
        <p:nvSpPr>
          <p:cNvPr id="592" name="Bruteforce Attack"/>
          <p:cNvSpPr txBox="1"/>
          <p:nvPr/>
        </p:nvSpPr>
        <p:spPr>
          <a:xfrm>
            <a:off x="5734003" y="6833863"/>
            <a:ext cx="5069656" cy="1243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54990">
              <a:defRPr sz="5035"/>
            </a:lvl1pPr>
          </a:lstStyle>
          <a:p>
            <a:pPr/>
            <a:r>
              <a:t>Bruteforce Attack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83"/>
                                        </p:tgtEl>
                                        <p:attrNameLst>
                                          <p:attrName>style.visibility</p:attrName>
                                        </p:attrNameLst>
                                      </p:cBhvr>
                                      <p:to>
                                        <p:strVal val="visible"/>
                                      </p:to>
                                    </p:set>
                                    <p:animEffect filter="dissolve" transition="in">
                                      <p:cBhvr>
                                        <p:cTn id="7" dur="200"/>
                                        <p:tgtEl>
                                          <p:spTgt spid="5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84"/>
                                        </p:tgtEl>
                                        <p:attrNameLst>
                                          <p:attrName>style.visibility</p:attrName>
                                        </p:attrNameLst>
                                      </p:cBhvr>
                                      <p:to>
                                        <p:strVal val="visible"/>
                                      </p:to>
                                    </p:set>
                                    <p:animEffect filter="dissolve" transition="in">
                                      <p:cBhvr>
                                        <p:cTn id="12" dur="199"/>
                                        <p:tgtEl>
                                          <p:spTgt spid="58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85"/>
                                        </p:tgtEl>
                                        <p:attrNameLst>
                                          <p:attrName>style.visibility</p:attrName>
                                        </p:attrNameLst>
                                      </p:cBhvr>
                                      <p:to>
                                        <p:strVal val="visible"/>
                                      </p:to>
                                    </p:set>
                                    <p:animEffect filter="dissolve" transition="in">
                                      <p:cBhvr>
                                        <p:cTn id="17" dur="300"/>
                                        <p:tgtEl>
                                          <p:spTgt spid="58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87"/>
                                        </p:tgtEl>
                                        <p:attrNameLst>
                                          <p:attrName>style.visibility</p:attrName>
                                        </p:attrNameLst>
                                      </p:cBhvr>
                                      <p:to>
                                        <p:strVal val="visible"/>
                                      </p:to>
                                    </p:set>
                                    <p:animEffect filter="dissolve" transition="in">
                                      <p:cBhvr>
                                        <p:cTn id="22" dur="199"/>
                                        <p:tgtEl>
                                          <p:spTgt spid="58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88"/>
                                        </p:tgtEl>
                                        <p:attrNameLst>
                                          <p:attrName>style.visibility</p:attrName>
                                        </p:attrNameLst>
                                      </p:cBhvr>
                                      <p:to>
                                        <p:strVal val="visible"/>
                                      </p:to>
                                    </p:set>
                                    <p:animEffect filter="dissolve" transition="in">
                                      <p:cBhvr>
                                        <p:cTn id="27" dur="199"/>
                                        <p:tgtEl>
                                          <p:spTgt spid="58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89"/>
                                        </p:tgtEl>
                                        <p:attrNameLst>
                                          <p:attrName>style.visibility</p:attrName>
                                        </p:attrNameLst>
                                      </p:cBhvr>
                                      <p:to>
                                        <p:strVal val="visible"/>
                                      </p:to>
                                    </p:set>
                                    <p:animEffect filter="dissolve" transition="in">
                                      <p:cBhvr>
                                        <p:cTn id="32" dur="199"/>
                                        <p:tgtEl>
                                          <p:spTgt spid="58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590"/>
                                        </p:tgtEl>
                                        <p:attrNameLst>
                                          <p:attrName>style.visibility</p:attrName>
                                        </p:attrNameLst>
                                      </p:cBhvr>
                                      <p:to>
                                        <p:strVal val="visible"/>
                                      </p:to>
                                    </p:set>
                                    <p:animEffect filter="dissolve" transition="in">
                                      <p:cBhvr>
                                        <p:cTn id="37" dur="199"/>
                                        <p:tgtEl>
                                          <p:spTgt spid="59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591"/>
                                        </p:tgtEl>
                                        <p:attrNameLst>
                                          <p:attrName>style.visibility</p:attrName>
                                        </p:attrNameLst>
                                      </p:cBhvr>
                                      <p:to>
                                        <p:strVal val="visible"/>
                                      </p:to>
                                    </p:set>
                                    <p:animEffect filter="dissolve" transition="in">
                                      <p:cBhvr>
                                        <p:cTn id="42" dur="199"/>
                                        <p:tgtEl>
                                          <p:spTgt spid="59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592"/>
                                        </p:tgtEl>
                                        <p:attrNameLst>
                                          <p:attrName>style.visibility</p:attrName>
                                        </p:attrNameLst>
                                      </p:cBhvr>
                                      <p:to>
                                        <p:strVal val="visible"/>
                                      </p:to>
                                    </p:set>
                                    <p:animEffect filter="dissolve" transition="in">
                                      <p:cBhvr>
                                        <p:cTn id="47" dur="199"/>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9" grpId="6"/>
      <p:bldP build="whole" bldLvl="1" animBg="1" rev="0" advAuto="0" spid="585" grpId="3"/>
      <p:bldP build="whole" bldLvl="1" animBg="1" rev="0" advAuto="0" spid="591" grpId="8"/>
      <p:bldP build="whole" bldLvl="1" animBg="1" rev="0" advAuto="0" spid="588" grpId="5"/>
      <p:bldP build="whole" bldLvl="1" animBg="1" rev="0" advAuto="0" spid="590" grpId="7"/>
      <p:bldP build="whole" bldLvl="1" animBg="1" rev="0" advAuto="0" spid="583" grpId="1"/>
      <p:bldP build="whole" bldLvl="1" animBg="1" rev="0" advAuto="0" spid="587" grpId="4"/>
      <p:bldP build="whole" bldLvl="1" animBg="1" rev="0" advAuto="0" spid="584" grpId="2"/>
      <p:bldP build="whole" bldLvl="1" animBg="1" rev="0" advAuto="0" spid="592" grpId="9"/>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6" name="Web Security"/>
          <p:cNvSpPr txBox="1"/>
          <p:nvPr>
            <p:ph type="title"/>
          </p:nvPr>
        </p:nvSpPr>
        <p:spPr>
          <a:xfrm>
            <a:off x="993023" y="-165100"/>
            <a:ext cx="11099801" cy="2159000"/>
          </a:xfrm>
          <a:prstGeom prst="rect">
            <a:avLst/>
          </a:prstGeom>
        </p:spPr>
        <p:txBody>
          <a:bodyPr/>
          <a:lstStyle/>
          <a:p>
            <a:pPr/>
            <a:r>
              <a:t>Web Security</a:t>
            </a:r>
          </a:p>
        </p:txBody>
      </p:sp>
      <p:sp>
        <p:nvSpPr>
          <p:cNvPr id="597" name="Line"/>
          <p:cNvSpPr/>
          <p:nvPr/>
        </p:nvSpPr>
        <p:spPr>
          <a:xfrm>
            <a:off x="4497538" y="4359685"/>
            <a:ext cx="4829764" cy="2075016"/>
          </a:xfrm>
          <a:prstGeom prst="line">
            <a:avLst/>
          </a:prstGeom>
          <a:ln w="88900">
            <a:solidFill>
              <a:srgbClr val="000000"/>
            </a:solidFill>
            <a:miter lim="400000"/>
            <a:tailEnd type="triangle"/>
          </a:ln>
        </p:spPr>
        <p:txBody>
          <a:bodyPr lIns="50800" tIns="50800" rIns="50800" bIns="50800" anchor="ctr"/>
          <a:lstStyle/>
          <a:p>
            <a:pPr>
              <a:defRPr sz="2400"/>
            </a:pPr>
          </a:p>
        </p:txBody>
      </p:sp>
      <p:sp>
        <p:nvSpPr>
          <p:cNvPr id="598" name="Line"/>
          <p:cNvSpPr/>
          <p:nvPr/>
        </p:nvSpPr>
        <p:spPr>
          <a:xfrm flipH="1" flipV="1">
            <a:off x="4867250" y="3688166"/>
            <a:ext cx="4522552" cy="2341047"/>
          </a:xfrm>
          <a:prstGeom prst="line">
            <a:avLst/>
          </a:prstGeom>
          <a:ln w="88900">
            <a:solidFill>
              <a:srgbClr val="000000"/>
            </a:solidFill>
            <a:miter lim="400000"/>
            <a:tailEnd type="triangle"/>
          </a:ln>
        </p:spPr>
        <p:txBody>
          <a:bodyPr lIns="50800" tIns="50800" rIns="50800" bIns="50800" anchor="ctr"/>
          <a:lstStyle/>
          <a:p>
            <a:pPr>
              <a:defRPr sz="2400"/>
            </a:pPr>
          </a:p>
        </p:txBody>
      </p:sp>
      <p:pic>
        <p:nvPicPr>
          <p:cNvPr id="599" name="Group" descr="Group"/>
          <p:cNvPicPr>
            <a:picLocks noChangeAspect="1"/>
          </p:cNvPicPr>
          <p:nvPr/>
        </p:nvPicPr>
        <p:blipFill>
          <a:blip r:embed="rId3">
            <a:extLst/>
          </a:blip>
          <a:stretch>
            <a:fillRect/>
          </a:stretch>
        </p:blipFill>
        <p:spPr>
          <a:xfrm>
            <a:off x="2892628" y="2832566"/>
            <a:ext cx="1650382" cy="1650382"/>
          </a:xfrm>
          <a:prstGeom prst="rect">
            <a:avLst/>
          </a:prstGeom>
          <a:ln w="12700">
            <a:miter lim="400000"/>
          </a:ln>
        </p:spPr>
      </p:pic>
      <p:pic>
        <p:nvPicPr>
          <p:cNvPr id="600" name="laptop.png" descr="laptop.png"/>
          <p:cNvPicPr>
            <a:picLocks noChangeAspect="1"/>
          </p:cNvPicPr>
          <p:nvPr/>
        </p:nvPicPr>
        <p:blipFill>
          <a:blip r:embed="rId4">
            <a:extLst/>
          </a:blip>
          <a:stretch>
            <a:fillRect/>
          </a:stretch>
        </p:blipFill>
        <p:spPr>
          <a:xfrm>
            <a:off x="10150113" y="5966528"/>
            <a:ext cx="1650382" cy="1650382"/>
          </a:xfrm>
          <a:prstGeom prst="rect">
            <a:avLst/>
          </a:prstGeom>
          <a:ln w="12700">
            <a:miter lim="400000"/>
          </a:ln>
        </p:spPr>
      </p:pic>
      <p:grpSp>
        <p:nvGrpSpPr>
          <p:cNvPr id="604" name="Group"/>
          <p:cNvGrpSpPr/>
          <p:nvPr/>
        </p:nvGrpSpPr>
        <p:grpSpPr>
          <a:xfrm>
            <a:off x="9680019" y="7950927"/>
            <a:ext cx="2184815" cy="638183"/>
            <a:chOff x="0" y="0"/>
            <a:chExt cx="2184813" cy="638182"/>
          </a:xfrm>
        </p:grpSpPr>
        <p:pic>
          <p:nvPicPr>
            <p:cNvPr id="601" name="7261.jpg" descr="7261.jpg"/>
            <p:cNvPicPr>
              <a:picLocks noChangeAspect="1"/>
            </p:cNvPicPr>
            <p:nvPr/>
          </p:nvPicPr>
          <p:blipFill>
            <a:blip r:embed="rId5">
              <a:extLst/>
            </a:blip>
            <a:stretch>
              <a:fillRect/>
            </a:stretch>
          </p:blipFill>
          <p:spPr>
            <a:xfrm>
              <a:off x="0" y="0"/>
              <a:ext cx="907330" cy="558800"/>
            </a:xfrm>
            <a:prstGeom prst="rect">
              <a:avLst/>
            </a:prstGeom>
            <a:ln w="12700" cap="flat">
              <a:noFill/>
              <a:miter lim="400000"/>
            </a:ln>
            <a:effectLst/>
          </p:spPr>
        </p:pic>
        <p:pic>
          <p:nvPicPr>
            <p:cNvPr id="602" name="8PODwBXKk4L201m4IO1wifRDfbn4Q1JxNxOzj-5TXPJ85_S-vOqntLi7TsVyeFQM0w4=w300.png" descr="8PODwBXKk4L201m4IO1wifRDfbn4Q1JxNxOzj-5TXPJ85_S-vOqntLi7TsVyeFQM0w4=w300.png"/>
            <p:cNvPicPr>
              <a:picLocks noChangeAspect="1"/>
            </p:cNvPicPr>
            <p:nvPr/>
          </p:nvPicPr>
          <p:blipFill>
            <a:blip r:embed="rId6">
              <a:extLst/>
            </a:blip>
            <a:stretch>
              <a:fillRect/>
            </a:stretch>
          </p:blipFill>
          <p:spPr>
            <a:xfrm>
              <a:off x="882540" y="33746"/>
              <a:ext cx="558801" cy="558801"/>
            </a:xfrm>
            <a:prstGeom prst="rect">
              <a:avLst/>
            </a:prstGeom>
            <a:ln w="12700" cap="flat">
              <a:noFill/>
              <a:miter lim="400000"/>
            </a:ln>
            <a:effectLst/>
          </p:spPr>
        </p:pic>
        <p:pic>
          <p:nvPicPr>
            <p:cNvPr id="603" name="Internet-ie-icon.png" descr="Internet-ie-icon.png"/>
            <p:cNvPicPr>
              <a:picLocks noChangeAspect="1"/>
            </p:cNvPicPr>
            <p:nvPr/>
          </p:nvPicPr>
          <p:blipFill>
            <a:blip r:embed="rId7">
              <a:extLst/>
            </a:blip>
            <a:stretch>
              <a:fillRect/>
            </a:stretch>
          </p:blipFill>
          <p:spPr>
            <a:xfrm>
              <a:off x="1555491" y="8861"/>
              <a:ext cx="629323" cy="629322"/>
            </a:xfrm>
            <a:prstGeom prst="rect">
              <a:avLst/>
            </a:prstGeom>
            <a:ln w="12700" cap="flat">
              <a:noFill/>
              <a:miter lim="400000"/>
            </a:ln>
            <a:effectLst/>
          </p:spPr>
        </p:pic>
      </p:grpSp>
      <p:sp>
        <p:nvSpPr>
          <p:cNvPr id="605" name="Client"/>
          <p:cNvSpPr txBox="1"/>
          <p:nvPr/>
        </p:nvSpPr>
        <p:spPr>
          <a:xfrm>
            <a:off x="8730224" y="6903882"/>
            <a:ext cx="1589965"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Client</a:t>
            </a:r>
          </a:p>
        </p:txBody>
      </p:sp>
      <p:sp>
        <p:nvSpPr>
          <p:cNvPr id="606" name="HTML, CSS, Javascript"/>
          <p:cNvSpPr txBox="1"/>
          <p:nvPr/>
        </p:nvSpPr>
        <p:spPr>
          <a:xfrm>
            <a:off x="9222831" y="4279900"/>
            <a:ext cx="350494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HTML, CSS, Javascript</a:t>
            </a:r>
          </a:p>
        </p:txBody>
      </p:sp>
      <p:grpSp>
        <p:nvGrpSpPr>
          <p:cNvPr id="609" name="Group"/>
          <p:cNvGrpSpPr/>
          <p:nvPr/>
        </p:nvGrpSpPr>
        <p:grpSpPr>
          <a:xfrm>
            <a:off x="997432" y="4581718"/>
            <a:ext cx="4516481" cy="1879965"/>
            <a:chOff x="0" y="0"/>
            <a:chExt cx="4516479" cy="1879963"/>
          </a:xfrm>
        </p:grpSpPr>
        <p:sp>
          <p:nvSpPr>
            <p:cNvPr id="607" name="Webserver"/>
            <p:cNvSpPr txBox="1"/>
            <p:nvPr/>
          </p:nvSpPr>
          <p:spPr>
            <a:xfrm>
              <a:off x="801962" y="-1"/>
              <a:ext cx="2912555" cy="1346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4100">
                  <a:latin typeface="Helvetica"/>
                  <a:ea typeface="Helvetica"/>
                  <a:cs typeface="Helvetica"/>
                  <a:sym typeface="Helvetica"/>
                </a:defRPr>
              </a:lvl1pPr>
            </a:lstStyle>
            <a:p>
              <a:pPr/>
              <a:r>
                <a:t>Webserver</a:t>
              </a:r>
            </a:p>
          </p:txBody>
        </p:sp>
        <p:sp>
          <p:nvSpPr>
            <p:cNvPr id="608" name="PHP, NodeJS, Ruby, Java, Python"/>
            <p:cNvSpPr txBox="1"/>
            <p:nvPr/>
          </p:nvSpPr>
          <p:spPr>
            <a:xfrm>
              <a:off x="0" y="686163"/>
              <a:ext cx="4516480"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PHP, NodeJS, Ruby, Java, Python</a:t>
              </a:r>
            </a:p>
          </p:txBody>
        </p:sp>
      </p:grpSp>
      <p:grpSp>
        <p:nvGrpSpPr>
          <p:cNvPr id="612" name="Group"/>
          <p:cNvGrpSpPr/>
          <p:nvPr/>
        </p:nvGrpSpPr>
        <p:grpSpPr>
          <a:xfrm>
            <a:off x="997432" y="6720310"/>
            <a:ext cx="4516481" cy="1867512"/>
            <a:chOff x="0" y="0"/>
            <a:chExt cx="4516479" cy="1867510"/>
          </a:xfrm>
        </p:grpSpPr>
        <p:sp>
          <p:nvSpPr>
            <p:cNvPr id="610" name="Database"/>
            <p:cNvSpPr txBox="1"/>
            <p:nvPr/>
          </p:nvSpPr>
          <p:spPr>
            <a:xfrm>
              <a:off x="1043371" y="0"/>
              <a:ext cx="2429738" cy="7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4100">
                  <a:latin typeface="Helvetica"/>
                  <a:ea typeface="Helvetica"/>
                  <a:cs typeface="Helvetica"/>
                  <a:sym typeface="Helvetica"/>
                </a:defRPr>
              </a:lvl1pPr>
            </a:lstStyle>
            <a:p>
              <a:pPr/>
              <a:r>
                <a:t>Database</a:t>
              </a:r>
            </a:p>
          </p:txBody>
        </p:sp>
        <p:sp>
          <p:nvSpPr>
            <p:cNvPr id="611" name="MySQL, MS SQL, Oracle, stb…"/>
            <p:cNvSpPr txBox="1"/>
            <p:nvPr/>
          </p:nvSpPr>
          <p:spPr>
            <a:xfrm>
              <a:off x="0" y="673710"/>
              <a:ext cx="4516480"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MySQL, MS SQL, Oracle, stb…</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9"/>
                                        </p:tgtEl>
                                        <p:attrNameLst>
                                          <p:attrName>style.visibility</p:attrName>
                                        </p:attrNameLst>
                                      </p:cBhvr>
                                      <p:to>
                                        <p:strVal val="visible"/>
                                      </p:to>
                                    </p:set>
                                    <p:animEffect filter="dissolve" transition="in">
                                      <p:cBhvr>
                                        <p:cTn id="7" dur="2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04"/>
                                        </p:tgtEl>
                                        <p:attrNameLst>
                                          <p:attrName>style.visibility</p:attrName>
                                        </p:attrNameLst>
                                      </p:cBhvr>
                                      <p:to>
                                        <p:strVal val="visible"/>
                                      </p:to>
                                    </p:set>
                                    <p:animEffect filter="dissolve" transition="in">
                                      <p:cBhvr>
                                        <p:cTn id="12" dur="199"/>
                                        <p:tgtEl>
                                          <p:spTgt spid="60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06"/>
                                        </p:tgtEl>
                                        <p:attrNameLst>
                                          <p:attrName>style.visibility</p:attrName>
                                        </p:attrNameLst>
                                      </p:cBhvr>
                                      <p:to>
                                        <p:strVal val="visible"/>
                                      </p:to>
                                    </p:set>
                                    <p:animEffect filter="dissolve" transition="in">
                                      <p:cBhvr>
                                        <p:cTn id="17" dur="199"/>
                                        <p:tgtEl>
                                          <p:spTgt spid="60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09"/>
                                        </p:tgtEl>
                                        <p:attrNameLst>
                                          <p:attrName>style.visibility</p:attrName>
                                        </p:attrNameLst>
                                      </p:cBhvr>
                                      <p:to>
                                        <p:strVal val="visible"/>
                                      </p:to>
                                    </p:set>
                                    <p:animEffect filter="dissolve" transition="in">
                                      <p:cBhvr>
                                        <p:cTn id="22" dur="199"/>
                                        <p:tgtEl>
                                          <p:spTgt spid="60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12"/>
                                        </p:tgtEl>
                                        <p:attrNameLst>
                                          <p:attrName>style.visibility</p:attrName>
                                        </p:attrNameLst>
                                      </p:cBhvr>
                                      <p:to>
                                        <p:strVal val="visible"/>
                                      </p:to>
                                    </p:set>
                                    <p:animEffect filter="dissolve" transition="in">
                                      <p:cBhvr>
                                        <p:cTn id="27" dur="199"/>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6" grpId="3"/>
      <p:bldP build="whole" bldLvl="1" animBg="1" rev="0" advAuto="0" spid="612" grpId="5"/>
      <p:bldP build="whole" bldLvl="1" animBg="1" rev="0" advAuto="0" spid="609" grpId="4"/>
      <p:bldP build="whole" bldLvl="1" animBg="1" rev="0" advAuto="0" spid="604" grpId="2"/>
      <p:bldP build="whole" bldLvl="1" animBg="1" rev="0" advAuto="0" spid="59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6" name="Cookies"/>
          <p:cNvSpPr txBox="1"/>
          <p:nvPr>
            <p:ph type="title"/>
          </p:nvPr>
        </p:nvSpPr>
        <p:spPr>
          <a:xfrm>
            <a:off x="1170149" y="-2230"/>
            <a:ext cx="11099801" cy="2159001"/>
          </a:xfrm>
          <a:prstGeom prst="rect">
            <a:avLst/>
          </a:prstGeom>
        </p:spPr>
        <p:txBody>
          <a:bodyPr/>
          <a:lstStyle/>
          <a:p>
            <a:pPr/>
            <a:r>
              <a:t>Cookies</a:t>
            </a:r>
          </a:p>
        </p:txBody>
      </p:sp>
      <p:pic>
        <p:nvPicPr>
          <p:cNvPr id="617" name="Inbox__2__-_zsolt_lengyel21_gmail_com_-_Gmail.png" descr="Inbox__2__-_zsolt_lengyel21_gmail_com_-_Gmail.png"/>
          <p:cNvPicPr>
            <a:picLocks noChangeAspect="1"/>
          </p:cNvPicPr>
          <p:nvPr/>
        </p:nvPicPr>
        <p:blipFill>
          <a:blip r:embed="rId3">
            <a:extLst/>
          </a:blip>
          <a:stretch>
            <a:fillRect/>
          </a:stretch>
        </p:blipFill>
        <p:spPr>
          <a:xfrm>
            <a:off x="4598438" y="2251492"/>
            <a:ext cx="8216225" cy="4843770"/>
          </a:xfrm>
          <a:prstGeom prst="rect">
            <a:avLst/>
          </a:prstGeom>
          <a:ln w="12700">
            <a:miter lim="400000"/>
          </a:ln>
        </p:spPr>
      </p:pic>
      <p:grpSp>
        <p:nvGrpSpPr>
          <p:cNvPr id="620" name="Screen Shot 2017-02-22 at 21.10.27.png"/>
          <p:cNvGrpSpPr/>
          <p:nvPr/>
        </p:nvGrpSpPr>
        <p:grpSpPr>
          <a:xfrm>
            <a:off x="4103959" y="4935501"/>
            <a:ext cx="5232180" cy="3066013"/>
            <a:chOff x="0" y="0"/>
            <a:chExt cx="5232178" cy="3066012"/>
          </a:xfrm>
        </p:grpSpPr>
        <p:pic>
          <p:nvPicPr>
            <p:cNvPr id="619" name="Screen Shot 2017-02-22 at 21.10.27.png" descr="Screen Shot 2017-02-22 at 21.10.27.png"/>
            <p:cNvPicPr>
              <a:picLocks noChangeAspect="1"/>
            </p:cNvPicPr>
            <p:nvPr/>
          </p:nvPicPr>
          <p:blipFill>
            <a:blip r:embed="rId4">
              <a:extLst/>
            </a:blip>
            <a:stretch>
              <a:fillRect/>
            </a:stretch>
          </p:blipFill>
          <p:spPr>
            <a:xfrm>
              <a:off x="127000" y="88900"/>
              <a:ext cx="4978179" cy="2735813"/>
            </a:xfrm>
            <a:prstGeom prst="rect">
              <a:avLst/>
            </a:prstGeom>
            <a:ln>
              <a:noFill/>
            </a:ln>
            <a:effectLst/>
          </p:spPr>
        </p:pic>
        <p:pic>
          <p:nvPicPr>
            <p:cNvPr id="618" name="Screen Shot 2017-02-22 at 21.10.27.png" descr="Screen Shot 2017-02-22 at 21.10.27.png"/>
            <p:cNvPicPr>
              <a:picLocks noChangeAspect="0"/>
            </p:cNvPicPr>
            <p:nvPr/>
          </p:nvPicPr>
          <p:blipFill>
            <a:blip r:embed="rId5">
              <a:extLst/>
            </a:blip>
            <a:stretch>
              <a:fillRect/>
            </a:stretch>
          </p:blipFill>
          <p:spPr>
            <a:xfrm>
              <a:off x="0" y="0"/>
              <a:ext cx="5232179" cy="3066013"/>
            </a:xfrm>
            <a:prstGeom prst="rect">
              <a:avLst/>
            </a:prstGeom>
            <a:effectLst/>
          </p:spPr>
        </p:pic>
      </p:grpSp>
      <p:grpSp>
        <p:nvGrpSpPr>
          <p:cNvPr id="623" name="Screen Shot 2017-02-22 at 21.10.27.png"/>
          <p:cNvGrpSpPr/>
          <p:nvPr/>
        </p:nvGrpSpPr>
        <p:grpSpPr>
          <a:xfrm>
            <a:off x="861872" y="3435812"/>
            <a:ext cx="3156385" cy="6065390"/>
            <a:chOff x="0" y="0"/>
            <a:chExt cx="3156383" cy="6065389"/>
          </a:xfrm>
        </p:grpSpPr>
        <p:pic>
          <p:nvPicPr>
            <p:cNvPr id="622" name="Screen Shot 2017-02-22 at 21.10.27.png" descr="Screen Shot 2017-02-22 at 21.10.27.png"/>
            <p:cNvPicPr>
              <a:picLocks noChangeAspect="1"/>
            </p:cNvPicPr>
            <p:nvPr/>
          </p:nvPicPr>
          <p:blipFill>
            <a:blip r:embed="rId4">
              <a:extLst/>
            </a:blip>
            <a:srcRect l="0" t="11897" r="86619" b="39989"/>
            <a:stretch>
              <a:fillRect/>
            </a:stretch>
          </p:blipFill>
          <p:spPr>
            <a:xfrm>
              <a:off x="127000" y="88900"/>
              <a:ext cx="2902384" cy="5735190"/>
            </a:xfrm>
            <a:prstGeom prst="rect">
              <a:avLst/>
            </a:prstGeom>
            <a:ln>
              <a:noFill/>
            </a:ln>
            <a:effectLst/>
          </p:spPr>
        </p:pic>
        <p:pic>
          <p:nvPicPr>
            <p:cNvPr id="621" name="Screen Shot 2017-02-22 at 21.10.27.png" descr="Screen Shot 2017-02-22 at 21.10.27.png"/>
            <p:cNvPicPr>
              <a:picLocks noChangeAspect="0"/>
            </p:cNvPicPr>
            <p:nvPr/>
          </p:nvPicPr>
          <p:blipFill>
            <a:blip r:embed="rId6">
              <a:extLst/>
            </a:blip>
            <a:stretch>
              <a:fillRect/>
            </a:stretch>
          </p:blipFill>
          <p:spPr>
            <a:xfrm>
              <a:off x="0" y="-1"/>
              <a:ext cx="3156384" cy="6065391"/>
            </a:xfrm>
            <a:prstGeom prst="rect">
              <a:avLst/>
            </a:prstGeom>
            <a:effectLst/>
          </p:spPr>
        </p:pic>
      </p:grpSp>
      <p:pic>
        <p:nvPicPr>
          <p:cNvPr id="624" name="laptop.png" descr="laptop.png"/>
          <p:cNvPicPr>
            <a:picLocks noChangeAspect="1"/>
          </p:cNvPicPr>
          <p:nvPr/>
        </p:nvPicPr>
        <p:blipFill>
          <a:blip r:embed="rId7">
            <a:extLst/>
          </a:blip>
          <a:stretch>
            <a:fillRect/>
          </a:stretch>
        </p:blipFill>
        <p:spPr>
          <a:xfrm>
            <a:off x="10541002" y="7408512"/>
            <a:ext cx="1650381" cy="1650381"/>
          </a:xfrm>
          <a:prstGeom prst="rect">
            <a:avLst/>
          </a:prstGeom>
          <a:ln w="12700">
            <a:miter lim="400000"/>
          </a:ln>
        </p:spPr>
      </p:pic>
      <p:grpSp>
        <p:nvGrpSpPr>
          <p:cNvPr id="628" name="Group"/>
          <p:cNvGrpSpPr/>
          <p:nvPr/>
        </p:nvGrpSpPr>
        <p:grpSpPr>
          <a:xfrm>
            <a:off x="10070908" y="9011910"/>
            <a:ext cx="2184814" cy="638183"/>
            <a:chOff x="0" y="0"/>
            <a:chExt cx="2184813" cy="638182"/>
          </a:xfrm>
        </p:grpSpPr>
        <p:pic>
          <p:nvPicPr>
            <p:cNvPr id="625" name="7261.jpg" descr="7261.jpg"/>
            <p:cNvPicPr>
              <a:picLocks noChangeAspect="1"/>
            </p:cNvPicPr>
            <p:nvPr/>
          </p:nvPicPr>
          <p:blipFill>
            <a:blip r:embed="rId8">
              <a:extLst/>
            </a:blip>
            <a:stretch>
              <a:fillRect/>
            </a:stretch>
          </p:blipFill>
          <p:spPr>
            <a:xfrm>
              <a:off x="0" y="0"/>
              <a:ext cx="907330" cy="558800"/>
            </a:xfrm>
            <a:prstGeom prst="rect">
              <a:avLst/>
            </a:prstGeom>
            <a:ln w="12700" cap="flat">
              <a:noFill/>
              <a:miter lim="400000"/>
            </a:ln>
            <a:effectLst/>
          </p:spPr>
        </p:pic>
        <p:pic>
          <p:nvPicPr>
            <p:cNvPr id="626" name="8PODwBXKk4L201m4IO1wifRDfbn4Q1JxNxOzj-5TXPJ85_S-vOqntLi7TsVyeFQM0w4=w300.png" descr="8PODwBXKk4L201m4IO1wifRDfbn4Q1JxNxOzj-5TXPJ85_S-vOqntLi7TsVyeFQM0w4=w300.png"/>
            <p:cNvPicPr>
              <a:picLocks noChangeAspect="1"/>
            </p:cNvPicPr>
            <p:nvPr/>
          </p:nvPicPr>
          <p:blipFill>
            <a:blip r:embed="rId9">
              <a:extLst/>
            </a:blip>
            <a:stretch>
              <a:fillRect/>
            </a:stretch>
          </p:blipFill>
          <p:spPr>
            <a:xfrm>
              <a:off x="882540" y="33746"/>
              <a:ext cx="558801" cy="558801"/>
            </a:xfrm>
            <a:prstGeom prst="rect">
              <a:avLst/>
            </a:prstGeom>
            <a:ln w="12700" cap="flat">
              <a:noFill/>
              <a:miter lim="400000"/>
            </a:ln>
            <a:effectLst/>
          </p:spPr>
        </p:pic>
        <p:pic>
          <p:nvPicPr>
            <p:cNvPr id="627" name="Internet-ie-icon.png" descr="Internet-ie-icon.png"/>
            <p:cNvPicPr>
              <a:picLocks noChangeAspect="1"/>
            </p:cNvPicPr>
            <p:nvPr/>
          </p:nvPicPr>
          <p:blipFill>
            <a:blip r:embed="rId10">
              <a:extLst/>
            </a:blip>
            <a:stretch>
              <a:fillRect/>
            </a:stretch>
          </p:blipFill>
          <p:spPr>
            <a:xfrm>
              <a:off x="1555491" y="8861"/>
              <a:ext cx="629323" cy="629322"/>
            </a:xfrm>
            <a:prstGeom prst="rect">
              <a:avLst/>
            </a:prstGeom>
            <a:ln w="12700" cap="flat">
              <a:noFill/>
              <a:miter lim="400000"/>
            </a:ln>
            <a:effectLst/>
          </p:spPr>
        </p:pic>
      </p:grpSp>
      <p:sp>
        <p:nvSpPr>
          <p:cNvPr id="629" name="Client"/>
          <p:cNvSpPr txBox="1"/>
          <p:nvPr/>
        </p:nvSpPr>
        <p:spPr>
          <a:xfrm>
            <a:off x="9083012" y="7964865"/>
            <a:ext cx="1589965"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Client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8"/>
                                        </p:tgtEl>
                                        <p:attrNameLst>
                                          <p:attrName>style.visibility</p:attrName>
                                        </p:attrNameLst>
                                      </p:cBhvr>
                                      <p:to>
                                        <p:strVal val="visible"/>
                                      </p:to>
                                    </p:set>
                                    <p:animEffect filter="dissolve" transition="in">
                                      <p:cBhvr>
                                        <p:cTn id="7" dur="199"/>
                                        <p:tgtEl>
                                          <p:spTgt spid="6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17"/>
                                        </p:tgtEl>
                                        <p:attrNameLst>
                                          <p:attrName>style.visibility</p:attrName>
                                        </p:attrNameLst>
                                      </p:cBhvr>
                                      <p:to>
                                        <p:strVal val="visible"/>
                                      </p:to>
                                    </p:set>
                                    <p:animEffect filter="dissolve" transition="in">
                                      <p:cBhvr>
                                        <p:cTn id="12" dur="199"/>
                                        <p:tgtEl>
                                          <p:spTgt spid="61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20"/>
                                        </p:tgtEl>
                                        <p:attrNameLst>
                                          <p:attrName>style.visibility</p:attrName>
                                        </p:attrNameLst>
                                      </p:cBhvr>
                                      <p:to>
                                        <p:strVal val="visible"/>
                                      </p:to>
                                    </p:set>
                                    <p:animEffect filter="dissolve" transition="in">
                                      <p:cBhvr>
                                        <p:cTn id="17" dur="199"/>
                                        <p:tgtEl>
                                          <p:spTgt spid="62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23"/>
                                        </p:tgtEl>
                                        <p:attrNameLst>
                                          <p:attrName>style.visibility</p:attrName>
                                        </p:attrNameLst>
                                      </p:cBhvr>
                                      <p:to>
                                        <p:strVal val="visible"/>
                                      </p:to>
                                    </p:set>
                                    <p:animEffect filter="dissolve" transition="in">
                                      <p:cBhvr>
                                        <p:cTn id="22" dur="199"/>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8" grpId="1"/>
      <p:bldP build="whole" bldLvl="1" animBg="1" rev="0" advAuto="0" spid="623" grpId="4"/>
      <p:bldP build="whole" bldLvl="1" animBg="1" rev="0" advAuto="0" spid="617" grpId="2"/>
      <p:bldP build="whole" bldLvl="1" animBg="1" rev="0" advAuto="0" spid="620" grpId="3"/>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35" name="Group"/>
          <p:cNvGrpSpPr/>
          <p:nvPr/>
        </p:nvGrpSpPr>
        <p:grpSpPr>
          <a:xfrm>
            <a:off x="9889052" y="2522781"/>
            <a:ext cx="1697171" cy="4363488"/>
            <a:chOff x="0" y="0"/>
            <a:chExt cx="1697170" cy="4363486"/>
          </a:xfrm>
        </p:grpSpPr>
        <p:sp>
          <p:nvSpPr>
            <p:cNvPr id="633" name="Line"/>
            <p:cNvSpPr/>
            <p:nvPr/>
          </p:nvSpPr>
          <p:spPr>
            <a:xfrm>
              <a:off x="-1" y="-1"/>
              <a:ext cx="1366810" cy="4363488"/>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34" name="Line"/>
            <p:cNvSpPr/>
            <p:nvPr/>
          </p:nvSpPr>
          <p:spPr>
            <a:xfrm flipH="1" flipV="1">
              <a:off x="525893" y="27209"/>
              <a:ext cx="1171278" cy="3944566"/>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636" name="SQL Injection"/>
          <p:cNvSpPr txBox="1"/>
          <p:nvPr>
            <p:ph type="title"/>
          </p:nvPr>
        </p:nvSpPr>
        <p:spPr>
          <a:xfrm>
            <a:off x="3409513" y="311974"/>
            <a:ext cx="5371204" cy="1270001"/>
          </a:xfrm>
          <a:prstGeom prst="rect">
            <a:avLst/>
          </a:prstGeom>
        </p:spPr>
        <p:txBody>
          <a:bodyPr/>
          <a:lstStyle>
            <a:lvl1pPr defTabSz="502412">
              <a:defRPr sz="6880"/>
            </a:lvl1pPr>
          </a:lstStyle>
          <a:p>
            <a:pPr/>
            <a:r>
              <a:t>SQL Injection</a:t>
            </a:r>
          </a:p>
        </p:txBody>
      </p:sp>
      <p:pic>
        <p:nvPicPr>
          <p:cNvPr id="637" name="Screen_Shot_2017-02-22_at_20_43_58.png" descr="Screen_Shot_2017-02-22_at_20_43_58.png"/>
          <p:cNvPicPr>
            <a:picLocks noChangeAspect="1"/>
          </p:cNvPicPr>
          <p:nvPr/>
        </p:nvPicPr>
        <p:blipFill>
          <a:blip r:embed="rId3">
            <a:extLst/>
          </a:blip>
          <a:stretch>
            <a:fillRect/>
          </a:stretch>
        </p:blipFill>
        <p:spPr>
          <a:xfrm>
            <a:off x="4839163" y="6055961"/>
            <a:ext cx="3968069" cy="2743356"/>
          </a:xfrm>
          <a:prstGeom prst="rect">
            <a:avLst/>
          </a:prstGeom>
          <a:ln w="12700">
            <a:miter lim="400000"/>
          </a:ln>
        </p:spPr>
      </p:pic>
      <p:pic>
        <p:nvPicPr>
          <p:cNvPr id="638" name="Screen Shot 2017-02-22 at 20.50.48.png" descr="Screen Shot 2017-02-22 at 20.50.48.png"/>
          <p:cNvPicPr>
            <a:picLocks noChangeAspect="1"/>
          </p:cNvPicPr>
          <p:nvPr/>
        </p:nvPicPr>
        <p:blipFill>
          <a:blip r:embed="rId4">
            <a:extLst/>
          </a:blip>
          <a:stretch>
            <a:fillRect/>
          </a:stretch>
        </p:blipFill>
        <p:spPr>
          <a:xfrm>
            <a:off x="312001" y="5758574"/>
            <a:ext cx="4250508" cy="2743357"/>
          </a:xfrm>
          <a:prstGeom prst="rect">
            <a:avLst/>
          </a:prstGeom>
          <a:ln w="12700">
            <a:miter lim="400000"/>
          </a:ln>
        </p:spPr>
      </p:pic>
      <p:pic>
        <p:nvPicPr>
          <p:cNvPr id="639" name="Screen Shot 2017-02-22 at 20.52.17.png" descr="Screen Shot 2017-02-22 at 20.52.17.png"/>
          <p:cNvPicPr>
            <a:picLocks noChangeAspect="1"/>
          </p:cNvPicPr>
          <p:nvPr/>
        </p:nvPicPr>
        <p:blipFill>
          <a:blip r:embed="rId5">
            <a:extLst/>
          </a:blip>
          <a:stretch>
            <a:fillRect/>
          </a:stretch>
        </p:blipFill>
        <p:spPr>
          <a:xfrm>
            <a:off x="327240" y="3447307"/>
            <a:ext cx="12052429" cy="743322"/>
          </a:xfrm>
          <a:prstGeom prst="rect">
            <a:avLst/>
          </a:prstGeom>
          <a:ln w="25400">
            <a:miter lim="400000"/>
          </a:ln>
          <a:effectLst>
            <a:outerShdw sx="100000" sy="100000" kx="0" ky="0" algn="b" rotWithShape="0" blurRad="254000" dist="127000" dir="5400000">
              <a:srgbClr val="000000">
                <a:alpha val="70000"/>
              </a:srgbClr>
            </a:outerShdw>
          </a:effectLst>
        </p:spPr>
      </p:pic>
      <p:pic>
        <p:nvPicPr>
          <p:cNvPr id="640" name="Group" descr="Group"/>
          <p:cNvPicPr>
            <a:picLocks noChangeAspect="1"/>
          </p:cNvPicPr>
          <p:nvPr/>
        </p:nvPicPr>
        <p:blipFill>
          <a:blip r:embed="rId6">
            <a:extLst/>
          </a:blip>
          <a:stretch>
            <a:fillRect/>
          </a:stretch>
        </p:blipFill>
        <p:spPr>
          <a:xfrm>
            <a:off x="9444665" y="903560"/>
            <a:ext cx="1650382" cy="1650382"/>
          </a:xfrm>
          <a:prstGeom prst="rect">
            <a:avLst/>
          </a:prstGeom>
          <a:ln w="12700">
            <a:miter lim="400000"/>
          </a:ln>
        </p:spPr>
      </p:pic>
      <p:pic>
        <p:nvPicPr>
          <p:cNvPr id="641" name="laptop.png" descr="laptop.png"/>
          <p:cNvPicPr>
            <a:picLocks noChangeAspect="1"/>
          </p:cNvPicPr>
          <p:nvPr/>
        </p:nvPicPr>
        <p:blipFill>
          <a:blip r:embed="rId7">
            <a:extLst/>
          </a:blip>
          <a:stretch>
            <a:fillRect/>
          </a:stretch>
        </p:blipFill>
        <p:spPr>
          <a:xfrm>
            <a:off x="10950504" y="6841374"/>
            <a:ext cx="1650381" cy="1650382"/>
          </a:xfrm>
          <a:prstGeom prst="rect">
            <a:avLst/>
          </a:prstGeom>
          <a:ln w="12700">
            <a:miter lim="400000"/>
          </a:ln>
        </p:spPr>
      </p:pic>
      <p:grpSp>
        <p:nvGrpSpPr>
          <p:cNvPr id="645" name="Group"/>
          <p:cNvGrpSpPr/>
          <p:nvPr/>
        </p:nvGrpSpPr>
        <p:grpSpPr>
          <a:xfrm>
            <a:off x="10480410" y="8825772"/>
            <a:ext cx="2184814" cy="638184"/>
            <a:chOff x="0" y="0"/>
            <a:chExt cx="2184813" cy="638182"/>
          </a:xfrm>
        </p:grpSpPr>
        <p:pic>
          <p:nvPicPr>
            <p:cNvPr id="642" name="7261.jpg" descr="7261.jpg"/>
            <p:cNvPicPr>
              <a:picLocks noChangeAspect="1"/>
            </p:cNvPicPr>
            <p:nvPr/>
          </p:nvPicPr>
          <p:blipFill>
            <a:blip r:embed="rId8">
              <a:extLst/>
            </a:blip>
            <a:stretch>
              <a:fillRect/>
            </a:stretch>
          </p:blipFill>
          <p:spPr>
            <a:xfrm>
              <a:off x="0" y="0"/>
              <a:ext cx="907330" cy="558800"/>
            </a:xfrm>
            <a:prstGeom prst="rect">
              <a:avLst/>
            </a:prstGeom>
            <a:ln w="12700" cap="flat">
              <a:noFill/>
              <a:miter lim="400000"/>
            </a:ln>
            <a:effectLst/>
          </p:spPr>
        </p:pic>
        <p:pic>
          <p:nvPicPr>
            <p:cNvPr id="643" name="8PODwBXKk4L201m4IO1wifRDfbn4Q1JxNxOzj-5TXPJ85_S-vOqntLi7TsVyeFQM0w4=w300.png" descr="8PODwBXKk4L201m4IO1wifRDfbn4Q1JxNxOzj-5TXPJ85_S-vOqntLi7TsVyeFQM0w4=w300.png"/>
            <p:cNvPicPr>
              <a:picLocks noChangeAspect="1"/>
            </p:cNvPicPr>
            <p:nvPr/>
          </p:nvPicPr>
          <p:blipFill>
            <a:blip r:embed="rId9">
              <a:extLst/>
            </a:blip>
            <a:stretch>
              <a:fillRect/>
            </a:stretch>
          </p:blipFill>
          <p:spPr>
            <a:xfrm>
              <a:off x="882540" y="33746"/>
              <a:ext cx="558801" cy="558801"/>
            </a:xfrm>
            <a:prstGeom prst="rect">
              <a:avLst/>
            </a:prstGeom>
            <a:ln w="12700" cap="flat">
              <a:noFill/>
              <a:miter lim="400000"/>
            </a:ln>
            <a:effectLst/>
          </p:spPr>
        </p:pic>
        <p:pic>
          <p:nvPicPr>
            <p:cNvPr id="644" name="Internet-ie-icon.png" descr="Internet-ie-icon.png"/>
            <p:cNvPicPr>
              <a:picLocks noChangeAspect="1"/>
            </p:cNvPicPr>
            <p:nvPr/>
          </p:nvPicPr>
          <p:blipFill>
            <a:blip r:embed="rId10">
              <a:extLst/>
            </a:blip>
            <a:stretch>
              <a:fillRect/>
            </a:stretch>
          </p:blipFill>
          <p:spPr>
            <a:xfrm>
              <a:off x="1555491" y="8861"/>
              <a:ext cx="629323" cy="629322"/>
            </a:xfrm>
            <a:prstGeom prst="rect">
              <a:avLst/>
            </a:prstGeom>
            <a:ln w="12700" cap="flat">
              <a:noFill/>
              <a:miter lim="400000"/>
            </a:ln>
            <a:effectLst/>
          </p:spPr>
        </p:pic>
      </p:grpSp>
      <p:sp>
        <p:nvSpPr>
          <p:cNvPr id="646" name="Webserver"/>
          <p:cNvSpPr txBox="1"/>
          <p:nvPr/>
        </p:nvSpPr>
        <p:spPr>
          <a:xfrm>
            <a:off x="6581575" y="1938567"/>
            <a:ext cx="2766747"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Webserver</a:t>
            </a:r>
          </a:p>
        </p:txBody>
      </p:sp>
      <p:sp>
        <p:nvSpPr>
          <p:cNvPr id="647" name="(TCP :80) Listening"/>
          <p:cNvSpPr txBox="1"/>
          <p:nvPr/>
        </p:nvSpPr>
        <p:spPr>
          <a:xfrm>
            <a:off x="6691557" y="2736970"/>
            <a:ext cx="250540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(TCP :80) Listening</a:t>
            </a:r>
          </a:p>
        </p:txBody>
      </p:sp>
      <p:sp>
        <p:nvSpPr>
          <p:cNvPr id="648" name="Client"/>
          <p:cNvSpPr txBox="1"/>
          <p:nvPr/>
        </p:nvSpPr>
        <p:spPr>
          <a:xfrm>
            <a:off x="9083885" y="6457152"/>
            <a:ext cx="1589965"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Client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40"/>
                                        </p:tgtEl>
                                        <p:attrNameLst>
                                          <p:attrName>style.visibility</p:attrName>
                                        </p:attrNameLst>
                                      </p:cBhvr>
                                      <p:to>
                                        <p:strVal val="visible"/>
                                      </p:to>
                                    </p:set>
                                    <p:animEffect filter="dissolve" transition="in">
                                      <p:cBhvr>
                                        <p:cTn id="7" dur="2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45"/>
                                        </p:tgtEl>
                                        <p:attrNameLst>
                                          <p:attrName>style.visibility</p:attrName>
                                        </p:attrNameLst>
                                      </p:cBhvr>
                                      <p:to>
                                        <p:strVal val="visible"/>
                                      </p:to>
                                    </p:set>
                                    <p:animEffect filter="dissolve" transition="in">
                                      <p:cBhvr>
                                        <p:cTn id="12" dur="199"/>
                                        <p:tgtEl>
                                          <p:spTgt spid="64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37"/>
                                        </p:tgtEl>
                                        <p:attrNameLst>
                                          <p:attrName>style.visibility</p:attrName>
                                        </p:attrNameLst>
                                      </p:cBhvr>
                                      <p:to>
                                        <p:strVal val="visible"/>
                                      </p:to>
                                    </p:set>
                                    <p:animEffect filter="dissolve" transition="in">
                                      <p:cBhvr>
                                        <p:cTn id="17" dur="199"/>
                                        <p:tgtEl>
                                          <p:spTgt spid="63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38"/>
                                        </p:tgtEl>
                                        <p:attrNameLst>
                                          <p:attrName>style.visibility</p:attrName>
                                        </p:attrNameLst>
                                      </p:cBhvr>
                                      <p:to>
                                        <p:strVal val="visible"/>
                                      </p:to>
                                    </p:set>
                                    <p:animEffect filter="dissolve" transition="in">
                                      <p:cBhvr>
                                        <p:cTn id="22" dur="199"/>
                                        <p:tgtEl>
                                          <p:spTgt spid="63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39"/>
                                        </p:tgtEl>
                                        <p:attrNameLst>
                                          <p:attrName>style.visibility</p:attrName>
                                        </p:attrNameLst>
                                      </p:cBhvr>
                                      <p:to>
                                        <p:strVal val="visible"/>
                                      </p:to>
                                    </p:set>
                                    <p:animEffect filter="dissolve" transition="in">
                                      <p:cBhvr>
                                        <p:cTn id="27" dur="199"/>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0" grpId="1"/>
      <p:bldP build="whole" bldLvl="1" animBg="1" rev="0" advAuto="0" spid="637" grpId="3"/>
      <p:bldP build="whole" bldLvl="1" animBg="1" rev="0" advAuto="0" spid="638" grpId="4"/>
      <p:bldP build="whole" bldLvl="1" animBg="1" rev="0" advAuto="0" spid="639" grpId="5"/>
      <p:bldP build="whole" bldLvl="1" animBg="1" rev="0" advAuto="0" spid="645"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54" name="Group"/>
          <p:cNvGrpSpPr/>
          <p:nvPr/>
        </p:nvGrpSpPr>
        <p:grpSpPr>
          <a:xfrm>
            <a:off x="9889052" y="2522781"/>
            <a:ext cx="1697171" cy="4363488"/>
            <a:chOff x="0" y="0"/>
            <a:chExt cx="1697170" cy="4363486"/>
          </a:xfrm>
        </p:grpSpPr>
        <p:sp>
          <p:nvSpPr>
            <p:cNvPr id="652" name="Line"/>
            <p:cNvSpPr/>
            <p:nvPr/>
          </p:nvSpPr>
          <p:spPr>
            <a:xfrm>
              <a:off x="-1" y="-1"/>
              <a:ext cx="1366810" cy="4363488"/>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53" name="Line"/>
            <p:cNvSpPr/>
            <p:nvPr/>
          </p:nvSpPr>
          <p:spPr>
            <a:xfrm flipH="1" flipV="1">
              <a:off x="525893" y="27209"/>
              <a:ext cx="1171278" cy="3944566"/>
            </a:xfrm>
            <a:prstGeom prst="line">
              <a:avLst/>
            </a:prstGeom>
            <a:noFill/>
            <a:ln w="889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655" name="Screen Shot 2017-02-22 at 20.51.38.png" descr="Screen Shot 2017-02-22 at 20.51.38.png"/>
          <p:cNvPicPr>
            <a:picLocks noChangeAspect="1"/>
          </p:cNvPicPr>
          <p:nvPr/>
        </p:nvPicPr>
        <p:blipFill>
          <a:blip r:embed="rId3">
            <a:extLst/>
          </a:blip>
          <a:stretch>
            <a:fillRect/>
          </a:stretch>
        </p:blipFill>
        <p:spPr>
          <a:xfrm>
            <a:off x="4078001" y="6583908"/>
            <a:ext cx="4042729" cy="2683970"/>
          </a:xfrm>
          <a:prstGeom prst="rect">
            <a:avLst/>
          </a:prstGeom>
          <a:ln w="12700">
            <a:miter lim="400000"/>
          </a:ln>
        </p:spPr>
      </p:pic>
      <p:pic>
        <p:nvPicPr>
          <p:cNvPr id="656" name="Screen Shot 2017-02-22 at 20.54.26.png" descr="Screen Shot 2017-02-22 at 20.54.26.png"/>
          <p:cNvPicPr>
            <a:picLocks noChangeAspect="1"/>
          </p:cNvPicPr>
          <p:nvPr/>
        </p:nvPicPr>
        <p:blipFill>
          <a:blip r:embed="rId4">
            <a:extLst/>
          </a:blip>
          <a:stretch>
            <a:fillRect/>
          </a:stretch>
        </p:blipFill>
        <p:spPr>
          <a:xfrm>
            <a:off x="419854" y="3252073"/>
            <a:ext cx="12165092" cy="743322"/>
          </a:xfrm>
          <a:prstGeom prst="rect">
            <a:avLst/>
          </a:prstGeom>
          <a:ln w="25400">
            <a:miter lim="400000"/>
          </a:ln>
          <a:effectLst>
            <a:outerShdw sx="100000" sy="100000" kx="0" ky="0" algn="b" rotWithShape="0" blurRad="254000" dist="127000" dir="5400000">
              <a:srgbClr val="000000">
                <a:alpha val="70000"/>
              </a:srgbClr>
            </a:outerShdw>
          </a:effectLst>
        </p:spPr>
      </p:pic>
      <p:pic>
        <p:nvPicPr>
          <p:cNvPr id="657" name="Screen Shot 2017-02-22 at 20.57.47.png" descr="Screen Shot 2017-02-22 at 20.57.47.png"/>
          <p:cNvPicPr>
            <a:picLocks noChangeAspect="1"/>
          </p:cNvPicPr>
          <p:nvPr/>
        </p:nvPicPr>
        <p:blipFill>
          <a:blip r:embed="rId5">
            <a:extLst/>
          </a:blip>
          <a:stretch>
            <a:fillRect/>
          </a:stretch>
        </p:blipFill>
        <p:spPr>
          <a:xfrm>
            <a:off x="449153" y="4252131"/>
            <a:ext cx="11300424" cy="729061"/>
          </a:xfrm>
          <a:prstGeom prst="rect">
            <a:avLst/>
          </a:prstGeom>
          <a:ln w="25400">
            <a:miter lim="400000"/>
          </a:ln>
          <a:effectLst>
            <a:outerShdw sx="100000" sy="100000" kx="0" ky="0" algn="b" rotWithShape="0" blurRad="254000" dist="127000" dir="5400000">
              <a:srgbClr val="000000">
                <a:alpha val="70000"/>
              </a:srgbClr>
            </a:outerShdw>
          </a:effectLst>
        </p:spPr>
      </p:pic>
      <p:sp>
        <p:nvSpPr>
          <p:cNvPr id="658" name="SQL Injection"/>
          <p:cNvSpPr txBox="1"/>
          <p:nvPr>
            <p:ph type="title"/>
          </p:nvPr>
        </p:nvSpPr>
        <p:spPr>
          <a:xfrm>
            <a:off x="3409513" y="311974"/>
            <a:ext cx="5371204" cy="1270001"/>
          </a:xfrm>
          <a:prstGeom prst="rect">
            <a:avLst/>
          </a:prstGeom>
        </p:spPr>
        <p:txBody>
          <a:bodyPr/>
          <a:lstStyle>
            <a:lvl1pPr defTabSz="502412">
              <a:defRPr sz="6880"/>
            </a:lvl1pPr>
          </a:lstStyle>
          <a:p>
            <a:pPr/>
            <a:r>
              <a:t>SQL Injection</a:t>
            </a:r>
          </a:p>
        </p:txBody>
      </p:sp>
      <p:pic>
        <p:nvPicPr>
          <p:cNvPr id="659" name="laptop.png" descr="laptop.png"/>
          <p:cNvPicPr>
            <a:picLocks noChangeAspect="1"/>
          </p:cNvPicPr>
          <p:nvPr/>
        </p:nvPicPr>
        <p:blipFill>
          <a:blip r:embed="rId6">
            <a:extLst/>
          </a:blip>
          <a:stretch>
            <a:fillRect/>
          </a:stretch>
        </p:blipFill>
        <p:spPr>
          <a:xfrm>
            <a:off x="10950504" y="6841374"/>
            <a:ext cx="1650381" cy="1650382"/>
          </a:xfrm>
          <a:prstGeom prst="rect">
            <a:avLst/>
          </a:prstGeom>
          <a:ln w="12700">
            <a:miter lim="400000"/>
          </a:ln>
        </p:spPr>
      </p:pic>
      <p:grpSp>
        <p:nvGrpSpPr>
          <p:cNvPr id="663" name="Group"/>
          <p:cNvGrpSpPr/>
          <p:nvPr/>
        </p:nvGrpSpPr>
        <p:grpSpPr>
          <a:xfrm>
            <a:off x="10480410" y="8825772"/>
            <a:ext cx="2184814" cy="638184"/>
            <a:chOff x="0" y="0"/>
            <a:chExt cx="2184813" cy="638182"/>
          </a:xfrm>
        </p:grpSpPr>
        <p:pic>
          <p:nvPicPr>
            <p:cNvPr id="660" name="7261.jpg" descr="7261.jpg"/>
            <p:cNvPicPr>
              <a:picLocks noChangeAspect="1"/>
            </p:cNvPicPr>
            <p:nvPr/>
          </p:nvPicPr>
          <p:blipFill>
            <a:blip r:embed="rId7">
              <a:extLst/>
            </a:blip>
            <a:stretch>
              <a:fillRect/>
            </a:stretch>
          </p:blipFill>
          <p:spPr>
            <a:xfrm>
              <a:off x="0" y="0"/>
              <a:ext cx="907330" cy="558800"/>
            </a:xfrm>
            <a:prstGeom prst="rect">
              <a:avLst/>
            </a:prstGeom>
            <a:ln w="12700" cap="flat">
              <a:noFill/>
              <a:miter lim="400000"/>
            </a:ln>
            <a:effectLst/>
          </p:spPr>
        </p:pic>
        <p:pic>
          <p:nvPicPr>
            <p:cNvPr id="661" name="8PODwBXKk4L201m4IO1wifRDfbn4Q1JxNxOzj-5TXPJ85_S-vOqntLi7TsVyeFQM0w4=w300.png" descr="8PODwBXKk4L201m4IO1wifRDfbn4Q1JxNxOzj-5TXPJ85_S-vOqntLi7TsVyeFQM0w4=w300.png"/>
            <p:cNvPicPr>
              <a:picLocks noChangeAspect="1"/>
            </p:cNvPicPr>
            <p:nvPr/>
          </p:nvPicPr>
          <p:blipFill>
            <a:blip r:embed="rId8">
              <a:extLst/>
            </a:blip>
            <a:stretch>
              <a:fillRect/>
            </a:stretch>
          </p:blipFill>
          <p:spPr>
            <a:xfrm>
              <a:off x="882540" y="33746"/>
              <a:ext cx="558801" cy="558801"/>
            </a:xfrm>
            <a:prstGeom prst="rect">
              <a:avLst/>
            </a:prstGeom>
            <a:ln w="12700" cap="flat">
              <a:noFill/>
              <a:miter lim="400000"/>
            </a:ln>
            <a:effectLst/>
          </p:spPr>
        </p:pic>
        <p:pic>
          <p:nvPicPr>
            <p:cNvPr id="662" name="Internet-ie-icon.png" descr="Internet-ie-icon.png"/>
            <p:cNvPicPr>
              <a:picLocks noChangeAspect="1"/>
            </p:cNvPicPr>
            <p:nvPr/>
          </p:nvPicPr>
          <p:blipFill>
            <a:blip r:embed="rId9">
              <a:extLst/>
            </a:blip>
            <a:stretch>
              <a:fillRect/>
            </a:stretch>
          </p:blipFill>
          <p:spPr>
            <a:xfrm>
              <a:off x="1555491" y="8861"/>
              <a:ext cx="629323" cy="629322"/>
            </a:xfrm>
            <a:prstGeom prst="rect">
              <a:avLst/>
            </a:prstGeom>
            <a:ln w="12700" cap="flat">
              <a:noFill/>
              <a:miter lim="400000"/>
            </a:ln>
            <a:effectLst/>
          </p:spPr>
        </p:pic>
      </p:grpSp>
      <p:sp>
        <p:nvSpPr>
          <p:cNvPr id="664" name="Client"/>
          <p:cNvSpPr txBox="1"/>
          <p:nvPr/>
        </p:nvSpPr>
        <p:spPr>
          <a:xfrm>
            <a:off x="9102499" y="6583909"/>
            <a:ext cx="1589965"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Client</a:t>
            </a:r>
          </a:p>
        </p:txBody>
      </p:sp>
      <p:pic>
        <p:nvPicPr>
          <p:cNvPr id="665" name="Image" descr="Image"/>
          <p:cNvPicPr>
            <a:picLocks noChangeAspect="1"/>
          </p:cNvPicPr>
          <p:nvPr/>
        </p:nvPicPr>
        <p:blipFill>
          <a:blip r:embed="rId10">
            <a:extLst/>
          </a:blip>
          <a:stretch>
            <a:fillRect/>
          </a:stretch>
        </p:blipFill>
        <p:spPr>
          <a:xfrm>
            <a:off x="11759238" y="6583908"/>
            <a:ext cx="639147" cy="639147"/>
          </a:xfrm>
          <a:prstGeom prst="rect">
            <a:avLst/>
          </a:prstGeom>
          <a:ln w="12700">
            <a:miter lim="400000"/>
          </a:ln>
        </p:spPr>
      </p:pic>
      <p:pic>
        <p:nvPicPr>
          <p:cNvPr id="666" name="Group" descr="Group"/>
          <p:cNvPicPr>
            <a:picLocks noChangeAspect="1"/>
          </p:cNvPicPr>
          <p:nvPr/>
        </p:nvPicPr>
        <p:blipFill>
          <a:blip r:embed="rId11">
            <a:extLst/>
          </a:blip>
          <a:stretch>
            <a:fillRect/>
          </a:stretch>
        </p:blipFill>
        <p:spPr>
          <a:xfrm>
            <a:off x="9444665" y="903560"/>
            <a:ext cx="1650382" cy="1650382"/>
          </a:xfrm>
          <a:prstGeom prst="rect">
            <a:avLst/>
          </a:prstGeom>
          <a:ln w="12700">
            <a:miter lim="400000"/>
          </a:ln>
        </p:spPr>
      </p:pic>
      <p:sp>
        <p:nvSpPr>
          <p:cNvPr id="667" name="Webserver"/>
          <p:cNvSpPr txBox="1"/>
          <p:nvPr/>
        </p:nvSpPr>
        <p:spPr>
          <a:xfrm>
            <a:off x="6581575" y="1938567"/>
            <a:ext cx="2766747"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Webserver</a:t>
            </a:r>
          </a:p>
        </p:txBody>
      </p:sp>
      <p:sp>
        <p:nvSpPr>
          <p:cNvPr id="668" name="(TCP :80) Listening"/>
          <p:cNvSpPr txBox="1"/>
          <p:nvPr/>
        </p:nvSpPr>
        <p:spPr>
          <a:xfrm>
            <a:off x="6691557" y="2736970"/>
            <a:ext cx="250540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(TCP :80) Listening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63"/>
                                        </p:tgtEl>
                                        <p:attrNameLst>
                                          <p:attrName>style.visibility</p:attrName>
                                        </p:attrNameLst>
                                      </p:cBhvr>
                                      <p:to>
                                        <p:strVal val="visible"/>
                                      </p:to>
                                    </p:set>
                                    <p:animEffect filter="dissolve" transition="in">
                                      <p:cBhvr>
                                        <p:cTn id="7" dur="199"/>
                                        <p:tgtEl>
                                          <p:spTgt spid="6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65"/>
                                        </p:tgtEl>
                                        <p:attrNameLst>
                                          <p:attrName>style.visibility</p:attrName>
                                        </p:attrNameLst>
                                      </p:cBhvr>
                                      <p:to>
                                        <p:strVal val="visible"/>
                                      </p:to>
                                    </p:set>
                                    <p:animEffect filter="dissolve" transition="in">
                                      <p:cBhvr>
                                        <p:cTn id="12" dur="199"/>
                                        <p:tgtEl>
                                          <p:spTgt spid="6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66"/>
                                        </p:tgtEl>
                                        <p:attrNameLst>
                                          <p:attrName>style.visibility</p:attrName>
                                        </p:attrNameLst>
                                      </p:cBhvr>
                                      <p:to>
                                        <p:strVal val="visible"/>
                                      </p:to>
                                    </p:set>
                                    <p:animEffect filter="dissolve" transition="in">
                                      <p:cBhvr>
                                        <p:cTn id="17" dur="200"/>
                                        <p:tgtEl>
                                          <p:spTgt spid="6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55"/>
                                        </p:tgtEl>
                                        <p:attrNameLst>
                                          <p:attrName>style.visibility</p:attrName>
                                        </p:attrNameLst>
                                      </p:cBhvr>
                                      <p:to>
                                        <p:strVal val="visible"/>
                                      </p:to>
                                    </p:set>
                                    <p:animEffect filter="dissolve" transition="in">
                                      <p:cBhvr>
                                        <p:cTn id="22" dur="199"/>
                                        <p:tgtEl>
                                          <p:spTgt spid="65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56"/>
                                        </p:tgtEl>
                                        <p:attrNameLst>
                                          <p:attrName>style.visibility</p:attrName>
                                        </p:attrNameLst>
                                      </p:cBhvr>
                                      <p:to>
                                        <p:strVal val="visible"/>
                                      </p:to>
                                    </p:set>
                                    <p:animEffect filter="dissolve" transition="in">
                                      <p:cBhvr>
                                        <p:cTn id="27" dur="200"/>
                                        <p:tgtEl>
                                          <p:spTgt spid="65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57"/>
                                        </p:tgtEl>
                                        <p:attrNameLst>
                                          <p:attrName>style.visibility</p:attrName>
                                        </p:attrNameLst>
                                      </p:cBhvr>
                                      <p:to>
                                        <p:strVal val="visible"/>
                                      </p:to>
                                    </p:set>
                                    <p:animEffect filter="dissolve" transition="in">
                                      <p:cBhvr>
                                        <p:cTn id="32" dur="199"/>
                                        <p:tgtEl>
                                          <p:spTgt spid="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5" grpId="2"/>
      <p:bldP build="whole" bldLvl="1" animBg="1" rev="0" advAuto="0" spid="657" grpId="6"/>
      <p:bldP build="whole" bldLvl="1" animBg="1" rev="0" advAuto="0" spid="655" grpId="4"/>
      <p:bldP build="whole" bldLvl="1" animBg="1" rev="0" advAuto="0" spid="663" grpId="1"/>
      <p:bldP build="whole" bldLvl="1" animBg="1" rev="0" advAuto="0" spid="666" grpId="3"/>
      <p:bldP build="whole" bldLvl="1" animBg="1" rev="0" advAuto="0" spid="656" grpId="5"/>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2" name="laptop.png" descr="laptop.png"/>
          <p:cNvPicPr>
            <a:picLocks noChangeAspect="1"/>
          </p:cNvPicPr>
          <p:nvPr/>
        </p:nvPicPr>
        <p:blipFill>
          <a:blip r:embed="rId3">
            <a:extLst/>
          </a:blip>
          <a:stretch>
            <a:fillRect/>
          </a:stretch>
        </p:blipFill>
        <p:spPr>
          <a:xfrm>
            <a:off x="909443" y="6657588"/>
            <a:ext cx="1650382" cy="1650381"/>
          </a:xfrm>
          <a:prstGeom prst="rect">
            <a:avLst/>
          </a:prstGeom>
          <a:ln w="12700">
            <a:miter lim="400000"/>
          </a:ln>
        </p:spPr>
      </p:pic>
      <p:pic>
        <p:nvPicPr>
          <p:cNvPr id="673" name="Group" descr="Group"/>
          <p:cNvPicPr>
            <a:picLocks noChangeAspect="1"/>
          </p:cNvPicPr>
          <p:nvPr/>
        </p:nvPicPr>
        <p:blipFill>
          <a:blip r:embed="rId4">
            <a:extLst/>
          </a:blip>
          <a:stretch>
            <a:fillRect/>
          </a:stretch>
        </p:blipFill>
        <p:spPr>
          <a:xfrm>
            <a:off x="3357972" y="1093603"/>
            <a:ext cx="1650381" cy="1650381"/>
          </a:xfrm>
          <a:prstGeom prst="rect">
            <a:avLst/>
          </a:prstGeom>
          <a:ln w="12700">
            <a:miter lim="400000"/>
          </a:ln>
        </p:spPr>
      </p:pic>
      <p:grpSp>
        <p:nvGrpSpPr>
          <p:cNvPr id="677" name="Group"/>
          <p:cNvGrpSpPr/>
          <p:nvPr/>
        </p:nvGrpSpPr>
        <p:grpSpPr>
          <a:xfrm>
            <a:off x="439350" y="8641986"/>
            <a:ext cx="2184814" cy="638184"/>
            <a:chOff x="0" y="0"/>
            <a:chExt cx="2184813" cy="638182"/>
          </a:xfrm>
        </p:grpSpPr>
        <p:pic>
          <p:nvPicPr>
            <p:cNvPr id="674" name="7261.jpg" descr="7261.jpg"/>
            <p:cNvPicPr>
              <a:picLocks noChangeAspect="1"/>
            </p:cNvPicPr>
            <p:nvPr/>
          </p:nvPicPr>
          <p:blipFill>
            <a:blip r:embed="rId5">
              <a:extLst/>
            </a:blip>
            <a:stretch>
              <a:fillRect/>
            </a:stretch>
          </p:blipFill>
          <p:spPr>
            <a:xfrm>
              <a:off x="0" y="0"/>
              <a:ext cx="907330" cy="558800"/>
            </a:xfrm>
            <a:prstGeom prst="rect">
              <a:avLst/>
            </a:prstGeom>
            <a:ln w="12700" cap="flat">
              <a:noFill/>
              <a:miter lim="400000"/>
            </a:ln>
            <a:effectLst/>
          </p:spPr>
        </p:pic>
        <p:pic>
          <p:nvPicPr>
            <p:cNvPr id="675" name="8PODwBXKk4L201m4IO1wifRDfbn4Q1JxNxOzj-5TXPJ85_S-vOqntLi7TsVyeFQM0w4=w300.png" descr="8PODwBXKk4L201m4IO1wifRDfbn4Q1JxNxOzj-5TXPJ85_S-vOqntLi7TsVyeFQM0w4=w300.png"/>
            <p:cNvPicPr>
              <a:picLocks noChangeAspect="1"/>
            </p:cNvPicPr>
            <p:nvPr/>
          </p:nvPicPr>
          <p:blipFill>
            <a:blip r:embed="rId6">
              <a:extLst/>
            </a:blip>
            <a:stretch>
              <a:fillRect/>
            </a:stretch>
          </p:blipFill>
          <p:spPr>
            <a:xfrm>
              <a:off x="882540" y="33746"/>
              <a:ext cx="558801" cy="558801"/>
            </a:xfrm>
            <a:prstGeom prst="rect">
              <a:avLst/>
            </a:prstGeom>
            <a:ln w="12700" cap="flat">
              <a:noFill/>
              <a:miter lim="400000"/>
            </a:ln>
            <a:effectLst/>
          </p:spPr>
        </p:pic>
        <p:pic>
          <p:nvPicPr>
            <p:cNvPr id="676" name="Internet-ie-icon.png" descr="Internet-ie-icon.png"/>
            <p:cNvPicPr>
              <a:picLocks noChangeAspect="1"/>
            </p:cNvPicPr>
            <p:nvPr/>
          </p:nvPicPr>
          <p:blipFill>
            <a:blip r:embed="rId7">
              <a:extLst/>
            </a:blip>
            <a:stretch>
              <a:fillRect/>
            </a:stretch>
          </p:blipFill>
          <p:spPr>
            <a:xfrm>
              <a:off x="1555491" y="8861"/>
              <a:ext cx="629323" cy="629322"/>
            </a:xfrm>
            <a:prstGeom prst="rect">
              <a:avLst/>
            </a:prstGeom>
            <a:ln w="12700" cap="flat">
              <a:noFill/>
              <a:miter lim="400000"/>
            </a:ln>
            <a:effectLst/>
          </p:spPr>
        </p:pic>
      </p:grpSp>
      <p:grpSp>
        <p:nvGrpSpPr>
          <p:cNvPr id="680" name="Group"/>
          <p:cNvGrpSpPr/>
          <p:nvPr/>
        </p:nvGrpSpPr>
        <p:grpSpPr>
          <a:xfrm>
            <a:off x="9872646" y="5843453"/>
            <a:ext cx="1625601" cy="1806860"/>
            <a:chOff x="0" y="0"/>
            <a:chExt cx="1625600" cy="1806858"/>
          </a:xfrm>
        </p:grpSpPr>
        <p:pic>
          <p:nvPicPr>
            <p:cNvPr id="678" name="osa_desktop.png" descr="osa_desktop.png"/>
            <p:cNvPicPr>
              <a:picLocks noChangeAspect="1"/>
            </p:cNvPicPr>
            <p:nvPr/>
          </p:nvPicPr>
          <p:blipFill>
            <a:blip r:embed="rId8">
              <a:extLst/>
            </a:blip>
            <a:stretch>
              <a:fillRect/>
            </a:stretch>
          </p:blipFill>
          <p:spPr>
            <a:xfrm>
              <a:off x="0" y="181258"/>
              <a:ext cx="1625600" cy="1625601"/>
            </a:xfrm>
            <a:prstGeom prst="rect">
              <a:avLst/>
            </a:prstGeom>
            <a:ln w="12700" cap="flat">
              <a:noFill/>
              <a:miter lim="400000"/>
            </a:ln>
            <a:effectLst/>
          </p:spPr>
        </p:pic>
        <p:pic>
          <p:nvPicPr>
            <p:cNvPr id="679" name="Image" descr="Image"/>
            <p:cNvPicPr>
              <a:picLocks noChangeAspect="1"/>
            </p:cNvPicPr>
            <p:nvPr/>
          </p:nvPicPr>
          <p:blipFill>
            <a:blip r:embed="rId9">
              <a:extLst/>
            </a:blip>
            <a:stretch>
              <a:fillRect/>
            </a:stretch>
          </p:blipFill>
          <p:spPr>
            <a:xfrm>
              <a:off x="974518" y="0"/>
              <a:ext cx="639147" cy="639146"/>
            </a:xfrm>
            <a:prstGeom prst="rect">
              <a:avLst/>
            </a:prstGeom>
            <a:ln w="12700" cap="flat">
              <a:noFill/>
              <a:miter lim="400000"/>
            </a:ln>
            <a:effectLst/>
          </p:spPr>
        </p:pic>
      </p:grpSp>
      <p:grpSp>
        <p:nvGrpSpPr>
          <p:cNvPr id="683" name="Group"/>
          <p:cNvGrpSpPr/>
          <p:nvPr/>
        </p:nvGrpSpPr>
        <p:grpSpPr>
          <a:xfrm>
            <a:off x="5314134" y="2814698"/>
            <a:ext cx="7207881" cy="2731515"/>
            <a:chOff x="0" y="0"/>
            <a:chExt cx="7207879" cy="2731513"/>
          </a:xfrm>
        </p:grpSpPr>
        <p:sp>
          <p:nvSpPr>
            <p:cNvPr id="681" name="Line"/>
            <p:cNvSpPr/>
            <p:nvPr/>
          </p:nvSpPr>
          <p:spPr>
            <a:xfrm>
              <a:off x="-1" y="-1"/>
              <a:ext cx="4124290" cy="2731515"/>
            </a:xfrm>
            <a:prstGeom prst="line">
              <a:avLst/>
            </a:prstGeom>
            <a:noFill/>
            <a:ln w="762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2" name="Cross Site request Forgery"/>
            <p:cNvSpPr txBox="1"/>
            <p:nvPr/>
          </p:nvSpPr>
          <p:spPr>
            <a:xfrm>
              <a:off x="1639640" y="223970"/>
              <a:ext cx="556824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Cross Site request Forgery</a:t>
              </a:r>
            </a:p>
          </p:txBody>
        </p:sp>
      </p:grpSp>
      <p:grpSp>
        <p:nvGrpSpPr>
          <p:cNvPr id="686" name="Group"/>
          <p:cNvGrpSpPr/>
          <p:nvPr/>
        </p:nvGrpSpPr>
        <p:grpSpPr>
          <a:xfrm>
            <a:off x="2484401" y="6686582"/>
            <a:ext cx="6633399" cy="1510935"/>
            <a:chOff x="0" y="0"/>
            <a:chExt cx="6633398" cy="1510934"/>
          </a:xfrm>
        </p:grpSpPr>
        <p:sp>
          <p:nvSpPr>
            <p:cNvPr id="684" name="Cross Site Scripting"/>
            <p:cNvSpPr txBox="1"/>
            <p:nvPr/>
          </p:nvSpPr>
          <p:spPr>
            <a:xfrm>
              <a:off x="568094" y="863234"/>
              <a:ext cx="414497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Cross Site Scripting</a:t>
              </a:r>
            </a:p>
          </p:txBody>
        </p:sp>
        <p:sp>
          <p:nvSpPr>
            <p:cNvPr id="685" name="Line"/>
            <p:cNvSpPr/>
            <p:nvPr/>
          </p:nvSpPr>
          <p:spPr>
            <a:xfrm flipV="1">
              <a:off x="0" y="-1"/>
              <a:ext cx="6633399" cy="586400"/>
            </a:xfrm>
            <a:prstGeom prst="line">
              <a:avLst/>
            </a:prstGeom>
            <a:noFill/>
            <a:ln w="635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687" name="Webserver"/>
          <p:cNvSpPr txBox="1"/>
          <p:nvPr/>
        </p:nvSpPr>
        <p:spPr>
          <a:xfrm>
            <a:off x="2799789" y="2832026"/>
            <a:ext cx="2766747"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Webserver</a:t>
            </a:r>
          </a:p>
        </p:txBody>
      </p:sp>
      <p:sp>
        <p:nvSpPr>
          <p:cNvPr id="688" name="(TCP :80) Listening"/>
          <p:cNvSpPr txBox="1"/>
          <p:nvPr/>
        </p:nvSpPr>
        <p:spPr>
          <a:xfrm>
            <a:off x="2909770" y="3630429"/>
            <a:ext cx="250540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(TCP :80) Listening</a:t>
            </a:r>
          </a:p>
        </p:txBody>
      </p:sp>
      <p:sp>
        <p:nvSpPr>
          <p:cNvPr id="689" name="HTML, CSS, Javascript"/>
          <p:cNvSpPr txBox="1"/>
          <p:nvPr/>
        </p:nvSpPr>
        <p:spPr>
          <a:xfrm>
            <a:off x="-17838" y="5267121"/>
            <a:ext cx="350494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HTML, CSS, Javascript</a:t>
            </a:r>
          </a:p>
        </p:txBody>
      </p:sp>
      <p:sp>
        <p:nvSpPr>
          <p:cNvPr id="690" name="PHP, NodeJS, Ruby, Java, Python"/>
          <p:cNvSpPr txBox="1"/>
          <p:nvPr/>
        </p:nvSpPr>
        <p:spPr>
          <a:xfrm>
            <a:off x="5107520" y="554986"/>
            <a:ext cx="4516481"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PHP, NodeJS, Ruby, Java, Python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77"/>
                                        </p:tgtEl>
                                        <p:attrNameLst>
                                          <p:attrName>style.visibility</p:attrName>
                                        </p:attrNameLst>
                                      </p:cBhvr>
                                      <p:to>
                                        <p:strVal val="visible"/>
                                      </p:to>
                                    </p:set>
                                    <p:animEffect filter="dissolve" transition="in">
                                      <p:cBhvr>
                                        <p:cTn id="7" dur="199"/>
                                        <p:tgtEl>
                                          <p:spTgt spid="6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73"/>
                                        </p:tgtEl>
                                        <p:attrNameLst>
                                          <p:attrName>style.visibility</p:attrName>
                                        </p:attrNameLst>
                                      </p:cBhvr>
                                      <p:to>
                                        <p:strVal val="visible"/>
                                      </p:to>
                                    </p:set>
                                    <p:animEffect filter="dissolve" transition="in">
                                      <p:cBhvr>
                                        <p:cTn id="12" dur="200"/>
                                        <p:tgtEl>
                                          <p:spTgt spid="67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89"/>
                                        </p:tgtEl>
                                        <p:attrNameLst>
                                          <p:attrName>style.visibility</p:attrName>
                                        </p:attrNameLst>
                                      </p:cBhvr>
                                      <p:to>
                                        <p:strVal val="visible"/>
                                      </p:to>
                                    </p:set>
                                    <p:animEffect filter="dissolve" transition="in">
                                      <p:cBhvr>
                                        <p:cTn id="17" dur="199"/>
                                        <p:tgtEl>
                                          <p:spTgt spid="6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80"/>
                                        </p:tgtEl>
                                        <p:attrNameLst>
                                          <p:attrName>style.visibility</p:attrName>
                                        </p:attrNameLst>
                                      </p:cBhvr>
                                      <p:to>
                                        <p:strVal val="visible"/>
                                      </p:to>
                                    </p:set>
                                    <p:animEffect filter="dissolve" transition="in">
                                      <p:cBhvr>
                                        <p:cTn id="22" dur="199"/>
                                        <p:tgtEl>
                                          <p:spTgt spid="68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86"/>
                                        </p:tgtEl>
                                        <p:attrNameLst>
                                          <p:attrName>style.visibility</p:attrName>
                                        </p:attrNameLst>
                                      </p:cBhvr>
                                      <p:to>
                                        <p:strVal val="visible"/>
                                      </p:to>
                                    </p:set>
                                    <p:animEffect filter="dissolve" transition="in">
                                      <p:cBhvr>
                                        <p:cTn id="27" dur="199"/>
                                        <p:tgtEl>
                                          <p:spTgt spid="68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83"/>
                                        </p:tgtEl>
                                        <p:attrNameLst>
                                          <p:attrName>style.visibility</p:attrName>
                                        </p:attrNameLst>
                                      </p:cBhvr>
                                      <p:to>
                                        <p:strVal val="visible"/>
                                      </p:to>
                                    </p:set>
                                    <p:animEffect filter="dissolve" transition="in">
                                      <p:cBhvr>
                                        <p:cTn id="32" dur="199"/>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7" grpId="1"/>
      <p:bldP build="whole" bldLvl="1" animBg="1" rev="0" advAuto="0" spid="680" grpId="4"/>
      <p:bldP build="whole" bldLvl="1" animBg="1" rev="0" advAuto="0" spid="686" grpId="5"/>
      <p:bldP build="whole" bldLvl="1" animBg="1" rev="0" advAuto="0" spid="683" grpId="6"/>
      <p:bldP build="whole" bldLvl="1" animBg="1" rev="0" advAuto="0" spid="673" grpId="2"/>
      <p:bldP build="whole" bldLvl="1" animBg="1" rev="0" advAuto="0" spid="689"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4" name="Same Origin Policy"/>
          <p:cNvSpPr txBox="1"/>
          <p:nvPr/>
        </p:nvSpPr>
        <p:spPr>
          <a:xfrm>
            <a:off x="2386462" y="6634392"/>
            <a:ext cx="40009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Same Origin Policy</a:t>
            </a:r>
          </a:p>
        </p:txBody>
      </p:sp>
      <p:grpSp>
        <p:nvGrpSpPr>
          <p:cNvPr id="702" name="Group"/>
          <p:cNvGrpSpPr/>
          <p:nvPr/>
        </p:nvGrpSpPr>
        <p:grpSpPr>
          <a:xfrm>
            <a:off x="1884059" y="3795904"/>
            <a:ext cx="4545631" cy="2219922"/>
            <a:chOff x="0" y="-53881"/>
            <a:chExt cx="4545630" cy="2219921"/>
          </a:xfrm>
        </p:grpSpPr>
        <p:sp>
          <p:nvSpPr>
            <p:cNvPr id="695" name="Weboldal1"/>
            <p:cNvSpPr/>
            <p:nvPr/>
          </p:nvSpPr>
          <p:spPr>
            <a:xfrm>
              <a:off x="0" y="896039"/>
              <a:ext cx="2166368"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Weboldal1</a:t>
              </a:r>
            </a:p>
          </p:txBody>
        </p:sp>
        <p:sp>
          <p:nvSpPr>
            <p:cNvPr id="696" name="Weboldal2"/>
            <p:cNvSpPr/>
            <p:nvPr/>
          </p:nvSpPr>
          <p:spPr>
            <a:xfrm>
              <a:off x="2379262" y="896039"/>
              <a:ext cx="2166369"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r>
                <a:t>Weboldal2</a:t>
              </a:r>
            </a:p>
          </p:txBody>
        </p:sp>
        <p:sp>
          <p:nvSpPr>
            <p:cNvPr id="705" name="Connection Line"/>
            <p:cNvSpPr/>
            <p:nvPr/>
          </p:nvSpPr>
          <p:spPr>
            <a:xfrm>
              <a:off x="1364094" y="223896"/>
              <a:ext cx="2295429" cy="547136"/>
            </a:xfrm>
            <a:custGeom>
              <a:avLst/>
              <a:gdLst/>
              <a:ahLst/>
              <a:cxnLst>
                <a:cxn ang="0">
                  <a:pos x="wd2" y="hd2"/>
                </a:cxn>
                <a:cxn ang="5400000">
                  <a:pos x="wd2" y="hd2"/>
                </a:cxn>
                <a:cxn ang="10800000">
                  <a:pos x="wd2" y="hd2"/>
                </a:cxn>
                <a:cxn ang="16200000">
                  <a:pos x="wd2" y="hd2"/>
                </a:cxn>
              </a:cxnLst>
              <a:rect l="0" t="0" r="r" b="b"/>
              <a:pathLst>
                <a:path w="21600" h="16201" fill="norm" stroke="1" extrusionOk="0">
                  <a:moveTo>
                    <a:pt x="0" y="15709"/>
                  </a:moveTo>
                  <a:cubicBezTo>
                    <a:pt x="7249" y="-5399"/>
                    <a:pt x="14449" y="-5235"/>
                    <a:pt x="21600" y="16201"/>
                  </a:cubicBezTo>
                </a:path>
              </a:pathLst>
            </a:custGeom>
            <a:noFill/>
            <a:ln w="88900" cap="flat">
              <a:solidFill>
                <a:srgbClr val="000000"/>
              </a:solidFill>
              <a:prstDash val="solid"/>
              <a:miter lim="400000"/>
              <a:tailEnd type="triangle" w="med" len="med"/>
            </a:ln>
            <a:effectLst/>
          </p:spPr>
          <p:txBody>
            <a:bodyPr/>
            <a:lstStyle/>
            <a:p>
              <a:pPr/>
            </a:p>
          </p:txBody>
        </p:sp>
        <p:pic>
          <p:nvPicPr>
            <p:cNvPr id="698" name="Line" descr="Line"/>
            <p:cNvPicPr>
              <a:picLocks noChangeAspect="0"/>
            </p:cNvPicPr>
            <p:nvPr/>
          </p:nvPicPr>
          <p:blipFill>
            <a:blip r:embed="rId4">
              <a:extLst/>
            </a:blip>
            <a:stretch>
              <a:fillRect/>
            </a:stretch>
          </p:blipFill>
          <p:spPr>
            <a:xfrm rot="18806911">
              <a:off x="2138960" y="227617"/>
              <a:ext cx="715507" cy="76201"/>
            </a:xfrm>
            <a:prstGeom prst="rect">
              <a:avLst/>
            </a:prstGeom>
            <a:effectLst/>
          </p:spPr>
        </p:pic>
        <p:pic>
          <p:nvPicPr>
            <p:cNvPr id="700" name="Line" descr="Line"/>
            <p:cNvPicPr>
              <a:picLocks noChangeAspect="0"/>
            </p:cNvPicPr>
            <p:nvPr/>
          </p:nvPicPr>
          <p:blipFill>
            <a:blip r:embed="rId5">
              <a:extLst/>
            </a:blip>
            <a:stretch>
              <a:fillRect/>
            </a:stretch>
          </p:blipFill>
          <p:spPr>
            <a:xfrm rot="2700000">
              <a:off x="2082832" y="227617"/>
              <a:ext cx="827763" cy="76201"/>
            </a:xfrm>
            <a:prstGeom prst="rect">
              <a:avLst/>
            </a:prstGeom>
            <a:effectLst/>
          </p:spPr>
        </p:pic>
      </p:grpSp>
      <p:sp>
        <p:nvSpPr>
          <p:cNvPr id="703" name="Böngésző"/>
          <p:cNvSpPr txBox="1"/>
          <p:nvPr/>
        </p:nvSpPr>
        <p:spPr>
          <a:xfrm>
            <a:off x="5283724" y="3003331"/>
            <a:ext cx="217261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Böngésző</a:t>
            </a:r>
          </a:p>
        </p:txBody>
      </p:sp>
      <p:pic>
        <p:nvPicPr>
          <p:cNvPr id="704" name="Cursor_and_Bolt___TonerM_and_networking6_key.png" descr="Cursor_and_Bolt___TonerM_and_networking6_key.png"/>
          <p:cNvPicPr>
            <a:picLocks noChangeAspect="1"/>
          </p:cNvPicPr>
          <p:nvPr/>
        </p:nvPicPr>
        <p:blipFill>
          <a:blip r:embed="rId6">
            <a:extLst/>
          </a:blip>
          <a:srcRect l="0" t="0" r="0" b="87990"/>
          <a:stretch>
            <a:fillRect/>
          </a:stretch>
        </p:blipFill>
        <p:spPr>
          <a:xfrm>
            <a:off x="1368152" y="2148386"/>
            <a:ext cx="10901389" cy="91097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02"/>
                                        </p:tgtEl>
                                        <p:attrNameLst>
                                          <p:attrName>style.visibility</p:attrName>
                                        </p:attrNameLst>
                                      </p:cBhvr>
                                      <p:to>
                                        <p:strVal val="visible"/>
                                      </p:to>
                                    </p:set>
                                    <p:animEffect filter="dissolve" transition="in">
                                      <p:cBhvr>
                                        <p:cTn id="7" dur="199"/>
                                        <p:tgtEl>
                                          <p:spTgt spid="7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94"/>
                                        </p:tgtEl>
                                        <p:attrNameLst>
                                          <p:attrName>style.visibility</p:attrName>
                                        </p:attrNameLst>
                                      </p:cBhvr>
                                      <p:to>
                                        <p:strVal val="visible"/>
                                      </p:to>
                                    </p:set>
                                    <p:animEffect filter="dissolve" transition="in">
                                      <p:cBhvr>
                                        <p:cTn id="12" dur="199"/>
                                        <p:tgtEl>
                                          <p:spTgt spid="6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4" grpId="2"/>
      <p:bldP build="whole" bldLvl="1" animBg="1" rev="0" advAuto="0" spid="702"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9" name="#learnabout"/>
          <p:cNvSpPr txBox="1"/>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710" name="https://en.wikipedia.org/wiki/Data_Encryption_Standard…"/>
          <p:cNvSpPr txBox="1"/>
          <p:nvPr/>
        </p:nvSpPr>
        <p:spPr>
          <a:xfrm>
            <a:off x="2247988" y="3420156"/>
            <a:ext cx="8021825" cy="21356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sz="2300">
                <a:latin typeface="Helvetica"/>
                <a:ea typeface="Helvetica"/>
                <a:cs typeface="Helvetica"/>
                <a:sym typeface="Helvetica"/>
              </a:defRPr>
            </a:pPr>
            <a:r>
              <a:t>https://en.wikipedia.org/wiki/Data_Encryption_Standard</a:t>
            </a:r>
          </a:p>
          <a:p>
            <a:pPr algn="l" defTabSz="457200">
              <a:lnSpc>
                <a:spcPct val="117999"/>
              </a:lnSpc>
              <a:defRPr sz="2300">
                <a:latin typeface="Helvetica"/>
                <a:ea typeface="Helvetica"/>
                <a:cs typeface="Helvetica"/>
                <a:sym typeface="Helvetica"/>
              </a:defRPr>
            </a:pPr>
          </a:p>
          <a:p>
            <a:pPr algn="l" defTabSz="457200">
              <a:lnSpc>
                <a:spcPct val="117999"/>
              </a:lnSpc>
              <a:defRPr sz="2300">
                <a:latin typeface="Helvetica"/>
                <a:ea typeface="Helvetica"/>
                <a:cs typeface="Helvetica"/>
                <a:sym typeface="Helvetica"/>
              </a:defRPr>
            </a:pPr>
            <a:r>
              <a:t>https://en.wikipedia.org/wiki/Advanced_Encryption_Standard</a:t>
            </a:r>
          </a:p>
          <a:p>
            <a:pPr algn="l" defTabSz="457200">
              <a:lnSpc>
                <a:spcPct val="117999"/>
              </a:lnSpc>
              <a:defRPr sz="2300">
                <a:latin typeface="Helvetica"/>
                <a:ea typeface="Helvetica"/>
                <a:cs typeface="Helvetica"/>
                <a:sym typeface="Helvetica"/>
              </a:defRPr>
            </a:pPr>
          </a:p>
          <a:p>
            <a:pPr algn="l" defTabSz="457200">
              <a:lnSpc>
                <a:spcPct val="117999"/>
              </a:lnSpc>
              <a:defRPr sz="2300">
                <a:latin typeface="Helvetica"/>
                <a:ea typeface="Helvetica"/>
                <a:cs typeface="Helvetica"/>
                <a:sym typeface="Helvetica"/>
              </a:defRPr>
            </a:pPr>
            <a:r>
              <a:t>https://en.wikipedia.org/wiki/RSA_%28cryptosystem%29</a:t>
            </a:r>
          </a:p>
        </p:txBody>
      </p:sp>
      <p:sp>
        <p:nvSpPr>
          <p:cNvPr id="711" name="https://en.wikipedia.org/wiki/Public_key_infrastructure"/>
          <p:cNvSpPr txBox="1"/>
          <p:nvPr/>
        </p:nvSpPr>
        <p:spPr>
          <a:xfrm>
            <a:off x="2247988" y="2680659"/>
            <a:ext cx="703056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atin typeface="Helvetica"/>
                <a:ea typeface="Helvetica"/>
                <a:cs typeface="Helvetica"/>
                <a:sym typeface="Helvetica"/>
              </a:defRPr>
            </a:lvl1pPr>
          </a:lstStyle>
          <a:p>
            <a:pPr/>
            <a:r>
              <a:t>https://en.wikipedia.org/wiki/Public_key_infrastructure</a:t>
            </a:r>
          </a:p>
        </p:txBody>
      </p:sp>
      <p:sp>
        <p:nvSpPr>
          <p:cNvPr id="712" name="https://en.wikipedia.org/wiki/Virtual_private_network"/>
          <p:cNvSpPr txBox="1"/>
          <p:nvPr/>
        </p:nvSpPr>
        <p:spPr>
          <a:xfrm>
            <a:off x="2247988" y="5838086"/>
            <a:ext cx="679822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atin typeface="Helvetica"/>
                <a:ea typeface="Helvetica"/>
                <a:cs typeface="Helvetica"/>
                <a:sym typeface="Helvetica"/>
              </a:defRPr>
            </a:lvl1pPr>
          </a:lstStyle>
          <a:p>
            <a:pPr/>
            <a:r>
              <a:t>https://en.wikipedia.org/wiki/Virtual_private_network</a:t>
            </a:r>
          </a:p>
        </p:txBody>
      </p:sp>
      <p:sp>
        <p:nvSpPr>
          <p:cNvPr id="713" name="https://en.wikipedia.org/wiki/Attack_(computing)#Types_of_attacks"/>
          <p:cNvSpPr txBox="1"/>
          <p:nvPr/>
        </p:nvSpPr>
        <p:spPr>
          <a:xfrm>
            <a:off x="2290322" y="6637866"/>
            <a:ext cx="870315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2300">
                <a:latin typeface="Helvetica"/>
                <a:ea typeface="Helvetica"/>
                <a:cs typeface="Helvetica"/>
                <a:sym typeface="Helvetica"/>
              </a:defRPr>
            </a:lvl1pPr>
          </a:lstStyle>
          <a:p>
            <a:pPr/>
            <a:r>
              <a:t>https://en.wikipedia.org/wiki/Attack_(computing)#Types_of_attacks</a:t>
            </a:r>
          </a:p>
        </p:txBody>
      </p:sp>
      <p:sp>
        <p:nvSpPr>
          <p:cNvPr id="714" name="https://en.wikipedia.org/wiki/Hacker_(computer_security)"/>
          <p:cNvSpPr txBox="1"/>
          <p:nvPr/>
        </p:nvSpPr>
        <p:spPr>
          <a:xfrm>
            <a:off x="2277113" y="7394795"/>
            <a:ext cx="751553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https://en.wikipedia.org/wiki/Hacker_(computer_security)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zimmetrikus kulcsú titkosítás"/>
          <p:cNvSpPr txBox="1"/>
          <p:nvPr>
            <p:ph type="title"/>
          </p:nvPr>
        </p:nvSpPr>
        <p:spPr>
          <a:xfrm>
            <a:off x="1305172" y="84711"/>
            <a:ext cx="10818525" cy="2001193"/>
          </a:xfrm>
          <a:prstGeom prst="rect">
            <a:avLst/>
          </a:prstGeom>
        </p:spPr>
        <p:txBody>
          <a:bodyPr/>
          <a:lstStyle>
            <a:lvl1pPr defTabSz="461518">
              <a:defRPr sz="6320"/>
            </a:lvl1pPr>
          </a:lstStyle>
          <a:p>
            <a:pPr/>
            <a:r>
              <a:t>Szimmetrikus kulcsú titkosítás</a:t>
            </a:r>
          </a:p>
        </p:txBody>
      </p:sp>
      <p:sp>
        <p:nvSpPr>
          <p:cNvPr id="146" name="Ez a szöveg le lesz titkosítva valamire"/>
          <p:cNvSpPr txBox="1"/>
          <p:nvPr/>
        </p:nvSpPr>
        <p:spPr>
          <a:xfrm>
            <a:off x="2863133" y="3059457"/>
            <a:ext cx="77788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Ez a szöveg le lesz titkosítva valamire</a:t>
            </a:r>
          </a:p>
        </p:txBody>
      </p:sp>
      <p:sp>
        <p:nvSpPr>
          <p:cNvPr id="147" name="3415683415683415683415683415683"/>
          <p:cNvSpPr txBox="1"/>
          <p:nvPr/>
        </p:nvSpPr>
        <p:spPr>
          <a:xfrm>
            <a:off x="2864683" y="3687669"/>
            <a:ext cx="777570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3415683415683415683415683415683</a:t>
            </a:r>
          </a:p>
        </p:txBody>
      </p:sp>
      <p:grpSp>
        <p:nvGrpSpPr>
          <p:cNvPr id="150" name="Group"/>
          <p:cNvGrpSpPr/>
          <p:nvPr/>
        </p:nvGrpSpPr>
        <p:grpSpPr>
          <a:xfrm>
            <a:off x="2554828" y="4490597"/>
            <a:ext cx="8319213" cy="1949546"/>
            <a:chOff x="0" y="0"/>
            <a:chExt cx="8319211" cy="1949545"/>
          </a:xfrm>
        </p:grpSpPr>
        <p:sp>
          <p:nvSpPr>
            <p:cNvPr id="148" name="Arrow"/>
            <p:cNvSpPr/>
            <p:nvPr/>
          </p:nvSpPr>
          <p:spPr>
            <a:xfrm rot="5400000">
              <a:off x="3266245" y="-1"/>
              <a:ext cx="1270001" cy="1270001"/>
            </a:xfrm>
            <a:prstGeom prst="rightArrow">
              <a:avLst>
                <a:gd name="adj1" fmla="val 32000"/>
                <a:gd name="adj2" fmla="val 64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49" name="Ldasdmeydyzaqwejfdrtwerdszőpbvofd"/>
            <p:cNvSpPr txBox="1"/>
            <p:nvPr/>
          </p:nvSpPr>
          <p:spPr>
            <a:xfrm>
              <a:off x="0" y="1301845"/>
              <a:ext cx="831921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1"/>
              <a:r>
                <a:t>Ldasdmeydyzaqwejfdrtwerdszőpbvofd</a:t>
              </a:r>
            </a:p>
          </p:txBody>
        </p:sp>
      </p:grpSp>
      <p:grpSp>
        <p:nvGrpSpPr>
          <p:cNvPr id="153" name="Group"/>
          <p:cNvGrpSpPr/>
          <p:nvPr/>
        </p:nvGrpSpPr>
        <p:grpSpPr>
          <a:xfrm>
            <a:off x="2826583" y="6473748"/>
            <a:ext cx="7775703" cy="2182221"/>
            <a:chOff x="0" y="0"/>
            <a:chExt cx="7775702" cy="2182220"/>
          </a:xfrm>
        </p:grpSpPr>
        <p:sp>
          <p:nvSpPr>
            <p:cNvPr id="151" name="3415683415683415683415683415683"/>
            <p:cNvSpPr txBox="1"/>
            <p:nvPr/>
          </p:nvSpPr>
          <p:spPr>
            <a:xfrm>
              <a:off x="0" y="0"/>
              <a:ext cx="7775703"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500"/>
              </a:lvl1pPr>
            </a:lstStyle>
            <a:p>
              <a:pPr/>
              <a:r>
                <a:t>3415683415683415683415683415683</a:t>
              </a:r>
            </a:p>
          </p:txBody>
        </p:sp>
        <p:sp>
          <p:nvSpPr>
            <p:cNvPr id="152" name="Arrow"/>
            <p:cNvSpPr/>
            <p:nvPr/>
          </p:nvSpPr>
          <p:spPr>
            <a:xfrm rot="5400000">
              <a:off x="2994490" y="912220"/>
              <a:ext cx="1270001" cy="1270001"/>
            </a:xfrm>
            <a:prstGeom prst="rightArrow">
              <a:avLst>
                <a:gd name="adj1" fmla="val 32000"/>
                <a:gd name="adj2" fmla="val 64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54" name="Ez a szöveg le lesz titkosítva valamire"/>
          <p:cNvSpPr txBox="1"/>
          <p:nvPr/>
        </p:nvSpPr>
        <p:spPr>
          <a:xfrm>
            <a:off x="2825033" y="8614308"/>
            <a:ext cx="77788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Ez a szöveg le lesz titkosítva valamire</a:t>
            </a:r>
          </a:p>
        </p:txBody>
      </p:sp>
      <p:grpSp>
        <p:nvGrpSpPr>
          <p:cNvPr id="157" name="Group"/>
          <p:cNvGrpSpPr/>
          <p:nvPr/>
        </p:nvGrpSpPr>
        <p:grpSpPr>
          <a:xfrm>
            <a:off x="421632" y="2248830"/>
            <a:ext cx="3093073" cy="1255780"/>
            <a:chOff x="0" y="0"/>
            <a:chExt cx="3093072" cy="1255779"/>
          </a:xfrm>
        </p:grpSpPr>
        <p:sp>
          <p:nvSpPr>
            <p:cNvPr id="155" name="Key: 341568"/>
            <p:cNvSpPr txBox="1"/>
            <p:nvPr/>
          </p:nvSpPr>
          <p:spPr>
            <a:xfrm>
              <a:off x="411594" y="0"/>
              <a:ext cx="268147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Key: 341568</a:t>
              </a:r>
            </a:p>
          </p:txBody>
        </p:sp>
        <p:pic>
          <p:nvPicPr>
            <p:cNvPr id="156" name="key-xxl.png" descr="key-xxl.png"/>
            <p:cNvPicPr>
              <a:picLocks noChangeAspect="1"/>
            </p:cNvPicPr>
            <p:nvPr/>
          </p:nvPicPr>
          <p:blipFill>
            <a:blip r:embed="rId4">
              <a:extLst/>
            </a:blip>
            <a:stretch>
              <a:fillRect/>
            </a:stretch>
          </p:blipFill>
          <p:spPr>
            <a:xfrm>
              <a:off x="0" y="190731"/>
              <a:ext cx="1065049" cy="1065049"/>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dissolve" transition="in">
                                      <p:cBhvr>
                                        <p:cTn id="7" dur="199"/>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7"/>
                                        </p:tgtEl>
                                        <p:attrNameLst>
                                          <p:attrName>style.visibility</p:attrName>
                                        </p:attrNameLst>
                                      </p:cBhvr>
                                      <p:to>
                                        <p:strVal val="visible"/>
                                      </p:to>
                                    </p:set>
                                    <p:animEffect filter="dissolve" transition="in">
                                      <p:cBhvr>
                                        <p:cTn id="12" dur="2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47"/>
                                        </p:tgtEl>
                                        <p:attrNameLst>
                                          <p:attrName>style.visibility</p:attrName>
                                        </p:attrNameLst>
                                      </p:cBhvr>
                                      <p:to>
                                        <p:strVal val="visible"/>
                                      </p:to>
                                    </p:set>
                                    <p:animEffect filter="dissolve" transition="in">
                                      <p:cBhvr>
                                        <p:cTn id="17" dur="199"/>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50"/>
                                        </p:tgtEl>
                                        <p:attrNameLst>
                                          <p:attrName>style.visibility</p:attrName>
                                        </p:attrNameLst>
                                      </p:cBhvr>
                                      <p:to>
                                        <p:strVal val="visible"/>
                                      </p:to>
                                    </p:set>
                                    <p:animEffect filter="dissolve" transition="in">
                                      <p:cBhvr>
                                        <p:cTn id="22" dur="199"/>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53"/>
                                        </p:tgtEl>
                                        <p:attrNameLst>
                                          <p:attrName>style.visibility</p:attrName>
                                        </p:attrNameLst>
                                      </p:cBhvr>
                                      <p:to>
                                        <p:strVal val="visible"/>
                                      </p:to>
                                    </p:set>
                                    <p:animEffect filter="dissolve" transition="in">
                                      <p:cBhvr>
                                        <p:cTn id="27" dur="199"/>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54"/>
                                        </p:tgtEl>
                                        <p:attrNameLst>
                                          <p:attrName>style.visibility</p:attrName>
                                        </p:attrNameLst>
                                      </p:cBhvr>
                                      <p:to>
                                        <p:strVal val="visible"/>
                                      </p:to>
                                    </p:set>
                                    <p:animEffect filter="dissolve" transition="in">
                                      <p:cBhvr>
                                        <p:cTn id="32" dur="199"/>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5"/>
      <p:bldP build="whole" bldLvl="1" animBg="1" rev="0" advAuto="0" spid="154" grpId="6"/>
      <p:bldP build="whole" bldLvl="1" animBg="1" rev="0" advAuto="0" spid="146" grpId="1"/>
      <p:bldP build="whole" bldLvl="1" animBg="1" rev="0" advAuto="0" spid="157" grpId="2"/>
      <p:bldP build="whole" bldLvl="1" animBg="1" rev="0" advAuto="0" spid="150" grpId="4"/>
      <p:bldP build="whole" bldLvl="1" animBg="1" rev="0" advAuto="0" spid="147"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Aszimmetrikus kulcsú titkosítás"/>
          <p:cNvSpPr txBox="1"/>
          <p:nvPr>
            <p:ph type="title"/>
          </p:nvPr>
        </p:nvSpPr>
        <p:spPr>
          <a:xfrm>
            <a:off x="844855" y="-29384"/>
            <a:ext cx="11315090" cy="2229921"/>
          </a:xfrm>
          <a:prstGeom prst="rect">
            <a:avLst/>
          </a:prstGeom>
        </p:spPr>
        <p:txBody>
          <a:bodyPr/>
          <a:lstStyle>
            <a:lvl1pPr>
              <a:defRPr sz="5900"/>
            </a:lvl1pPr>
          </a:lstStyle>
          <a:p>
            <a:pPr/>
            <a:r>
              <a:t>Aszimmetrikus kulcsú titkosítás</a:t>
            </a:r>
          </a:p>
        </p:txBody>
      </p:sp>
      <p:grpSp>
        <p:nvGrpSpPr>
          <p:cNvPr id="164" name="Group"/>
          <p:cNvGrpSpPr/>
          <p:nvPr/>
        </p:nvGrpSpPr>
        <p:grpSpPr>
          <a:xfrm>
            <a:off x="2315935" y="3070862"/>
            <a:ext cx="5354495" cy="2937044"/>
            <a:chOff x="0" y="0"/>
            <a:chExt cx="5354494" cy="2937043"/>
          </a:xfrm>
        </p:grpSpPr>
        <p:sp>
          <p:nvSpPr>
            <p:cNvPr id="162" name="Private key"/>
            <p:cNvSpPr txBox="1"/>
            <p:nvPr/>
          </p:nvSpPr>
          <p:spPr>
            <a:xfrm>
              <a:off x="-1" y="1027960"/>
              <a:ext cx="23500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Private key</a:t>
              </a:r>
            </a:p>
          </p:txBody>
        </p:sp>
        <p:pic>
          <p:nvPicPr>
            <p:cNvPr id="163" name="key_blade_icon_by_burntheashes0-d4kr0bc.png" descr="key_blade_icon_by_burntheashes0-d4kr0bc.png"/>
            <p:cNvPicPr>
              <a:picLocks noChangeAspect="1"/>
            </p:cNvPicPr>
            <p:nvPr/>
          </p:nvPicPr>
          <p:blipFill>
            <a:blip r:embed="rId3">
              <a:extLst/>
            </a:blip>
            <a:stretch>
              <a:fillRect/>
            </a:stretch>
          </p:blipFill>
          <p:spPr>
            <a:xfrm rot="2752885">
              <a:off x="2847448" y="429997"/>
              <a:ext cx="2077050" cy="2077050"/>
            </a:xfrm>
            <a:prstGeom prst="rect">
              <a:avLst/>
            </a:prstGeom>
            <a:ln w="12700" cap="flat">
              <a:noFill/>
              <a:miter lim="400000"/>
            </a:ln>
            <a:effectLst/>
          </p:spPr>
        </p:pic>
      </p:grpSp>
      <p:grpSp>
        <p:nvGrpSpPr>
          <p:cNvPr id="167" name="Group"/>
          <p:cNvGrpSpPr/>
          <p:nvPr/>
        </p:nvGrpSpPr>
        <p:grpSpPr>
          <a:xfrm>
            <a:off x="2350239" y="1783616"/>
            <a:ext cx="4727440" cy="2055400"/>
            <a:chOff x="0" y="0"/>
            <a:chExt cx="4727438" cy="2055398"/>
          </a:xfrm>
        </p:grpSpPr>
        <p:sp>
          <p:nvSpPr>
            <p:cNvPr id="165" name="Public key"/>
            <p:cNvSpPr txBox="1"/>
            <p:nvPr/>
          </p:nvSpPr>
          <p:spPr>
            <a:xfrm>
              <a:off x="0" y="703849"/>
              <a:ext cx="22229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Public key</a:t>
              </a:r>
            </a:p>
          </p:txBody>
        </p:sp>
        <p:pic>
          <p:nvPicPr>
            <p:cNvPr id="166" name="key-1127202413.png" descr="key-1127202413.png"/>
            <p:cNvPicPr>
              <a:picLocks noChangeAspect="1"/>
            </p:cNvPicPr>
            <p:nvPr/>
          </p:nvPicPr>
          <p:blipFill>
            <a:blip r:embed="rId4">
              <a:extLst/>
            </a:blip>
            <a:stretch>
              <a:fillRect/>
            </a:stretch>
          </p:blipFill>
          <p:spPr>
            <a:xfrm>
              <a:off x="2672040" y="0"/>
              <a:ext cx="2055399" cy="2055399"/>
            </a:xfrm>
            <a:prstGeom prst="rect">
              <a:avLst/>
            </a:prstGeom>
            <a:ln w="12700" cap="flat">
              <a:noFill/>
              <a:miter lim="400000"/>
            </a:ln>
            <a:effectLst/>
          </p:spPr>
        </p:pic>
      </p:grpSp>
      <p:grpSp>
        <p:nvGrpSpPr>
          <p:cNvPr id="170" name="Group"/>
          <p:cNvGrpSpPr/>
          <p:nvPr/>
        </p:nvGrpSpPr>
        <p:grpSpPr>
          <a:xfrm>
            <a:off x="7330604" y="2176316"/>
            <a:ext cx="3220510" cy="1270001"/>
            <a:chOff x="0" y="0"/>
            <a:chExt cx="3220509" cy="1270000"/>
          </a:xfrm>
        </p:grpSpPr>
        <p:sp>
          <p:nvSpPr>
            <p:cNvPr id="168" name="Arrow"/>
            <p:cNvSpPr/>
            <p:nvPr/>
          </p:nvSpPr>
          <p:spPr>
            <a:xfrm>
              <a:off x="0" y="0"/>
              <a:ext cx="1270000" cy="1270000"/>
            </a:xfrm>
            <a:prstGeom prst="rightArrow">
              <a:avLst>
                <a:gd name="adj1" fmla="val 32000"/>
                <a:gd name="adj2" fmla="val 64000"/>
              </a:avLst>
            </a:pr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69" name="Encrypt"/>
            <p:cNvSpPr txBox="1"/>
            <p:nvPr/>
          </p:nvSpPr>
          <p:spPr>
            <a:xfrm>
              <a:off x="1522925" y="311150"/>
              <a:ext cx="169758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Encrypt</a:t>
              </a:r>
            </a:p>
          </p:txBody>
        </p:sp>
      </p:grpSp>
      <p:grpSp>
        <p:nvGrpSpPr>
          <p:cNvPr id="173" name="Group"/>
          <p:cNvGrpSpPr/>
          <p:nvPr/>
        </p:nvGrpSpPr>
        <p:grpSpPr>
          <a:xfrm>
            <a:off x="7526813" y="3787672"/>
            <a:ext cx="3162053" cy="1270001"/>
            <a:chOff x="0" y="0"/>
            <a:chExt cx="3162051" cy="1270000"/>
          </a:xfrm>
        </p:grpSpPr>
        <p:sp>
          <p:nvSpPr>
            <p:cNvPr id="171" name="Arrow"/>
            <p:cNvSpPr/>
            <p:nvPr/>
          </p:nvSpPr>
          <p:spPr>
            <a:xfrm rot="10800000">
              <a:off x="0" y="-1"/>
              <a:ext cx="1270000" cy="1270001"/>
            </a:xfrm>
            <a:prstGeom prst="rightArrow">
              <a:avLst>
                <a:gd name="adj1" fmla="val 32000"/>
                <a:gd name="adj2" fmla="val 64000"/>
              </a:avLst>
            </a:pr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72" name="Decrypt"/>
            <p:cNvSpPr txBox="1"/>
            <p:nvPr/>
          </p:nvSpPr>
          <p:spPr>
            <a:xfrm>
              <a:off x="1413718" y="311150"/>
              <a:ext cx="174833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Decrypt</a:t>
              </a:r>
            </a:p>
          </p:txBody>
        </p:sp>
      </p:grpSp>
      <p:grpSp>
        <p:nvGrpSpPr>
          <p:cNvPr id="176" name="Group"/>
          <p:cNvGrpSpPr/>
          <p:nvPr/>
        </p:nvGrpSpPr>
        <p:grpSpPr>
          <a:xfrm>
            <a:off x="3496408" y="6016284"/>
            <a:ext cx="5931211" cy="1697585"/>
            <a:chOff x="0" y="0"/>
            <a:chExt cx="5931210" cy="1697583"/>
          </a:xfrm>
        </p:grpSpPr>
        <p:pic>
          <p:nvPicPr>
            <p:cNvPr id="174" name="Oxygen-Icons.org-Oxygen-Devices-computer-laptop.png" descr="Oxygen-Icons.org-Oxygen-Devices-computer-laptop.png"/>
            <p:cNvPicPr>
              <a:picLocks noChangeAspect="1"/>
            </p:cNvPicPr>
            <p:nvPr/>
          </p:nvPicPr>
          <p:blipFill>
            <a:blip r:embed="rId6">
              <a:extLst/>
            </a:blip>
            <a:stretch>
              <a:fillRect/>
            </a:stretch>
          </p:blipFill>
          <p:spPr>
            <a:xfrm>
              <a:off x="0" y="0"/>
              <a:ext cx="1697584" cy="1697584"/>
            </a:xfrm>
            <a:prstGeom prst="rect">
              <a:avLst/>
            </a:prstGeom>
            <a:ln w="12700" cap="flat">
              <a:noFill/>
              <a:miter lim="400000"/>
            </a:ln>
            <a:effectLst/>
          </p:spPr>
        </p:pic>
        <p:pic>
          <p:nvPicPr>
            <p:cNvPr id="175" name="Oxygen-Icons.org-Oxygen-Devices-computer-laptop.png" descr="Oxygen-Icons.org-Oxygen-Devices-computer-laptop.png"/>
            <p:cNvPicPr>
              <a:picLocks noChangeAspect="1"/>
            </p:cNvPicPr>
            <p:nvPr/>
          </p:nvPicPr>
          <p:blipFill>
            <a:blip r:embed="rId6">
              <a:extLst/>
            </a:blip>
            <a:stretch>
              <a:fillRect/>
            </a:stretch>
          </p:blipFill>
          <p:spPr>
            <a:xfrm>
              <a:off x="4233626" y="0"/>
              <a:ext cx="1697585" cy="1697584"/>
            </a:xfrm>
            <a:prstGeom prst="rect">
              <a:avLst/>
            </a:prstGeom>
            <a:ln w="12700" cap="flat">
              <a:noFill/>
              <a:miter lim="400000"/>
            </a:ln>
            <a:effectLst/>
          </p:spPr>
        </p:pic>
      </p:grpSp>
      <p:grpSp>
        <p:nvGrpSpPr>
          <p:cNvPr id="179" name="Group"/>
          <p:cNvGrpSpPr/>
          <p:nvPr/>
        </p:nvGrpSpPr>
        <p:grpSpPr>
          <a:xfrm>
            <a:off x="5297048" y="5927708"/>
            <a:ext cx="2222907" cy="1002537"/>
            <a:chOff x="0" y="0"/>
            <a:chExt cx="2222906" cy="1002536"/>
          </a:xfrm>
        </p:grpSpPr>
        <p:pic>
          <p:nvPicPr>
            <p:cNvPr id="177" name="key-1127202413.png" descr="key-1127202413.png"/>
            <p:cNvPicPr>
              <a:picLocks noChangeAspect="1"/>
            </p:cNvPicPr>
            <p:nvPr/>
          </p:nvPicPr>
          <p:blipFill>
            <a:blip r:embed="rId4">
              <a:extLst/>
            </a:blip>
            <a:stretch>
              <a:fillRect/>
            </a:stretch>
          </p:blipFill>
          <p:spPr>
            <a:xfrm>
              <a:off x="75239" y="0"/>
              <a:ext cx="1002537" cy="1002537"/>
            </a:xfrm>
            <a:prstGeom prst="rect">
              <a:avLst/>
            </a:prstGeom>
            <a:ln w="12700" cap="flat">
              <a:noFill/>
              <a:miter lim="400000"/>
            </a:ln>
            <a:effectLst/>
          </p:spPr>
        </p:pic>
        <p:sp>
          <p:nvSpPr>
            <p:cNvPr id="178" name="Line"/>
            <p:cNvSpPr/>
            <p:nvPr/>
          </p:nvSpPr>
          <p:spPr>
            <a:xfrm>
              <a:off x="0" y="695445"/>
              <a:ext cx="2222907"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182" name="Group"/>
          <p:cNvGrpSpPr/>
          <p:nvPr/>
        </p:nvGrpSpPr>
        <p:grpSpPr>
          <a:xfrm>
            <a:off x="5202952" y="6783269"/>
            <a:ext cx="2238623" cy="1002537"/>
            <a:chOff x="0" y="0"/>
            <a:chExt cx="2238621" cy="1002536"/>
          </a:xfrm>
        </p:grpSpPr>
        <p:pic>
          <p:nvPicPr>
            <p:cNvPr id="180" name="key-1127202413.png" descr="key-1127202413.png"/>
            <p:cNvPicPr>
              <a:picLocks noChangeAspect="1"/>
            </p:cNvPicPr>
            <p:nvPr/>
          </p:nvPicPr>
          <p:blipFill>
            <a:blip r:embed="rId4">
              <a:extLst/>
            </a:blip>
            <a:stretch>
              <a:fillRect/>
            </a:stretch>
          </p:blipFill>
          <p:spPr>
            <a:xfrm>
              <a:off x="998532" y="0"/>
              <a:ext cx="1002537" cy="1002537"/>
            </a:xfrm>
            <a:prstGeom prst="rect">
              <a:avLst/>
            </a:prstGeom>
            <a:ln w="12700" cap="flat">
              <a:noFill/>
              <a:miter lim="400000"/>
            </a:ln>
            <a:effectLst/>
          </p:spPr>
        </p:pic>
        <p:sp>
          <p:nvSpPr>
            <p:cNvPr id="181" name="Line"/>
            <p:cNvSpPr/>
            <p:nvPr/>
          </p:nvSpPr>
          <p:spPr>
            <a:xfrm flipH="1" flipV="1">
              <a:off x="-1" y="683416"/>
              <a:ext cx="2238623"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183" name="Key exchange"/>
          <p:cNvSpPr txBox="1"/>
          <p:nvPr/>
        </p:nvSpPr>
        <p:spPr>
          <a:xfrm>
            <a:off x="4877338" y="8003127"/>
            <a:ext cx="30623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Key exchange</a:t>
            </a:r>
          </a:p>
        </p:txBody>
      </p:sp>
      <p:sp>
        <p:nvSpPr>
          <p:cNvPr id="184" name="SSH!"/>
          <p:cNvSpPr txBox="1"/>
          <p:nvPr/>
        </p:nvSpPr>
        <p:spPr>
          <a:xfrm>
            <a:off x="9360775" y="8388099"/>
            <a:ext cx="2764641" cy="8867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79729">
              <a:defRPr sz="5200"/>
            </a:lvl1pPr>
          </a:lstStyle>
          <a:p>
            <a:pPr/>
            <a:r>
              <a:t>SSH!</a:t>
            </a:r>
          </a:p>
        </p:txBody>
      </p:sp>
      <p:pic>
        <p:nvPicPr>
          <p:cNvPr id="185" name="key_blade_icon_by_burntheashes0-d4kr0bc.png" descr="key_blade_icon_by_burntheashes0-d4kr0bc.png"/>
          <p:cNvPicPr>
            <a:picLocks noChangeAspect="1"/>
          </p:cNvPicPr>
          <p:nvPr/>
        </p:nvPicPr>
        <p:blipFill>
          <a:blip r:embed="rId3">
            <a:extLst/>
          </a:blip>
          <a:stretch>
            <a:fillRect/>
          </a:stretch>
        </p:blipFill>
        <p:spPr>
          <a:xfrm rot="2752885">
            <a:off x="2257547" y="6241433"/>
            <a:ext cx="1247287" cy="1247287"/>
          </a:xfrm>
          <a:prstGeom prst="rect">
            <a:avLst/>
          </a:prstGeom>
          <a:ln w="12700">
            <a:miter lim="400000"/>
          </a:ln>
        </p:spPr>
      </p:pic>
      <p:pic>
        <p:nvPicPr>
          <p:cNvPr id="186" name="key_blade_icon_by_burntheashes0-d4kr0bc.png" descr="key_blade_icon_by_burntheashes0-d4kr0bc.png"/>
          <p:cNvPicPr>
            <a:picLocks noChangeAspect="1"/>
          </p:cNvPicPr>
          <p:nvPr/>
        </p:nvPicPr>
        <p:blipFill>
          <a:blip r:embed="rId3">
            <a:extLst/>
          </a:blip>
          <a:stretch>
            <a:fillRect/>
          </a:stretch>
        </p:blipFill>
        <p:spPr>
          <a:xfrm rot="2752885">
            <a:off x="9574343" y="6241433"/>
            <a:ext cx="1247287" cy="124728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dissolve" transition="in">
                                      <p:cBhvr>
                                        <p:cTn id="7" dur="199"/>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4"/>
                                        </p:tgtEl>
                                        <p:attrNameLst>
                                          <p:attrName>style.visibility</p:attrName>
                                        </p:attrNameLst>
                                      </p:cBhvr>
                                      <p:to>
                                        <p:strVal val="visible"/>
                                      </p:to>
                                    </p:set>
                                    <p:animEffect filter="dissolve" transition="in">
                                      <p:cBhvr>
                                        <p:cTn id="12" dur="199"/>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70"/>
                                        </p:tgtEl>
                                        <p:attrNameLst>
                                          <p:attrName>style.visibility</p:attrName>
                                        </p:attrNameLst>
                                      </p:cBhvr>
                                      <p:to>
                                        <p:strVal val="visible"/>
                                      </p:to>
                                    </p:set>
                                    <p:animEffect filter="dissolve" transition="in">
                                      <p:cBhvr>
                                        <p:cTn id="17" dur="199"/>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73"/>
                                        </p:tgtEl>
                                        <p:attrNameLst>
                                          <p:attrName>style.visibility</p:attrName>
                                        </p:attrNameLst>
                                      </p:cBhvr>
                                      <p:to>
                                        <p:strVal val="visible"/>
                                      </p:to>
                                    </p:set>
                                    <p:animEffect filter="dissolve" transition="in">
                                      <p:cBhvr>
                                        <p:cTn id="22" dur="199"/>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76"/>
                                        </p:tgtEl>
                                        <p:attrNameLst>
                                          <p:attrName>style.visibility</p:attrName>
                                        </p:attrNameLst>
                                      </p:cBhvr>
                                      <p:to>
                                        <p:strVal val="visible"/>
                                      </p:to>
                                    </p:set>
                                    <p:animEffect filter="dissolve" transition="in">
                                      <p:cBhvr>
                                        <p:cTn id="27" dur="199"/>
                                        <p:tgtEl>
                                          <p:spTgt spid="17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79"/>
                                        </p:tgtEl>
                                        <p:attrNameLst>
                                          <p:attrName>style.visibility</p:attrName>
                                        </p:attrNameLst>
                                      </p:cBhvr>
                                      <p:to>
                                        <p:strVal val="visible"/>
                                      </p:to>
                                    </p:set>
                                    <p:animEffect filter="dissolve" transition="in">
                                      <p:cBhvr>
                                        <p:cTn id="32" dur="199"/>
                                        <p:tgtEl>
                                          <p:spTgt spid="17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82"/>
                                        </p:tgtEl>
                                        <p:attrNameLst>
                                          <p:attrName>style.visibility</p:attrName>
                                        </p:attrNameLst>
                                      </p:cBhvr>
                                      <p:to>
                                        <p:strVal val="visible"/>
                                      </p:to>
                                    </p:set>
                                    <p:animEffect filter="dissolve" transition="in">
                                      <p:cBhvr>
                                        <p:cTn id="37" dur="199"/>
                                        <p:tgtEl>
                                          <p:spTgt spid="18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83"/>
                                        </p:tgtEl>
                                        <p:attrNameLst>
                                          <p:attrName>style.visibility</p:attrName>
                                        </p:attrNameLst>
                                      </p:cBhvr>
                                      <p:to>
                                        <p:strVal val="visible"/>
                                      </p:to>
                                    </p:set>
                                    <p:animEffect filter="dissolve" transition="in">
                                      <p:cBhvr>
                                        <p:cTn id="42" dur="200"/>
                                        <p:tgtEl>
                                          <p:spTgt spid="18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85"/>
                                        </p:tgtEl>
                                        <p:attrNameLst>
                                          <p:attrName>style.visibility</p:attrName>
                                        </p:attrNameLst>
                                      </p:cBhvr>
                                      <p:to>
                                        <p:strVal val="visible"/>
                                      </p:to>
                                    </p:set>
                                    <p:animEffect filter="dissolve" transition="in">
                                      <p:cBhvr>
                                        <p:cTn id="47" dur="199"/>
                                        <p:tgtEl>
                                          <p:spTgt spid="18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86"/>
                                        </p:tgtEl>
                                        <p:attrNameLst>
                                          <p:attrName>style.visibility</p:attrName>
                                        </p:attrNameLst>
                                      </p:cBhvr>
                                      <p:to>
                                        <p:strVal val="visible"/>
                                      </p:to>
                                    </p:set>
                                    <p:animEffect filter="dissolve" transition="in">
                                      <p:cBhvr>
                                        <p:cTn id="52" dur="199"/>
                                        <p:tgtEl>
                                          <p:spTgt spid="186"/>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84"/>
                                        </p:tgtEl>
                                        <p:attrNameLst>
                                          <p:attrName>style.visibility</p:attrName>
                                        </p:attrNameLst>
                                      </p:cBhvr>
                                      <p:to>
                                        <p:strVal val="visible"/>
                                      </p:to>
                                    </p:set>
                                    <p:animEffect filter="dissolve" transition="in">
                                      <p:cBhvr>
                                        <p:cTn id="57" dur="2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4"/>
      <p:bldP build="whole" bldLvl="1" animBg="1" rev="0" advAuto="0" spid="167" grpId="1"/>
      <p:bldP build="whole" bldLvl="1" animBg="1" rev="0" advAuto="0" spid="164" grpId="2"/>
      <p:bldP build="whole" bldLvl="1" animBg="1" rev="0" advAuto="0" spid="170" grpId="3"/>
      <p:bldP build="whole" bldLvl="1" animBg="1" rev="0" advAuto="0" spid="182" grpId="7"/>
      <p:bldP build="whole" bldLvl="1" animBg="1" rev="0" advAuto="0" spid="176" grpId="5"/>
      <p:bldP build="whole" bldLvl="1" animBg="1" rev="0" advAuto="0" spid="183" grpId="8"/>
      <p:bldP build="whole" bldLvl="1" animBg="1" rev="0" advAuto="0" spid="186" grpId="10"/>
      <p:bldP build="whole" bldLvl="1" animBg="1" rev="0" advAuto="0" spid="179" grpId="6"/>
      <p:bldP build="whole" bldLvl="1" animBg="1" rev="0" advAuto="0" spid="185" grpId="9"/>
      <p:bldP build="whole" bldLvl="1" animBg="1" rev="0" advAuto="0" spid="184" grpId="1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Aszimmetrikus kulcsú titkosítás"/>
          <p:cNvSpPr/>
          <p:nvPr>
            <p:ph type="title"/>
          </p:nvPr>
        </p:nvSpPr>
        <p:spPr>
          <a:xfrm>
            <a:off x="7343861" y="1363987"/>
            <a:ext cx="5430889" cy="1270001"/>
          </a:xfrm>
          <a:prstGeom prst="rect">
            <a:avLst/>
          </a:prstGeom>
          <a:blipFill>
            <a:blip r:embed="rId3"/>
          </a:blipFill>
          <a:effectLst>
            <a:outerShdw sx="100000" sy="100000" kx="0" ky="0" algn="b" rotWithShape="0" blurRad="38100" dist="25400" dir="5400000">
              <a:srgbClr val="000000">
                <a:alpha val="50000"/>
              </a:srgbClr>
            </a:outerShdw>
          </a:effectLst>
        </p:spPr>
        <p:txBody>
          <a:bodyPr/>
          <a:lstStyle>
            <a:lvl1pPr>
              <a:defRPr sz="2400">
                <a:solidFill>
                  <a:srgbClr val="FFFFFF"/>
                </a:solidFill>
              </a:defRPr>
            </a:lvl1pPr>
          </a:lstStyle>
          <a:p>
            <a:pPr/>
            <a:r>
              <a:t>Aszimmetrikus kulcsú titkosítás</a:t>
            </a:r>
          </a:p>
        </p:txBody>
      </p:sp>
      <p:sp>
        <p:nvSpPr>
          <p:cNvPr id="191" name="Szimmetrikus kulcsú titkosítás"/>
          <p:cNvSpPr/>
          <p:nvPr/>
        </p:nvSpPr>
        <p:spPr>
          <a:xfrm>
            <a:off x="328042" y="1363987"/>
            <a:ext cx="4960399" cy="1270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2400">
                <a:solidFill>
                  <a:srgbClr val="FFFFFF"/>
                </a:solidFill>
              </a:defRPr>
            </a:lvl1pPr>
          </a:lstStyle>
          <a:p>
            <a:pPr/>
            <a:r>
              <a:t>Szimmetrikus kulcsú titkosítás</a:t>
            </a:r>
          </a:p>
        </p:txBody>
      </p:sp>
      <p:grpSp>
        <p:nvGrpSpPr>
          <p:cNvPr id="194" name="Group"/>
          <p:cNvGrpSpPr/>
          <p:nvPr/>
        </p:nvGrpSpPr>
        <p:grpSpPr>
          <a:xfrm>
            <a:off x="61286" y="3801812"/>
            <a:ext cx="2256283" cy="1516626"/>
            <a:chOff x="0" y="0"/>
            <a:chExt cx="2256282" cy="1516625"/>
          </a:xfrm>
        </p:grpSpPr>
        <p:sp>
          <p:nvSpPr>
            <p:cNvPr id="192" name="DES"/>
            <p:cNvSpPr txBox="1"/>
            <p:nvPr/>
          </p:nvSpPr>
          <p:spPr>
            <a:xfrm>
              <a:off x="626592" y="0"/>
              <a:ext cx="100309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DES</a:t>
              </a:r>
            </a:p>
          </p:txBody>
        </p:sp>
        <p:sp>
          <p:nvSpPr>
            <p:cNvPr id="193" name="Triple-DES"/>
            <p:cNvSpPr txBox="1"/>
            <p:nvPr/>
          </p:nvSpPr>
          <p:spPr>
            <a:xfrm>
              <a:off x="0" y="868925"/>
              <a:ext cx="225628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Triple-DES</a:t>
              </a:r>
            </a:p>
          </p:txBody>
        </p:sp>
      </p:grpSp>
      <p:sp>
        <p:nvSpPr>
          <p:cNvPr id="195" name="AES"/>
          <p:cNvSpPr txBox="1"/>
          <p:nvPr/>
        </p:nvSpPr>
        <p:spPr>
          <a:xfrm>
            <a:off x="700452" y="5666002"/>
            <a:ext cx="9779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AES</a:t>
            </a:r>
          </a:p>
        </p:txBody>
      </p:sp>
      <p:sp>
        <p:nvSpPr>
          <p:cNvPr id="196" name="Key size: 128, 256,"/>
          <p:cNvSpPr txBox="1"/>
          <p:nvPr/>
        </p:nvSpPr>
        <p:spPr>
          <a:xfrm>
            <a:off x="1938586" y="5610207"/>
            <a:ext cx="400278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Key size: 128, 256,</a:t>
            </a:r>
          </a:p>
        </p:txBody>
      </p:sp>
      <p:sp>
        <p:nvSpPr>
          <p:cNvPr id="197" name="Key size: 56+8"/>
          <p:cNvSpPr txBox="1"/>
          <p:nvPr/>
        </p:nvSpPr>
        <p:spPr>
          <a:xfrm>
            <a:off x="1992027" y="3789112"/>
            <a:ext cx="31606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Key size: 56+8</a:t>
            </a:r>
          </a:p>
        </p:txBody>
      </p:sp>
      <p:sp>
        <p:nvSpPr>
          <p:cNvPr id="198" name="Key size: 56,112,168"/>
          <p:cNvSpPr txBox="1"/>
          <p:nvPr/>
        </p:nvSpPr>
        <p:spPr>
          <a:xfrm>
            <a:off x="2408993" y="4670737"/>
            <a:ext cx="43840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Key size: 56,112,168</a:t>
            </a:r>
          </a:p>
        </p:txBody>
      </p:sp>
      <p:grpSp>
        <p:nvGrpSpPr>
          <p:cNvPr id="201" name="Group"/>
          <p:cNvGrpSpPr/>
          <p:nvPr/>
        </p:nvGrpSpPr>
        <p:grpSpPr>
          <a:xfrm>
            <a:off x="7364316" y="3801812"/>
            <a:ext cx="5314958" cy="647701"/>
            <a:chOff x="0" y="0"/>
            <a:chExt cx="5314957" cy="647700"/>
          </a:xfrm>
        </p:grpSpPr>
        <p:sp>
          <p:nvSpPr>
            <p:cNvPr id="199" name="RSA"/>
            <p:cNvSpPr txBox="1"/>
            <p:nvPr/>
          </p:nvSpPr>
          <p:spPr>
            <a:xfrm>
              <a:off x="-1" y="0"/>
              <a:ext cx="10035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RSA</a:t>
              </a:r>
            </a:p>
          </p:txBody>
        </p:sp>
        <p:sp>
          <p:nvSpPr>
            <p:cNvPr id="200" name="Key size: 1024-4096"/>
            <p:cNvSpPr txBox="1"/>
            <p:nvPr/>
          </p:nvSpPr>
          <p:spPr>
            <a:xfrm>
              <a:off x="1032822" y="0"/>
              <a:ext cx="428213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Key size: 1024-4096</a:t>
              </a:r>
            </a:p>
          </p:txBody>
        </p:sp>
      </p:grpSp>
      <p:sp>
        <p:nvSpPr>
          <p:cNvPr id="202" name="Ismertebb titkosítások"/>
          <p:cNvSpPr txBox="1"/>
          <p:nvPr/>
        </p:nvSpPr>
        <p:spPr>
          <a:xfrm>
            <a:off x="4205427" y="2907487"/>
            <a:ext cx="45939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Ismertebb titkosítások</a:t>
            </a:r>
          </a:p>
        </p:txBody>
      </p:sp>
      <p:sp>
        <p:nvSpPr>
          <p:cNvPr id="203" name="Titkosítások használata:"/>
          <p:cNvSpPr txBox="1"/>
          <p:nvPr/>
        </p:nvSpPr>
        <p:spPr>
          <a:xfrm>
            <a:off x="4018432" y="6549677"/>
            <a:ext cx="49679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Titkosítások használata:</a:t>
            </a:r>
          </a:p>
        </p:txBody>
      </p:sp>
      <p:sp>
        <p:nvSpPr>
          <p:cNvPr id="204" name="SSL/TLS"/>
          <p:cNvSpPr txBox="1"/>
          <p:nvPr/>
        </p:nvSpPr>
        <p:spPr>
          <a:xfrm>
            <a:off x="5357577" y="7815200"/>
            <a:ext cx="18420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SSL/TLS</a:t>
            </a:r>
          </a:p>
        </p:txBody>
      </p:sp>
      <p:sp>
        <p:nvSpPr>
          <p:cNvPr id="205" name="WPA2"/>
          <p:cNvSpPr txBox="1"/>
          <p:nvPr/>
        </p:nvSpPr>
        <p:spPr>
          <a:xfrm>
            <a:off x="3277267" y="8050445"/>
            <a:ext cx="13254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WPA2</a:t>
            </a:r>
          </a:p>
        </p:txBody>
      </p:sp>
      <p:sp>
        <p:nvSpPr>
          <p:cNvPr id="206" name="SSH"/>
          <p:cNvSpPr txBox="1"/>
          <p:nvPr/>
        </p:nvSpPr>
        <p:spPr>
          <a:xfrm>
            <a:off x="7954523" y="8213306"/>
            <a:ext cx="10030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SSH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dissolve" transition="in">
                                      <p:cBhvr>
                                        <p:cTn id="7" dur="199"/>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94"/>
                                        </p:tgtEl>
                                        <p:attrNameLst>
                                          <p:attrName>style.visibility</p:attrName>
                                        </p:attrNameLst>
                                      </p:cBhvr>
                                      <p:to>
                                        <p:strVal val="visible"/>
                                      </p:to>
                                    </p:set>
                                    <p:animEffect filter="dissolve" transition="in">
                                      <p:cBhvr>
                                        <p:cTn id="12" dur="3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97"/>
                                        </p:tgtEl>
                                        <p:attrNameLst>
                                          <p:attrName>style.visibility</p:attrName>
                                        </p:attrNameLst>
                                      </p:cBhvr>
                                      <p:to>
                                        <p:strVal val="visible"/>
                                      </p:to>
                                    </p:set>
                                    <p:animEffect filter="dissolve" transition="in">
                                      <p:cBhvr>
                                        <p:cTn id="17" dur="199"/>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98"/>
                                        </p:tgtEl>
                                        <p:attrNameLst>
                                          <p:attrName>style.visibility</p:attrName>
                                        </p:attrNameLst>
                                      </p:cBhvr>
                                      <p:to>
                                        <p:strVal val="visible"/>
                                      </p:to>
                                    </p:set>
                                    <p:animEffect filter="dissolve" transition="in">
                                      <p:cBhvr>
                                        <p:cTn id="22" dur="199"/>
                                        <p:tgtEl>
                                          <p:spTgt spid="19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95"/>
                                        </p:tgtEl>
                                        <p:attrNameLst>
                                          <p:attrName>style.visibility</p:attrName>
                                        </p:attrNameLst>
                                      </p:cBhvr>
                                      <p:to>
                                        <p:strVal val="visible"/>
                                      </p:to>
                                    </p:set>
                                    <p:animEffect filter="dissolve" transition="in">
                                      <p:cBhvr>
                                        <p:cTn id="27" dur="199"/>
                                        <p:tgtEl>
                                          <p:spTgt spid="19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96"/>
                                        </p:tgtEl>
                                        <p:attrNameLst>
                                          <p:attrName>style.visibility</p:attrName>
                                        </p:attrNameLst>
                                      </p:cBhvr>
                                      <p:to>
                                        <p:strVal val="visible"/>
                                      </p:to>
                                    </p:set>
                                    <p:animEffect filter="dissolve" transition="in">
                                      <p:cBhvr>
                                        <p:cTn id="32" dur="199"/>
                                        <p:tgtEl>
                                          <p:spTgt spid="196"/>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03"/>
                                        </p:tgtEl>
                                        <p:attrNameLst>
                                          <p:attrName>style.visibility</p:attrName>
                                        </p:attrNameLst>
                                      </p:cBhvr>
                                      <p:to>
                                        <p:strVal val="visible"/>
                                      </p:to>
                                    </p:set>
                                    <p:animEffect filter="dissolve" transition="in">
                                      <p:cBhvr>
                                        <p:cTn id="37" dur="199"/>
                                        <p:tgtEl>
                                          <p:spTgt spid="20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205"/>
                                        </p:tgtEl>
                                        <p:attrNameLst>
                                          <p:attrName>style.visibility</p:attrName>
                                        </p:attrNameLst>
                                      </p:cBhvr>
                                      <p:to>
                                        <p:strVal val="visible"/>
                                      </p:to>
                                    </p:set>
                                    <p:animEffect filter="dissolve" transition="in">
                                      <p:cBhvr>
                                        <p:cTn id="42" dur="199"/>
                                        <p:tgtEl>
                                          <p:spTgt spid="20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204"/>
                                        </p:tgtEl>
                                        <p:attrNameLst>
                                          <p:attrName>style.visibility</p:attrName>
                                        </p:attrNameLst>
                                      </p:cBhvr>
                                      <p:to>
                                        <p:strVal val="visible"/>
                                      </p:to>
                                    </p:set>
                                    <p:animEffect filter="dissolve" transition="in">
                                      <p:cBhvr>
                                        <p:cTn id="47" dur="199"/>
                                        <p:tgtEl>
                                          <p:spTgt spid="204"/>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201"/>
                                        </p:tgtEl>
                                        <p:attrNameLst>
                                          <p:attrName>style.visibility</p:attrName>
                                        </p:attrNameLst>
                                      </p:cBhvr>
                                      <p:to>
                                        <p:strVal val="visible"/>
                                      </p:to>
                                    </p:set>
                                    <p:animEffect filter="dissolve" transition="in">
                                      <p:cBhvr>
                                        <p:cTn id="52" dur="199"/>
                                        <p:tgtEl>
                                          <p:spTgt spid="20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206"/>
                                        </p:tgtEl>
                                        <p:attrNameLst>
                                          <p:attrName>style.visibility</p:attrName>
                                        </p:attrNameLst>
                                      </p:cBhvr>
                                      <p:to>
                                        <p:strVal val="visible"/>
                                      </p:to>
                                    </p:set>
                                    <p:animEffect filter="dissolve" transition="in">
                                      <p:cBhvr>
                                        <p:cTn id="57" dur="199"/>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7"/>
      <p:bldP build="whole" bldLvl="1" animBg="1" rev="0" advAuto="0" spid="202" grpId="1"/>
      <p:bldP build="whole" bldLvl="1" animBg="1" rev="0" advAuto="0" spid="194" grpId="2"/>
      <p:bldP build="whole" bldLvl="1" animBg="1" rev="0" advAuto="0" spid="204" grpId="9"/>
      <p:bldP build="whole" bldLvl="1" animBg="1" rev="0" advAuto="0" spid="206" grpId="11"/>
      <p:bldP build="whole" bldLvl="1" animBg="1" rev="0" advAuto="0" spid="197" grpId="3"/>
      <p:bldP build="whole" bldLvl="1" animBg="1" rev="0" advAuto="0" spid="201" grpId="10"/>
      <p:bldP build="whole" bldLvl="1" animBg="1" rev="0" advAuto="0" spid="205" grpId="8"/>
      <p:bldP build="whole" bldLvl="1" animBg="1" rev="0" advAuto="0" spid="196" grpId="6"/>
      <p:bldP build="whole" bldLvl="1" animBg="1" rev="0" advAuto="0" spid="195" grpId="5"/>
      <p:bldP build="whole" bldLvl="1" animBg="1" rev="0" advAuto="0" spid="198"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Authentication vs Authorization"/>
          <p:cNvSpPr txBox="1"/>
          <p:nvPr>
            <p:ph type="title"/>
          </p:nvPr>
        </p:nvSpPr>
        <p:spPr>
          <a:xfrm>
            <a:off x="952500" y="-63500"/>
            <a:ext cx="11099800" cy="2159000"/>
          </a:xfrm>
          <a:prstGeom prst="rect">
            <a:avLst/>
          </a:prstGeom>
        </p:spPr>
        <p:txBody>
          <a:bodyPr/>
          <a:lstStyle>
            <a:lvl1pPr>
              <a:defRPr sz="5500"/>
            </a:lvl1pPr>
          </a:lstStyle>
          <a:p>
            <a:pPr/>
            <a:r>
              <a:t>Authentication vs Authorization</a:t>
            </a:r>
          </a:p>
        </p:txBody>
      </p:sp>
      <p:sp>
        <p:nvSpPr>
          <p:cNvPr id="211" name="Hitelesítés"/>
          <p:cNvSpPr txBox="1"/>
          <p:nvPr/>
        </p:nvSpPr>
        <p:spPr>
          <a:xfrm>
            <a:off x="2578899" y="1914586"/>
            <a:ext cx="22229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Hitelesítés</a:t>
            </a:r>
          </a:p>
        </p:txBody>
      </p:sp>
      <p:sp>
        <p:nvSpPr>
          <p:cNvPr id="212" name="Engedély"/>
          <p:cNvSpPr txBox="1"/>
          <p:nvPr/>
        </p:nvSpPr>
        <p:spPr>
          <a:xfrm>
            <a:off x="8380844" y="1914586"/>
            <a:ext cx="20450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Engedély</a:t>
            </a:r>
          </a:p>
        </p:txBody>
      </p:sp>
      <p:sp>
        <p:nvSpPr>
          <p:cNvPr id="213" name="Belépés"/>
          <p:cNvSpPr txBox="1"/>
          <p:nvPr/>
        </p:nvSpPr>
        <p:spPr>
          <a:xfrm>
            <a:off x="2677713" y="3831011"/>
            <a:ext cx="17913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Belépés</a:t>
            </a:r>
          </a:p>
        </p:txBody>
      </p:sp>
      <p:sp>
        <p:nvSpPr>
          <p:cNvPr id="214" name="Jogosultság"/>
          <p:cNvSpPr txBox="1"/>
          <p:nvPr/>
        </p:nvSpPr>
        <p:spPr>
          <a:xfrm>
            <a:off x="8101266" y="3728649"/>
            <a:ext cx="26042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Jogosultság</a:t>
            </a:r>
          </a:p>
        </p:txBody>
      </p:sp>
      <p:sp>
        <p:nvSpPr>
          <p:cNvPr id="215" name="Admin, User, Visitor"/>
          <p:cNvSpPr txBox="1"/>
          <p:nvPr/>
        </p:nvSpPr>
        <p:spPr>
          <a:xfrm>
            <a:off x="8471193" y="8662467"/>
            <a:ext cx="310576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Admin, User, Visitor</a:t>
            </a:r>
          </a:p>
        </p:txBody>
      </p:sp>
      <p:sp>
        <p:nvSpPr>
          <p:cNvPr id="216" name="Label"/>
          <p:cNvSpPr txBox="1"/>
          <p:nvPr/>
        </p:nvSpPr>
        <p:spPr>
          <a:xfrm>
            <a:off x="9203570" y="6252555"/>
            <a:ext cx="125775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Label</a:t>
            </a:r>
          </a:p>
        </p:txBody>
      </p:sp>
      <p:sp>
        <p:nvSpPr>
          <p:cNvPr id="217" name="Owner, Write, Read access…."/>
          <p:cNvSpPr txBox="1"/>
          <p:nvPr/>
        </p:nvSpPr>
        <p:spPr>
          <a:xfrm>
            <a:off x="8403940" y="7466538"/>
            <a:ext cx="436721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Owner, Write, Read access….</a:t>
            </a:r>
          </a:p>
        </p:txBody>
      </p:sp>
      <p:grpSp>
        <p:nvGrpSpPr>
          <p:cNvPr id="220" name="Group"/>
          <p:cNvGrpSpPr/>
          <p:nvPr/>
        </p:nvGrpSpPr>
        <p:grpSpPr>
          <a:xfrm>
            <a:off x="761339" y="6214222"/>
            <a:ext cx="8232440" cy="647701"/>
            <a:chOff x="0" y="0"/>
            <a:chExt cx="8232439" cy="647700"/>
          </a:xfrm>
        </p:grpSpPr>
        <p:sp>
          <p:nvSpPr>
            <p:cNvPr id="218" name="Mandatory Acces Control"/>
            <p:cNvSpPr txBox="1"/>
            <p:nvPr/>
          </p:nvSpPr>
          <p:spPr>
            <a:xfrm>
              <a:off x="-1" y="0"/>
              <a:ext cx="532318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Mandatory Acces Control</a:t>
              </a:r>
            </a:p>
          </p:txBody>
        </p:sp>
        <p:sp>
          <p:nvSpPr>
            <p:cNvPr id="219" name="Line"/>
            <p:cNvSpPr/>
            <p:nvPr/>
          </p:nvSpPr>
          <p:spPr>
            <a:xfrm>
              <a:off x="5628228" y="363814"/>
              <a:ext cx="2604212"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223" name="Group"/>
          <p:cNvGrpSpPr/>
          <p:nvPr/>
        </p:nvGrpSpPr>
        <p:grpSpPr>
          <a:xfrm>
            <a:off x="713528" y="7333188"/>
            <a:ext cx="7457685" cy="647701"/>
            <a:chOff x="0" y="0"/>
            <a:chExt cx="7457683" cy="647700"/>
          </a:xfrm>
        </p:grpSpPr>
        <p:sp>
          <p:nvSpPr>
            <p:cNvPr id="221" name="Line"/>
            <p:cNvSpPr/>
            <p:nvPr/>
          </p:nvSpPr>
          <p:spPr>
            <a:xfrm>
              <a:off x="6056075" y="359282"/>
              <a:ext cx="1401609" cy="1683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22" name="Discretionary Acces Control"/>
            <p:cNvSpPr txBox="1"/>
            <p:nvPr/>
          </p:nvSpPr>
          <p:spPr>
            <a:xfrm>
              <a:off x="0" y="0"/>
              <a:ext cx="582290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Discretionary Acces Control</a:t>
              </a:r>
            </a:p>
          </p:txBody>
        </p:sp>
      </p:grpSp>
      <p:grpSp>
        <p:nvGrpSpPr>
          <p:cNvPr id="226" name="Group"/>
          <p:cNvGrpSpPr/>
          <p:nvPr/>
        </p:nvGrpSpPr>
        <p:grpSpPr>
          <a:xfrm>
            <a:off x="738638" y="8528356"/>
            <a:ext cx="7435772" cy="647701"/>
            <a:chOff x="0" y="0"/>
            <a:chExt cx="7435771" cy="647700"/>
          </a:xfrm>
        </p:grpSpPr>
        <p:sp>
          <p:nvSpPr>
            <p:cNvPr id="224" name="Line"/>
            <p:cNvSpPr/>
            <p:nvPr/>
          </p:nvSpPr>
          <p:spPr>
            <a:xfrm>
              <a:off x="5929741" y="385443"/>
              <a:ext cx="150603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225" name="Role Based Acces Control"/>
            <p:cNvSpPr txBox="1"/>
            <p:nvPr/>
          </p:nvSpPr>
          <p:spPr>
            <a:xfrm>
              <a:off x="-1" y="0"/>
              <a:ext cx="549325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Role Based Acces Control</a:t>
              </a:r>
            </a:p>
          </p:txBody>
        </p:sp>
      </p:grpSp>
      <p:sp>
        <p:nvSpPr>
          <p:cNvPr id="227" name="ACL"/>
          <p:cNvSpPr txBox="1"/>
          <p:nvPr/>
        </p:nvSpPr>
        <p:spPr>
          <a:xfrm>
            <a:off x="8901595" y="5296349"/>
            <a:ext cx="10035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ACL</a:t>
            </a:r>
          </a:p>
        </p:txBody>
      </p:sp>
      <p:grpSp>
        <p:nvGrpSpPr>
          <p:cNvPr id="230" name="Group"/>
          <p:cNvGrpSpPr/>
          <p:nvPr/>
        </p:nvGrpSpPr>
        <p:grpSpPr>
          <a:xfrm>
            <a:off x="4298441" y="4438492"/>
            <a:ext cx="4407918" cy="1540101"/>
            <a:chOff x="-588213" y="0"/>
            <a:chExt cx="4407916" cy="1540099"/>
          </a:xfrm>
        </p:grpSpPr>
        <p:sp>
          <p:nvSpPr>
            <p:cNvPr id="228" name="Access Control List"/>
            <p:cNvSpPr txBox="1"/>
            <p:nvPr/>
          </p:nvSpPr>
          <p:spPr>
            <a:xfrm>
              <a:off x="-588214" y="892399"/>
              <a:ext cx="440791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a:ea typeface="Helvetica"/>
                  <a:cs typeface="Helvetica"/>
                  <a:sym typeface="Helvetica"/>
                </a:defRPr>
              </a:lvl1pPr>
            </a:lstStyle>
            <a:p>
              <a:pPr/>
              <a:r>
                <a:t>Access Control List</a:t>
              </a:r>
            </a:p>
          </p:txBody>
        </p:sp>
        <p:sp>
          <p:nvSpPr>
            <p:cNvPr id="229" name="Line"/>
            <p:cNvSpPr/>
            <p:nvPr/>
          </p:nvSpPr>
          <p:spPr>
            <a:xfrm flipH="1">
              <a:off x="1851675" y="0"/>
              <a:ext cx="1713111" cy="82110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231" name="Arrow"/>
          <p:cNvSpPr/>
          <p:nvPr/>
        </p:nvSpPr>
        <p:spPr>
          <a:xfrm rot="5400000">
            <a:off x="2938367" y="2620845"/>
            <a:ext cx="1270001" cy="1036032"/>
          </a:xfrm>
          <a:prstGeom prst="rightArrow">
            <a:avLst>
              <a:gd name="adj1" fmla="val 32000"/>
              <a:gd name="adj2" fmla="val 78453"/>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32" name="Arrow"/>
          <p:cNvSpPr/>
          <p:nvPr/>
        </p:nvSpPr>
        <p:spPr>
          <a:xfrm rot="5400000">
            <a:off x="8768372" y="2620845"/>
            <a:ext cx="1270001" cy="1036032"/>
          </a:xfrm>
          <a:prstGeom prst="rightArrow">
            <a:avLst>
              <a:gd name="adj1" fmla="val 32000"/>
              <a:gd name="adj2" fmla="val 78453"/>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dissolve" transition="in">
                                      <p:cBhvr>
                                        <p:cTn id="7" dur="199"/>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12"/>
                                        </p:tgtEl>
                                        <p:attrNameLst>
                                          <p:attrName>style.visibility</p:attrName>
                                        </p:attrNameLst>
                                      </p:cBhvr>
                                      <p:to>
                                        <p:strVal val="visible"/>
                                      </p:to>
                                    </p:set>
                                    <p:animEffect filter="dissolve" transition="in">
                                      <p:cBhvr>
                                        <p:cTn id="12" dur="2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13"/>
                                        </p:tgtEl>
                                        <p:attrNameLst>
                                          <p:attrName>style.visibility</p:attrName>
                                        </p:attrNameLst>
                                      </p:cBhvr>
                                      <p:to>
                                        <p:strVal val="visible"/>
                                      </p:to>
                                    </p:set>
                                    <p:animEffect filter="dissolve" transition="in">
                                      <p:cBhvr>
                                        <p:cTn id="17" dur="200"/>
                                        <p:tgtEl>
                                          <p:spTgt spid="213"/>
                                        </p:tgtEl>
                                      </p:cBhvr>
                                    </p:animEffect>
                                  </p:childTnLst>
                                </p:cTn>
                              </p:par>
                            </p:childTnLst>
                          </p:cTn>
                        </p:par>
                        <p:par>
                          <p:cTn id="18" fill="hold">
                            <p:stCondLst>
                              <p:cond delay="200"/>
                            </p:stCondLst>
                            <p:childTnLst>
                              <p:par>
                                <p:cTn id="19" presetClass="entr" nodeType="afterEffect" presetID="9" grpId="4" fill="hold">
                                  <p:stCondLst>
                                    <p:cond delay="0"/>
                                  </p:stCondLst>
                                  <p:iterate type="el" backwards="0">
                                    <p:tmAbs val="0"/>
                                  </p:iterate>
                                  <p:childTnLst>
                                    <p:set>
                                      <p:cBhvr>
                                        <p:cTn id="20" fill="hold"/>
                                        <p:tgtEl>
                                          <p:spTgt spid="231"/>
                                        </p:tgtEl>
                                        <p:attrNameLst>
                                          <p:attrName>style.visibility</p:attrName>
                                        </p:attrNameLst>
                                      </p:cBhvr>
                                      <p:to>
                                        <p:strVal val="visible"/>
                                      </p:to>
                                    </p:set>
                                    <p:animEffect filter="dissolve" transition="in">
                                      <p:cBhvr>
                                        <p:cTn id="21" dur="199"/>
                                        <p:tgtEl>
                                          <p:spTgt spid="231"/>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214"/>
                                        </p:tgtEl>
                                        <p:attrNameLst>
                                          <p:attrName>style.visibility</p:attrName>
                                        </p:attrNameLst>
                                      </p:cBhvr>
                                      <p:to>
                                        <p:strVal val="visible"/>
                                      </p:to>
                                    </p:set>
                                    <p:animEffect filter="dissolve" transition="in">
                                      <p:cBhvr>
                                        <p:cTn id="26" dur="200"/>
                                        <p:tgtEl>
                                          <p:spTgt spid="214"/>
                                        </p:tgtEl>
                                      </p:cBhvr>
                                    </p:animEffect>
                                  </p:childTnLst>
                                </p:cTn>
                              </p:par>
                            </p:childTnLst>
                          </p:cTn>
                        </p:par>
                        <p:par>
                          <p:cTn id="27" fill="hold">
                            <p:stCondLst>
                              <p:cond delay="200"/>
                            </p:stCondLst>
                            <p:childTnLst>
                              <p:par>
                                <p:cTn id="28" presetClass="entr" nodeType="afterEffect" presetID="9" grpId="6" fill="hold">
                                  <p:stCondLst>
                                    <p:cond delay="0"/>
                                  </p:stCondLst>
                                  <p:iterate type="el" backwards="0">
                                    <p:tmAbs val="0"/>
                                  </p:iterate>
                                  <p:childTnLst>
                                    <p:set>
                                      <p:cBhvr>
                                        <p:cTn id="29" fill="hold"/>
                                        <p:tgtEl>
                                          <p:spTgt spid="232"/>
                                        </p:tgtEl>
                                        <p:attrNameLst>
                                          <p:attrName>style.visibility</p:attrName>
                                        </p:attrNameLst>
                                      </p:cBhvr>
                                      <p:to>
                                        <p:strVal val="visible"/>
                                      </p:to>
                                    </p:set>
                                    <p:animEffect filter="dissolve" transition="in">
                                      <p:cBhvr>
                                        <p:cTn id="30" dur="199"/>
                                        <p:tgtEl>
                                          <p:spTgt spid="232"/>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227"/>
                                        </p:tgtEl>
                                        <p:attrNameLst>
                                          <p:attrName>style.visibility</p:attrName>
                                        </p:attrNameLst>
                                      </p:cBhvr>
                                      <p:to>
                                        <p:strVal val="visible"/>
                                      </p:to>
                                    </p:set>
                                    <p:animEffect filter="dissolve" transition="in">
                                      <p:cBhvr>
                                        <p:cTn id="35" dur="200"/>
                                        <p:tgtEl>
                                          <p:spTgt spid="227"/>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230"/>
                                        </p:tgtEl>
                                        <p:attrNameLst>
                                          <p:attrName>style.visibility</p:attrName>
                                        </p:attrNameLst>
                                      </p:cBhvr>
                                      <p:to>
                                        <p:strVal val="visible"/>
                                      </p:to>
                                    </p:set>
                                    <p:animEffect filter="dissolve" transition="in">
                                      <p:cBhvr>
                                        <p:cTn id="40" dur="200"/>
                                        <p:tgtEl>
                                          <p:spTgt spid="230"/>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216"/>
                                        </p:tgtEl>
                                        <p:attrNameLst>
                                          <p:attrName>style.visibility</p:attrName>
                                        </p:attrNameLst>
                                      </p:cBhvr>
                                      <p:to>
                                        <p:strVal val="visible"/>
                                      </p:to>
                                    </p:set>
                                    <p:animEffect filter="dissolve" transition="in">
                                      <p:cBhvr>
                                        <p:cTn id="45" dur="200"/>
                                        <p:tgtEl>
                                          <p:spTgt spid="216"/>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0" fill="hold">
                                  <p:stCondLst>
                                    <p:cond delay="0"/>
                                  </p:stCondLst>
                                  <p:iterate type="el" backwards="0">
                                    <p:tmAbs val="0"/>
                                  </p:iterate>
                                  <p:childTnLst>
                                    <p:set>
                                      <p:cBhvr>
                                        <p:cTn id="49" fill="hold"/>
                                        <p:tgtEl>
                                          <p:spTgt spid="220"/>
                                        </p:tgtEl>
                                        <p:attrNameLst>
                                          <p:attrName>style.visibility</p:attrName>
                                        </p:attrNameLst>
                                      </p:cBhvr>
                                      <p:to>
                                        <p:strVal val="visible"/>
                                      </p:to>
                                    </p:set>
                                    <p:animEffect filter="dissolve" transition="in">
                                      <p:cBhvr>
                                        <p:cTn id="50" dur="200"/>
                                        <p:tgtEl>
                                          <p:spTgt spid="220"/>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1" fill="hold">
                                  <p:stCondLst>
                                    <p:cond delay="0"/>
                                  </p:stCondLst>
                                  <p:iterate type="el" backwards="0">
                                    <p:tmAbs val="0"/>
                                  </p:iterate>
                                  <p:childTnLst>
                                    <p:set>
                                      <p:cBhvr>
                                        <p:cTn id="54" fill="hold"/>
                                        <p:tgtEl>
                                          <p:spTgt spid="217"/>
                                        </p:tgtEl>
                                        <p:attrNameLst>
                                          <p:attrName>style.visibility</p:attrName>
                                        </p:attrNameLst>
                                      </p:cBhvr>
                                      <p:to>
                                        <p:strVal val="visible"/>
                                      </p:to>
                                    </p:set>
                                    <p:animEffect filter="dissolve" transition="in">
                                      <p:cBhvr>
                                        <p:cTn id="55" dur="200"/>
                                        <p:tgtEl>
                                          <p:spTgt spid="217"/>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ID="9" grpId="12" fill="hold">
                                  <p:stCondLst>
                                    <p:cond delay="0"/>
                                  </p:stCondLst>
                                  <p:iterate type="el" backwards="0">
                                    <p:tmAbs val="0"/>
                                  </p:iterate>
                                  <p:childTnLst>
                                    <p:set>
                                      <p:cBhvr>
                                        <p:cTn id="59" fill="hold"/>
                                        <p:tgtEl>
                                          <p:spTgt spid="223"/>
                                        </p:tgtEl>
                                        <p:attrNameLst>
                                          <p:attrName>style.visibility</p:attrName>
                                        </p:attrNameLst>
                                      </p:cBhvr>
                                      <p:to>
                                        <p:strVal val="visible"/>
                                      </p:to>
                                    </p:set>
                                    <p:animEffect filter="dissolve" transition="in">
                                      <p:cBhvr>
                                        <p:cTn id="60" dur="200"/>
                                        <p:tgtEl>
                                          <p:spTgt spid="223"/>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ID="9" grpId="13" fill="hold">
                                  <p:stCondLst>
                                    <p:cond delay="0"/>
                                  </p:stCondLst>
                                  <p:iterate type="el" backwards="0">
                                    <p:tmAbs val="0"/>
                                  </p:iterate>
                                  <p:childTnLst>
                                    <p:set>
                                      <p:cBhvr>
                                        <p:cTn id="64" fill="hold"/>
                                        <p:tgtEl>
                                          <p:spTgt spid="215"/>
                                        </p:tgtEl>
                                        <p:attrNameLst>
                                          <p:attrName>style.visibility</p:attrName>
                                        </p:attrNameLst>
                                      </p:cBhvr>
                                      <p:to>
                                        <p:strVal val="visible"/>
                                      </p:to>
                                    </p:set>
                                    <p:animEffect filter="dissolve" transition="in">
                                      <p:cBhvr>
                                        <p:cTn id="65" dur="200"/>
                                        <p:tgtEl>
                                          <p:spTgt spid="215"/>
                                        </p:tgtEl>
                                      </p:cBhvr>
                                    </p:animEffect>
                                  </p:childTnLst>
                                </p:cTn>
                              </p:par>
                            </p:childTnLst>
                          </p:cTn>
                        </p:par>
                      </p:childTnLst>
                    </p:cTn>
                  </p:par>
                  <p:par>
                    <p:cTn id="66" fill="hold">
                      <p:stCondLst>
                        <p:cond delay="indefinite"/>
                      </p:stCondLst>
                      <p:childTnLst>
                        <p:par>
                          <p:cTn id="67" fill="hold">
                            <p:stCondLst>
                              <p:cond delay="0"/>
                            </p:stCondLst>
                            <p:childTnLst>
                              <p:par>
                                <p:cTn id="68" presetClass="entr" nodeType="clickEffect" presetID="9" grpId="14" fill="hold">
                                  <p:stCondLst>
                                    <p:cond delay="0"/>
                                  </p:stCondLst>
                                  <p:iterate type="el" backwards="0">
                                    <p:tmAbs val="0"/>
                                  </p:iterate>
                                  <p:childTnLst>
                                    <p:set>
                                      <p:cBhvr>
                                        <p:cTn id="69" fill="hold"/>
                                        <p:tgtEl>
                                          <p:spTgt spid="226"/>
                                        </p:tgtEl>
                                        <p:attrNameLst>
                                          <p:attrName>style.visibility</p:attrName>
                                        </p:attrNameLst>
                                      </p:cBhvr>
                                      <p:to>
                                        <p:strVal val="visible"/>
                                      </p:to>
                                    </p:set>
                                    <p:animEffect filter="dissolve" transition="in">
                                      <p:cBhvr>
                                        <p:cTn id="70" dur="2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4"/>
      <p:bldP build="whole" bldLvl="1" animBg="1" rev="0" advAuto="0" spid="220" grpId="10"/>
      <p:bldP build="whole" bldLvl="1" animBg="1" rev="0" advAuto="0" spid="226" grpId="14"/>
      <p:bldP build="whole" bldLvl="1" animBg="1" rev="0" advAuto="0" spid="232" grpId="6"/>
      <p:bldP build="whole" bldLvl="1" animBg="1" rev="0" advAuto="0" spid="216" grpId="9"/>
      <p:bldP build="whole" bldLvl="1" animBg="1" rev="0" advAuto="0" spid="212" grpId="2"/>
      <p:bldP build="whole" bldLvl="1" animBg="1" rev="0" advAuto="0" spid="217" grpId="11"/>
      <p:bldP build="whole" bldLvl="1" animBg="1" rev="0" advAuto="0" spid="230" grpId="8"/>
      <p:bldP build="whole" bldLvl="1" animBg="1" rev="0" advAuto="0" spid="211" grpId="1"/>
      <p:bldP build="whole" bldLvl="1" animBg="1" rev="0" advAuto="0" spid="213" grpId="3"/>
      <p:bldP build="whole" bldLvl="1" animBg="1" rev="0" advAuto="0" spid="214" grpId="5"/>
      <p:bldP build="whole" bldLvl="1" animBg="1" rev="0" advAuto="0" spid="223" grpId="12"/>
      <p:bldP build="whole" bldLvl="1" animBg="1" rev="0" advAuto="0" spid="227" grpId="7"/>
      <p:bldP build="whole" bldLvl="1" animBg="1" rev="0" advAuto="0" spid="215" grpId="1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8" name="Group"/>
          <p:cNvGrpSpPr/>
          <p:nvPr/>
        </p:nvGrpSpPr>
        <p:grpSpPr>
          <a:xfrm>
            <a:off x="4419384" y="6527824"/>
            <a:ext cx="4517595" cy="1702936"/>
            <a:chOff x="0" y="0"/>
            <a:chExt cx="4517593" cy="1702935"/>
          </a:xfrm>
        </p:grpSpPr>
        <p:sp>
          <p:nvSpPr>
            <p:cNvPr id="236" name="Bizalom(Trust)"/>
            <p:cNvSpPr txBox="1"/>
            <p:nvPr/>
          </p:nvSpPr>
          <p:spPr>
            <a:xfrm>
              <a:off x="56418" y="1055235"/>
              <a:ext cx="301889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Bizalom(Trust)</a:t>
              </a:r>
            </a:p>
          </p:txBody>
        </p:sp>
        <p:sp>
          <p:nvSpPr>
            <p:cNvPr id="237" name="Titkosítás(Encryption)"/>
            <p:cNvSpPr txBox="1"/>
            <p:nvPr/>
          </p:nvSpPr>
          <p:spPr>
            <a:xfrm>
              <a:off x="0" y="0"/>
              <a:ext cx="4517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Titkosítás(Encryption)</a:t>
              </a:r>
            </a:p>
          </p:txBody>
        </p:sp>
      </p:grpSp>
      <p:grpSp>
        <p:nvGrpSpPr>
          <p:cNvPr id="241" name="Group"/>
          <p:cNvGrpSpPr/>
          <p:nvPr/>
        </p:nvGrpSpPr>
        <p:grpSpPr>
          <a:xfrm>
            <a:off x="2448023" y="3340936"/>
            <a:ext cx="4274719" cy="2352417"/>
            <a:chOff x="787463" y="266913"/>
            <a:chExt cx="4274717" cy="2352416"/>
          </a:xfrm>
        </p:grpSpPr>
        <p:sp>
          <p:nvSpPr>
            <p:cNvPr id="239" name="Private key"/>
            <p:cNvSpPr txBox="1"/>
            <p:nvPr/>
          </p:nvSpPr>
          <p:spPr>
            <a:xfrm>
              <a:off x="787463" y="1161310"/>
              <a:ext cx="179108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a:r>
                <a:t>Private key</a:t>
              </a:r>
            </a:p>
          </p:txBody>
        </p:sp>
        <p:pic>
          <p:nvPicPr>
            <p:cNvPr id="240" name="key_blade_icon_by_burntheashes0-d4kr0bc.png" descr="key_blade_icon_by_burntheashes0-d4kr0bc.png"/>
            <p:cNvPicPr>
              <a:picLocks noChangeAspect="1"/>
            </p:cNvPicPr>
            <p:nvPr/>
          </p:nvPicPr>
          <p:blipFill>
            <a:blip r:embed="rId3">
              <a:extLst/>
            </a:blip>
            <a:stretch>
              <a:fillRect/>
            </a:stretch>
          </p:blipFill>
          <p:spPr>
            <a:xfrm rot="2752885">
              <a:off x="3054169" y="611318"/>
              <a:ext cx="1663607" cy="1663607"/>
            </a:xfrm>
            <a:prstGeom prst="rect">
              <a:avLst/>
            </a:prstGeom>
            <a:ln w="12700" cap="flat">
              <a:noFill/>
              <a:miter lim="400000"/>
            </a:ln>
            <a:effectLst/>
          </p:spPr>
        </p:pic>
      </p:grpSp>
      <p:grpSp>
        <p:nvGrpSpPr>
          <p:cNvPr id="244" name="Group"/>
          <p:cNvGrpSpPr/>
          <p:nvPr/>
        </p:nvGrpSpPr>
        <p:grpSpPr>
          <a:xfrm>
            <a:off x="2438696" y="2037943"/>
            <a:ext cx="3803465" cy="2055399"/>
            <a:chOff x="923975" y="0"/>
            <a:chExt cx="3803463" cy="2055398"/>
          </a:xfrm>
        </p:grpSpPr>
        <p:sp>
          <p:nvSpPr>
            <p:cNvPr id="242" name="Public key"/>
            <p:cNvSpPr txBox="1"/>
            <p:nvPr/>
          </p:nvSpPr>
          <p:spPr>
            <a:xfrm>
              <a:off x="923975" y="748299"/>
              <a:ext cx="169575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700"/>
              </a:lvl1pPr>
            </a:lstStyle>
            <a:p>
              <a:pPr/>
              <a:r>
                <a:t>Public key</a:t>
              </a:r>
            </a:p>
          </p:txBody>
        </p:sp>
        <p:pic>
          <p:nvPicPr>
            <p:cNvPr id="243" name="key-1127202413.png" descr="key-1127202413.png"/>
            <p:cNvPicPr>
              <a:picLocks noChangeAspect="1"/>
            </p:cNvPicPr>
            <p:nvPr/>
          </p:nvPicPr>
          <p:blipFill>
            <a:blip r:embed="rId4">
              <a:extLst/>
            </a:blip>
            <a:stretch>
              <a:fillRect/>
            </a:stretch>
          </p:blipFill>
          <p:spPr>
            <a:xfrm>
              <a:off x="2672040" y="0"/>
              <a:ext cx="2055399" cy="2055399"/>
            </a:xfrm>
            <a:prstGeom prst="rect">
              <a:avLst/>
            </a:prstGeom>
            <a:ln w="12700" cap="flat">
              <a:noFill/>
              <a:miter lim="400000"/>
            </a:ln>
            <a:effectLst/>
          </p:spPr>
        </p:pic>
      </p:grpSp>
      <p:pic>
        <p:nvPicPr>
          <p:cNvPr id="245" name="320px-Chain_link_icon.png" descr="320px-Chain_link_icon.png"/>
          <p:cNvPicPr>
            <a:picLocks noChangeAspect="1"/>
          </p:cNvPicPr>
          <p:nvPr/>
        </p:nvPicPr>
        <p:blipFill>
          <a:blip r:embed="rId5">
            <a:extLst/>
          </a:blip>
          <a:stretch>
            <a:fillRect/>
          </a:stretch>
        </p:blipFill>
        <p:spPr>
          <a:xfrm rot="16200000">
            <a:off x="4781421" y="3593051"/>
            <a:ext cx="819837" cy="345869"/>
          </a:xfrm>
          <a:prstGeom prst="rect">
            <a:avLst/>
          </a:prstGeom>
          <a:ln w="12700">
            <a:miter lim="400000"/>
          </a:ln>
        </p:spPr>
      </p:pic>
      <p:sp>
        <p:nvSpPr>
          <p:cNvPr id="246" name="Asymmetric encryption"/>
          <p:cNvSpPr txBox="1"/>
          <p:nvPr/>
        </p:nvSpPr>
        <p:spPr>
          <a:xfrm>
            <a:off x="2870562" y="379912"/>
            <a:ext cx="7263675" cy="1372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97256">
              <a:defRPr sz="5440"/>
            </a:lvl1pPr>
          </a:lstStyle>
          <a:p>
            <a:pPr/>
            <a:r>
              <a:t>Asymmetric encryption</a:t>
            </a:r>
          </a:p>
        </p:txBody>
      </p:sp>
      <p:grpSp>
        <p:nvGrpSpPr>
          <p:cNvPr id="249" name="Group"/>
          <p:cNvGrpSpPr/>
          <p:nvPr/>
        </p:nvGrpSpPr>
        <p:grpSpPr>
          <a:xfrm>
            <a:off x="6670668" y="2325307"/>
            <a:ext cx="5036610" cy="1270001"/>
            <a:chOff x="0" y="0"/>
            <a:chExt cx="5036609" cy="1270000"/>
          </a:xfrm>
        </p:grpSpPr>
        <p:sp>
          <p:nvSpPr>
            <p:cNvPr id="247" name="Arrow"/>
            <p:cNvSpPr/>
            <p:nvPr/>
          </p:nvSpPr>
          <p:spPr>
            <a:xfrm>
              <a:off x="0" y="0"/>
              <a:ext cx="1270000" cy="1270000"/>
            </a:xfrm>
            <a:prstGeom prst="rightArrow">
              <a:avLst>
                <a:gd name="adj1" fmla="val 32000"/>
                <a:gd name="adj2" fmla="val 64000"/>
              </a:avLst>
            </a:pr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48" name="Encrypt(titkosít)"/>
            <p:cNvSpPr txBox="1"/>
            <p:nvPr/>
          </p:nvSpPr>
          <p:spPr>
            <a:xfrm>
              <a:off x="1738825" y="311150"/>
              <a:ext cx="329778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Encrypt(titkosít)</a:t>
              </a:r>
            </a:p>
          </p:txBody>
        </p:sp>
      </p:grpSp>
      <p:grpSp>
        <p:nvGrpSpPr>
          <p:cNvPr id="252" name="Group"/>
          <p:cNvGrpSpPr/>
          <p:nvPr/>
        </p:nvGrpSpPr>
        <p:grpSpPr>
          <a:xfrm>
            <a:off x="6739877" y="3936663"/>
            <a:ext cx="5321053" cy="1270001"/>
            <a:chOff x="0" y="0"/>
            <a:chExt cx="5321051" cy="1270000"/>
          </a:xfrm>
        </p:grpSpPr>
        <p:sp>
          <p:nvSpPr>
            <p:cNvPr id="250" name="Arrow"/>
            <p:cNvSpPr/>
            <p:nvPr/>
          </p:nvSpPr>
          <p:spPr>
            <a:xfrm rot="10800000">
              <a:off x="0" y="-1"/>
              <a:ext cx="1270000" cy="1270001"/>
            </a:xfrm>
            <a:prstGeom prst="rightArrow">
              <a:avLst>
                <a:gd name="adj1" fmla="val 32000"/>
                <a:gd name="adj2" fmla="val 64000"/>
              </a:avLst>
            </a:pr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51" name="Decrypt(megfejt)"/>
            <p:cNvSpPr txBox="1"/>
            <p:nvPr/>
          </p:nvSpPr>
          <p:spPr>
            <a:xfrm>
              <a:off x="1743918" y="311150"/>
              <a:ext cx="357713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Decrypt(megfejt)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4"/>
                                        </p:tgtEl>
                                        <p:attrNameLst>
                                          <p:attrName>style.visibility</p:attrName>
                                        </p:attrNameLst>
                                      </p:cBhvr>
                                      <p:to>
                                        <p:strVal val="visible"/>
                                      </p:to>
                                    </p:set>
                                    <p:animEffect filter="dissolve" transition="in">
                                      <p:cBhvr>
                                        <p:cTn id="7" dur="199"/>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1"/>
                                        </p:tgtEl>
                                        <p:attrNameLst>
                                          <p:attrName>style.visibility</p:attrName>
                                        </p:attrNameLst>
                                      </p:cBhvr>
                                      <p:to>
                                        <p:strVal val="visible"/>
                                      </p:to>
                                    </p:set>
                                    <p:animEffect filter="dissolve" transition="in">
                                      <p:cBhvr>
                                        <p:cTn id="12" dur="199"/>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49"/>
                                        </p:tgtEl>
                                        <p:attrNameLst>
                                          <p:attrName>style.visibility</p:attrName>
                                        </p:attrNameLst>
                                      </p:cBhvr>
                                      <p:to>
                                        <p:strVal val="visible"/>
                                      </p:to>
                                    </p:set>
                                    <p:animEffect filter="dissolve" transition="in">
                                      <p:cBhvr>
                                        <p:cTn id="17" dur="199"/>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52"/>
                                        </p:tgtEl>
                                        <p:attrNameLst>
                                          <p:attrName>style.visibility</p:attrName>
                                        </p:attrNameLst>
                                      </p:cBhvr>
                                      <p:to>
                                        <p:strVal val="visible"/>
                                      </p:to>
                                    </p:set>
                                    <p:animEffect filter="dissolve" transition="in">
                                      <p:cBhvr>
                                        <p:cTn id="22" dur="199"/>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45"/>
                                        </p:tgtEl>
                                        <p:attrNameLst>
                                          <p:attrName>style.visibility</p:attrName>
                                        </p:attrNameLst>
                                      </p:cBhvr>
                                      <p:to>
                                        <p:strVal val="visible"/>
                                      </p:to>
                                    </p:set>
                                    <p:animEffect filter="dissolve" transition="in">
                                      <p:cBhvr>
                                        <p:cTn id="27" dur="199"/>
                                        <p:tgtEl>
                                          <p:spTgt spid="24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38"/>
                                        </p:tgtEl>
                                        <p:attrNameLst>
                                          <p:attrName>style.visibility</p:attrName>
                                        </p:attrNameLst>
                                      </p:cBhvr>
                                      <p:to>
                                        <p:strVal val="visible"/>
                                      </p:to>
                                    </p:set>
                                    <p:animEffect filter="dissolve" transition="in">
                                      <p:cBhvr>
                                        <p:cTn id="32" dur="199"/>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6"/>
      <p:bldP build="whole" bldLvl="1" animBg="1" rev="0" advAuto="0" spid="241" grpId="2"/>
      <p:bldP build="whole" bldLvl="1" animBg="1" rev="0" advAuto="0" spid="249" grpId="3"/>
      <p:bldP build="whole" bldLvl="1" animBg="1" rev="0" advAuto="0" spid="252" grpId="4"/>
      <p:bldP build="whole" bldLvl="1" animBg="1" rev="0" advAuto="0" spid="244" grpId="1"/>
      <p:bldP build="whole" bldLvl="1" animBg="1" rev="0" advAuto="0" spid="245"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6" name="Oxygen-Icons.org-Oxygen-Devices-computer-laptop.png" descr="Oxygen-Icons.org-Oxygen-Devices-computer-laptop.png"/>
          <p:cNvPicPr>
            <a:picLocks noChangeAspect="1"/>
          </p:cNvPicPr>
          <p:nvPr/>
        </p:nvPicPr>
        <p:blipFill>
          <a:blip r:embed="rId3">
            <a:extLst/>
          </a:blip>
          <a:stretch>
            <a:fillRect/>
          </a:stretch>
        </p:blipFill>
        <p:spPr>
          <a:xfrm>
            <a:off x="537936" y="3531250"/>
            <a:ext cx="1697585" cy="1697585"/>
          </a:xfrm>
          <a:prstGeom prst="rect">
            <a:avLst/>
          </a:prstGeom>
          <a:ln w="12700">
            <a:miter lim="400000"/>
          </a:ln>
        </p:spPr>
      </p:pic>
      <p:pic>
        <p:nvPicPr>
          <p:cNvPr id="257" name="Oxygen-Icons.org-Oxygen-Devices-computer-laptop.png" descr="Oxygen-Icons.org-Oxygen-Devices-computer-laptop.png"/>
          <p:cNvPicPr>
            <a:picLocks noChangeAspect="1"/>
          </p:cNvPicPr>
          <p:nvPr/>
        </p:nvPicPr>
        <p:blipFill>
          <a:blip r:embed="rId3">
            <a:extLst/>
          </a:blip>
          <a:stretch>
            <a:fillRect/>
          </a:stretch>
        </p:blipFill>
        <p:spPr>
          <a:xfrm>
            <a:off x="10092331" y="3225195"/>
            <a:ext cx="1697584" cy="1697584"/>
          </a:xfrm>
          <a:prstGeom prst="rect">
            <a:avLst/>
          </a:prstGeom>
          <a:ln w="12700">
            <a:miter lim="400000"/>
          </a:ln>
        </p:spPr>
      </p:pic>
      <p:pic>
        <p:nvPicPr>
          <p:cNvPr id="258" name="public_blue.png" descr="public_blue.png"/>
          <p:cNvPicPr>
            <a:picLocks noChangeAspect="1"/>
          </p:cNvPicPr>
          <p:nvPr/>
        </p:nvPicPr>
        <p:blipFill>
          <a:blip r:embed="rId4">
            <a:extLst/>
          </a:blip>
          <a:stretch>
            <a:fillRect/>
          </a:stretch>
        </p:blipFill>
        <p:spPr>
          <a:xfrm>
            <a:off x="537936" y="1582403"/>
            <a:ext cx="1697585" cy="1697584"/>
          </a:xfrm>
          <a:prstGeom prst="rect">
            <a:avLst/>
          </a:prstGeom>
          <a:ln w="12700">
            <a:miter lim="400000"/>
          </a:ln>
        </p:spPr>
      </p:pic>
      <p:pic>
        <p:nvPicPr>
          <p:cNvPr id="259" name="private_blue.png" descr="private_blue.png"/>
          <p:cNvPicPr>
            <a:picLocks noChangeAspect="1"/>
          </p:cNvPicPr>
          <p:nvPr/>
        </p:nvPicPr>
        <p:blipFill>
          <a:blip r:embed="rId5">
            <a:extLst/>
          </a:blip>
          <a:stretch>
            <a:fillRect/>
          </a:stretch>
        </p:blipFill>
        <p:spPr>
          <a:xfrm>
            <a:off x="446161" y="2096417"/>
            <a:ext cx="1881134" cy="1881134"/>
          </a:xfrm>
          <a:prstGeom prst="rect">
            <a:avLst/>
          </a:prstGeom>
          <a:ln w="12700">
            <a:miter lim="400000"/>
          </a:ln>
        </p:spPr>
      </p:pic>
      <p:pic>
        <p:nvPicPr>
          <p:cNvPr id="260" name="private_green.png" descr="private_green.png"/>
          <p:cNvPicPr>
            <a:picLocks noChangeAspect="1"/>
          </p:cNvPicPr>
          <p:nvPr/>
        </p:nvPicPr>
        <p:blipFill>
          <a:blip r:embed="rId6">
            <a:extLst/>
          </a:blip>
          <a:stretch>
            <a:fillRect/>
          </a:stretch>
        </p:blipFill>
        <p:spPr>
          <a:xfrm>
            <a:off x="10089457" y="1954447"/>
            <a:ext cx="1881134" cy="1881135"/>
          </a:xfrm>
          <a:prstGeom prst="rect">
            <a:avLst/>
          </a:prstGeom>
          <a:ln w="12700">
            <a:miter lim="400000"/>
          </a:ln>
        </p:spPr>
      </p:pic>
      <p:sp>
        <p:nvSpPr>
          <p:cNvPr id="261" name="Asymmetric encryption"/>
          <p:cNvSpPr txBox="1"/>
          <p:nvPr/>
        </p:nvSpPr>
        <p:spPr>
          <a:xfrm>
            <a:off x="2870562" y="379912"/>
            <a:ext cx="7263675" cy="1372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97256">
              <a:defRPr sz="5440"/>
            </a:lvl1pPr>
          </a:lstStyle>
          <a:p>
            <a:pPr/>
            <a:r>
              <a:t>Asymmetric encryption</a:t>
            </a:r>
          </a:p>
        </p:txBody>
      </p:sp>
      <p:sp>
        <p:nvSpPr>
          <p:cNvPr id="262" name="Alice"/>
          <p:cNvSpPr txBox="1"/>
          <p:nvPr/>
        </p:nvSpPr>
        <p:spPr>
          <a:xfrm>
            <a:off x="785169" y="5216440"/>
            <a:ext cx="11306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Alice</a:t>
            </a:r>
          </a:p>
        </p:txBody>
      </p:sp>
      <p:sp>
        <p:nvSpPr>
          <p:cNvPr id="263" name="Bob"/>
          <p:cNvSpPr txBox="1"/>
          <p:nvPr/>
        </p:nvSpPr>
        <p:spPr>
          <a:xfrm>
            <a:off x="10464721" y="4834997"/>
            <a:ext cx="95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Bob</a:t>
            </a:r>
          </a:p>
        </p:txBody>
      </p:sp>
      <p:grpSp>
        <p:nvGrpSpPr>
          <p:cNvPr id="268" name="Group"/>
          <p:cNvGrpSpPr/>
          <p:nvPr/>
        </p:nvGrpSpPr>
        <p:grpSpPr>
          <a:xfrm>
            <a:off x="5806822" y="5475941"/>
            <a:ext cx="1881134" cy="4185297"/>
            <a:chOff x="0" y="0"/>
            <a:chExt cx="1881133" cy="4185296"/>
          </a:xfrm>
        </p:grpSpPr>
        <p:pic>
          <p:nvPicPr>
            <p:cNvPr id="264" name="private_purple.png" descr="private_purple.png"/>
            <p:cNvPicPr>
              <a:picLocks noChangeAspect="1"/>
            </p:cNvPicPr>
            <p:nvPr/>
          </p:nvPicPr>
          <p:blipFill>
            <a:blip r:embed="rId7">
              <a:extLst/>
            </a:blip>
            <a:stretch>
              <a:fillRect/>
            </a:stretch>
          </p:blipFill>
          <p:spPr>
            <a:xfrm>
              <a:off x="0" y="565892"/>
              <a:ext cx="1881134" cy="1881134"/>
            </a:xfrm>
            <a:prstGeom prst="rect">
              <a:avLst/>
            </a:prstGeom>
            <a:ln w="12700" cap="flat">
              <a:noFill/>
              <a:miter lim="400000"/>
            </a:ln>
            <a:effectLst/>
          </p:spPr>
        </p:pic>
        <p:pic>
          <p:nvPicPr>
            <p:cNvPr id="265" name="public_purple.png" descr="public_purple.png"/>
            <p:cNvPicPr>
              <a:picLocks noChangeAspect="1"/>
            </p:cNvPicPr>
            <p:nvPr/>
          </p:nvPicPr>
          <p:blipFill>
            <a:blip r:embed="rId8">
              <a:extLst/>
            </a:blip>
            <a:stretch>
              <a:fillRect/>
            </a:stretch>
          </p:blipFill>
          <p:spPr>
            <a:xfrm>
              <a:off x="470" y="0"/>
              <a:ext cx="1788419" cy="1788419"/>
            </a:xfrm>
            <a:prstGeom prst="rect">
              <a:avLst/>
            </a:prstGeom>
            <a:ln w="12700" cap="flat">
              <a:noFill/>
              <a:miter lim="400000"/>
            </a:ln>
            <a:effectLst/>
          </p:spPr>
        </p:pic>
        <p:pic>
          <p:nvPicPr>
            <p:cNvPr id="266" name="Oxygen-Icons.org-Oxygen-Devices-computer-laptop.png" descr="Oxygen-Icons.org-Oxygen-Devices-computer-laptop.png"/>
            <p:cNvPicPr>
              <a:picLocks noChangeAspect="1"/>
            </p:cNvPicPr>
            <p:nvPr/>
          </p:nvPicPr>
          <p:blipFill>
            <a:blip r:embed="rId3">
              <a:extLst/>
            </a:blip>
            <a:stretch>
              <a:fillRect/>
            </a:stretch>
          </p:blipFill>
          <p:spPr>
            <a:xfrm>
              <a:off x="91774" y="1839615"/>
              <a:ext cx="1697585" cy="1697584"/>
            </a:xfrm>
            <a:prstGeom prst="rect">
              <a:avLst/>
            </a:prstGeom>
            <a:ln w="12700" cap="flat">
              <a:noFill/>
              <a:miter lim="400000"/>
            </a:ln>
            <a:effectLst/>
          </p:spPr>
        </p:pic>
        <p:sp>
          <p:nvSpPr>
            <p:cNvPr id="267" name="Charlie"/>
            <p:cNvSpPr txBox="1"/>
            <p:nvPr/>
          </p:nvSpPr>
          <p:spPr>
            <a:xfrm>
              <a:off x="159440" y="3537596"/>
              <a:ext cx="15622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Charlie</a:t>
              </a:r>
            </a:p>
          </p:txBody>
        </p:sp>
      </p:grpSp>
      <p:pic>
        <p:nvPicPr>
          <p:cNvPr id="269" name="public_blue.png" descr="public_blue.png"/>
          <p:cNvPicPr>
            <a:picLocks noChangeAspect="1"/>
          </p:cNvPicPr>
          <p:nvPr/>
        </p:nvPicPr>
        <p:blipFill>
          <a:blip r:embed="rId4">
            <a:extLst/>
          </a:blip>
          <a:stretch>
            <a:fillRect/>
          </a:stretch>
        </p:blipFill>
        <p:spPr>
          <a:xfrm>
            <a:off x="537936" y="1572214"/>
            <a:ext cx="1697585" cy="1697584"/>
          </a:xfrm>
          <a:prstGeom prst="rect">
            <a:avLst/>
          </a:prstGeom>
          <a:ln w="12700">
            <a:miter lim="400000"/>
          </a:ln>
        </p:spPr>
      </p:pic>
      <p:pic>
        <p:nvPicPr>
          <p:cNvPr id="270" name="public_green.png" descr="public_green.png"/>
          <p:cNvPicPr>
            <a:picLocks noChangeAspect="1"/>
          </p:cNvPicPr>
          <p:nvPr/>
        </p:nvPicPr>
        <p:blipFill>
          <a:blip r:embed="rId9">
            <a:extLst/>
          </a:blip>
          <a:stretch>
            <a:fillRect/>
          </a:stretch>
        </p:blipFill>
        <p:spPr>
          <a:xfrm>
            <a:off x="10072313" y="1389581"/>
            <a:ext cx="1788420" cy="1788419"/>
          </a:xfrm>
          <a:prstGeom prst="rect">
            <a:avLst/>
          </a:prstGeom>
          <a:ln w="12700">
            <a:miter lim="400000"/>
          </a:ln>
        </p:spPr>
      </p:pic>
      <p:pic>
        <p:nvPicPr>
          <p:cNvPr id="271" name="message_outline.png" descr="message_outline.png"/>
          <p:cNvPicPr>
            <a:picLocks noChangeAspect="1"/>
          </p:cNvPicPr>
          <p:nvPr/>
        </p:nvPicPr>
        <p:blipFill>
          <a:blip r:embed="rId10">
            <a:alphaModFix amt="50010"/>
            <a:extLst/>
          </a:blip>
          <a:stretch>
            <a:fillRect/>
          </a:stretch>
        </p:blipFill>
        <p:spPr>
          <a:xfrm>
            <a:off x="2239190" y="3597584"/>
            <a:ext cx="952805" cy="952806"/>
          </a:xfrm>
          <a:prstGeom prst="rect">
            <a:avLst/>
          </a:prstGeom>
          <a:ln w="12700">
            <a:miter lim="400000"/>
          </a:ln>
        </p:spPr>
      </p:pic>
      <p:pic>
        <p:nvPicPr>
          <p:cNvPr id="272" name="public_green.png" descr="public_green.png"/>
          <p:cNvPicPr>
            <a:picLocks noChangeAspect="1"/>
          </p:cNvPicPr>
          <p:nvPr/>
        </p:nvPicPr>
        <p:blipFill>
          <a:blip r:embed="rId9">
            <a:extLst/>
          </a:blip>
          <a:stretch>
            <a:fillRect/>
          </a:stretch>
        </p:blipFill>
        <p:spPr>
          <a:xfrm>
            <a:off x="1821383" y="3179777"/>
            <a:ext cx="1788419" cy="1788420"/>
          </a:xfrm>
          <a:prstGeom prst="rect">
            <a:avLst/>
          </a:prstGeom>
          <a:ln w="12700">
            <a:miter lim="400000"/>
          </a:ln>
        </p:spPr>
      </p:pic>
      <p:pic>
        <p:nvPicPr>
          <p:cNvPr id="273" name="private_green.png" descr="private_green.png"/>
          <p:cNvPicPr>
            <a:picLocks noChangeAspect="1"/>
          </p:cNvPicPr>
          <p:nvPr/>
        </p:nvPicPr>
        <p:blipFill>
          <a:blip r:embed="rId6">
            <a:extLst/>
          </a:blip>
          <a:stretch>
            <a:fillRect/>
          </a:stretch>
        </p:blipFill>
        <p:spPr>
          <a:xfrm>
            <a:off x="10089457" y="1967147"/>
            <a:ext cx="1881134" cy="1881135"/>
          </a:xfrm>
          <a:prstGeom prst="rect">
            <a:avLst/>
          </a:prstGeom>
          <a:ln w="12700">
            <a:miter lim="400000"/>
          </a:ln>
        </p:spPr>
      </p:pic>
      <p:pic>
        <p:nvPicPr>
          <p:cNvPr id="274" name="public_green.png" descr="public_green.png"/>
          <p:cNvPicPr>
            <a:picLocks noChangeAspect="1"/>
          </p:cNvPicPr>
          <p:nvPr/>
        </p:nvPicPr>
        <p:blipFill>
          <a:blip r:embed="rId9">
            <a:extLst/>
          </a:blip>
          <a:stretch>
            <a:fillRect/>
          </a:stretch>
        </p:blipFill>
        <p:spPr>
          <a:xfrm>
            <a:off x="10059613" y="1379090"/>
            <a:ext cx="1788420" cy="1788420"/>
          </a:xfrm>
          <a:prstGeom prst="rect">
            <a:avLst/>
          </a:prstGeom>
          <a:ln w="12700">
            <a:miter lim="400000"/>
          </a:ln>
        </p:spPr>
      </p:pic>
      <p:pic>
        <p:nvPicPr>
          <p:cNvPr id="275" name="message_red.png" descr="message_red.png"/>
          <p:cNvPicPr>
            <a:picLocks noChangeAspect="1"/>
          </p:cNvPicPr>
          <p:nvPr/>
        </p:nvPicPr>
        <p:blipFill>
          <a:blip r:embed="rId11">
            <a:extLst/>
          </a:blip>
          <a:stretch>
            <a:fillRect/>
          </a:stretch>
        </p:blipFill>
        <p:spPr>
          <a:xfrm>
            <a:off x="2239190" y="3597584"/>
            <a:ext cx="952805" cy="952806"/>
          </a:xfrm>
          <a:prstGeom prst="rect">
            <a:avLst/>
          </a:prstGeom>
          <a:ln w="12700">
            <a:miter lim="400000"/>
          </a:ln>
        </p:spPr>
      </p:pic>
      <p:pic>
        <p:nvPicPr>
          <p:cNvPr id="276" name="private_blue.png" descr="private_blue.png"/>
          <p:cNvPicPr>
            <a:picLocks noChangeAspect="1"/>
          </p:cNvPicPr>
          <p:nvPr/>
        </p:nvPicPr>
        <p:blipFill>
          <a:blip r:embed="rId5">
            <a:extLst/>
          </a:blip>
          <a:stretch>
            <a:fillRect/>
          </a:stretch>
        </p:blipFill>
        <p:spPr>
          <a:xfrm>
            <a:off x="458861" y="2096417"/>
            <a:ext cx="1881134" cy="1881134"/>
          </a:xfrm>
          <a:prstGeom prst="rect">
            <a:avLst/>
          </a:prstGeom>
          <a:ln w="12700">
            <a:miter lim="400000"/>
          </a:ln>
        </p:spPr>
      </p:pic>
      <p:grpSp>
        <p:nvGrpSpPr>
          <p:cNvPr id="279" name="Group"/>
          <p:cNvGrpSpPr/>
          <p:nvPr/>
        </p:nvGrpSpPr>
        <p:grpSpPr>
          <a:xfrm>
            <a:off x="4781918" y="4904308"/>
            <a:ext cx="1697584" cy="1697584"/>
            <a:chOff x="0" y="0"/>
            <a:chExt cx="1697583" cy="1697583"/>
          </a:xfrm>
        </p:grpSpPr>
        <p:pic>
          <p:nvPicPr>
            <p:cNvPr id="277" name="message_red.png" descr="message_red.png"/>
            <p:cNvPicPr>
              <a:picLocks noChangeAspect="1"/>
            </p:cNvPicPr>
            <p:nvPr/>
          </p:nvPicPr>
          <p:blipFill>
            <a:blip r:embed="rId11">
              <a:extLst/>
            </a:blip>
            <a:stretch>
              <a:fillRect/>
            </a:stretch>
          </p:blipFill>
          <p:spPr>
            <a:xfrm>
              <a:off x="372389" y="372389"/>
              <a:ext cx="952806" cy="952806"/>
            </a:xfrm>
            <a:prstGeom prst="rect">
              <a:avLst/>
            </a:prstGeom>
            <a:ln w="12700" cap="flat">
              <a:noFill/>
              <a:miter lim="400000"/>
            </a:ln>
            <a:effectLst/>
          </p:spPr>
        </p:pic>
        <p:pic>
          <p:nvPicPr>
            <p:cNvPr id="278" name="public_blue.png" descr="public_blue.png"/>
            <p:cNvPicPr>
              <a:picLocks noChangeAspect="1"/>
            </p:cNvPicPr>
            <p:nvPr/>
          </p:nvPicPr>
          <p:blipFill>
            <a:blip r:embed="rId4">
              <a:extLst/>
            </a:blip>
            <a:stretch>
              <a:fillRect/>
            </a:stretch>
          </p:blipFill>
          <p:spPr>
            <a:xfrm>
              <a:off x="0" y="0"/>
              <a:ext cx="1697584" cy="1697584"/>
            </a:xfrm>
            <a:prstGeom prst="rect">
              <a:avLst/>
            </a:prstGeom>
            <a:ln w="12700" cap="flat">
              <a:noFill/>
              <a:miter lim="400000"/>
            </a:ln>
            <a:effectLst/>
          </p:spPr>
        </p:pic>
      </p:grpSp>
      <p:grpSp>
        <p:nvGrpSpPr>
          <p:cNvPr id="282" name="Group"/>
          <p:cNvGrpSpPr/>
          <p:nvPr/>
        </p:nvGrpSpPr>
        <p:grpSpPr>
          <a:xfrm>
            <a:off x="6392955" y="4858890"/>
            <a:ext cx="1788419" cy="1788419"/>
            <a:chOff x="0" y="0"/>
            <a:chExt cx="1788418" cy="1788418"/>
          </a:xfrm>
        </p:grpSpPr>
        <p:pic>
          <p:nvPicPr>
            <p:cNvPr id="280" name="message_outline.png" descr="message_outline.png"/>
            <p:cNvPicPr>
              <a:picLocks noChangeAspect="1"/>
            </p:cNvPicPr>
            <p:nvPr/>
          </p:nvPicPr>
          <p:blipFill>
            <a:blip r:embed="rId10">
              <a:alphaModFix amt="50010"/>
              <a:extLst/>
            </a:blip>
            <a:stretch>
              <a:fillRect/>
            </a:stretch>
          </p:blipFill>
          <p:spPr>
            <a:xfrm>
              <a:off x="417807" y="417807"/>
              <a:ext cx="952805" cy="952805"/>
            </a:xfrm>
            <a:prstGeom prst="rect">
              <a:avLst/>
            </a:prstGeom>
            <a:ln w="12700" cap="flat">
              <a:noFill/>
              <a:miter lim="400000"/>
            </a:ln>
            <a:effectLst/>
          </p:spPr>
        </p:pic>
        <p:pic>
          <p:nvPicPr>
            <p:cNvPr id="281" name="public_green.png" descr="public_green.png"/>
            <p:cNvPicPr>
              <a:picLocks noChangeAspect="1"/>
            </p:cNvPicPr>
            <p:nvPr/>
          </p:nvPicPr>
          <p:blipFill>
            <a:blip r:embed="rId9">
              <a:extLst/>
            </a:blip>
            <a:stretch>
              <a:fillRect/>
            </a:stretch>
          </p:blipFill>
          <p:spPr>
            <a:xfrm>
              <a:off x="0" y="0"/>
              <a:ext cx="1788419" cy="1788419"/>
            </a:xfrm>
            <a:prstGeom prst="rect">
              <a:avLst/>
            </a:prstGeom>
            <a:ln w="12700" cap="flat">
              <a:noFill/>
              <a:miter lim="400000"/>
            </a:ln>
            <a:effectLst/>
          </p:spPr>
        </p:pic>
      </p:grpSp>
      <p:pic>
        <p:nvPicPr>
          <p:cNvPr id="283" name="message_red.png" descr="message_red.png"/>
          <p:cNvPicPr>
            <a:picLocks noChangeAspect="1"/>
          </p:cNvPicPr>
          <p:nvPr/>
        </p:nvPicPr>
        <p:blipFill>
          <a:blip r:embed="rId11">
            <a:extLst/>
          </a:blip>
          <a:stretch>
            <a:fillRect/>
          </a:stretch>
        </p:blipFill>
        <p:spPr>
          <a:xfrm>
            <a:off x="9302855" y="3597584"/>
            <a:ext cx="952806" cy="952806"/>
          </a:xfrm>
          <a:prstGeom prst="rect">
            <a:avLst/>
          </a:prstGeom>
          <a:ln w="12700">
            <a:miter lim="400000"/>
          </a:ln>
        </p:spPr>
      </p:pic>
      <p:pic>
        <p:nvPicPr>
          <p:cNvPr id="284" name="message_lightblue.png" descr="message_lightblue.png"/>
          <p:cNvPicPr>
            <a:picLocks noChangeAspect="1"/>
          </p:cNvPicPr>
          <p:nvPr/>
        </p:nvPicPr>
        <p:blipFill>
          <a:blip r:embed="rId12">
            <a:extLst/>
          </a:blip>
          <a:stretch>
            <a:fillRect/>
          </a:stretch>
        </p:blipFill>
        <p:spPr>
          <a:xfrm>
            <a:off x="2255329" y="3597584"/>
            <a:ext cx="952805" cy="952806"/>
          </a:xfrm>
          <a:prstGeom prst="rect">
            <a:avLst/>
          </a:prstGeom>
          <a:ln w="12700">
            <a:miter lim="400000"/>
          </a:ln>
        </p:spPr>
      </p:pic>
      <p:pic>
        <p:nvPicPr>
          <p:cNvPr id="285" name="public_green.png" descr="public_green.png"/>
          <p:cNvPicPr>
            <a:picLocks noChangeAspect="1"/>
          </p:cNvPicPr>
          <p:nvPr/>
        </p:nvPicPr>
        <p:blipFill>
          <a:blip r:embed="rId9">
            <a:extLst/>
          </a:blip>
          <a:stretch>
            <a:fillRect/>
          </a:stretch>
        </p:blipFill>
        <p:spPr>
          <a:xfrm>
            <a:off x="1821383" y="3179777"/>
            <a:ext cx="1788419" cy="1788420"/>
          </a:xfrm>
          <a:prstGeom prst="rect">
            <a:avLst/>
          </a:prstGeom>
          <a:ln w="12700">
            <a:miter lim="400000"/>
          </a:ln>
        </p:spPr>
      </p:pic>
      <p:pic>
        <p:nvPicPr>
          <p:cNvPr id="286" name="public_blue.png" descr="public_blue.png"/>
          <p:cNvPicPr>
            <a:picLocks noChangeAspect="1"/>
          </p:cNvPicPr>
          <p:nvPr/>
        </p:nvPicPr>
        <p:blipFill>
          <a:blip r:embed="rId4">
            <a:extLst/>
          </a:blip>
          <a:stretch>
            <a:fillRect/>
          </a:stretch>
        </p:blipFill>
        <p:spPr>
          <a:xfrm>
            <a:off x="8930465" y="3225195"/>
            <a:ext cx="1697585" cy="1697584"/>
          </a:xfrm>
          <a:prstGeom prst="rect">
            <a:avLst/>
          </a:prstGeom>
          <a:ln w="12700">
            <a:miter lim="400000"/>
          </a:ln>
        </p:spPr>
      </p:pic>
      <p:grpSp>
        <p:nvGrpSpPr>
          <p:cNvPr id="289" name="Group"/>
          <p:cNvGrpSpPr/>
          <p:nvPr/>
        </p:nvGrpSpPr>
        <p:grpSpPr>
          <a:xfrm>
            <a:off x="7762479" y="6703227"/>
            <a:ext cx="1788420" cy="2275452"/>
            <a:chOff x="0" y="0"/>
            <a:chExt cx="1788418" cy="2275451"/>
          </a:xfrm>
        </p:grpSpPr>
        <p:pic>
          <p:nvPicPr>
            <p:cNvPr id="287" name="public_green.png" descr="public_green.png"/>
            <p:cNvPicPr>
              <a:picLocks noChangeAspect="1"/>
            </p:cNvPicPr>
            <p:nvPr/>
          </p:nvPicPr>
          <p:blipFill>
            <a:blip r:embed="rId9">
              <a:extLst/>
            </a:blip>
            <a:stretch>
              <a:fillRect/>
            </a:stretch>
          </p:blipFill>
          <p:spPr>
            <a:xfrm>
              <a:off x="0" y="0"/>
              <a:ext cx="1788419" cy="1788419"/>
            </a:xfrm>
            <a:prstGeom prst="rect">
              <a:avLst/>
            </a:prstGeom>
            <a:ln w="12700" cap="flat">
              <a:noFill/>
              <a:miter lim="400000"/>
            </a:ln>
            <a:effectLst/>
          </p:spPr>
        </p:pic>
        <p:pic>
          <p:nvPicPr>
            <p:cNvPr id="288" name="public_blue.png" descr="public_blue.png"/>
            <p:cNvPicPr>
              <a:picLocks noChangeAspect="1"/>
            </p:cNvPicPr>
            <p:nvPr/>
          </p:nvPicPr>
          <p:blipFill>
            <a:blip r:embed="rId4">
              <a:extLst/>
            </a:blip>
            <a:stretch>
              <a:fillRect/>
            </a:stretch>
          </p:blipFill>
          <p:spPr>
            <a:xfrm>
              <a:off x="58117" y="577867"/>
              <a:ext cx="1697584" cy="1697585"/>
            </a:xfrm>
            <a:prstGeom prst="rect">
              <a:avLst/>
            </a:prstGeom>
            <a:ln w="12700" cap="flat">
              <a:noFill/>
              <a:miter lim="400000"/>
            </a:ln>
            <a:effectLst/>
          </p:spPr>
        </p:pic>
      </p:grpSp>
      <p:sp>
        <p:nvSpPr>
          <p:cNvPr id="290" name="Bizalom(Trust)"/>
          <p:cNvSpPr txBox="1"/>
          <p:nvPr/>
        </p:nvSpPr>
        <p:spPr>
          <a:xfrm>
            <a:off x="748082" y="8044720"/>
            <a:ext cx="301889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Bizalom(Trust)</a:t>
            </a:r>
          </a:p>
        </p:txBody>
      </p:sp>
      <p:sp>
        <p:nvSpPr>
          <p:cNvPr id="291" name="Titkosítás(Encryption)"/>
          <p:cNvSpPr txBox="1"/>
          <p:nvPr/>
        </p:nvSpPr>
        <p:spPr>
          <a:xfrm>
            <a:off x="691664" y="6989485"/>
            <a:ext cx="451759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Titkosítás(Encryption)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739725 -0.064639" origin="layout" pathEditMode="relative">
                                      <p:cBhvr>
                                        <p:cTn id="6" dur="1000" fill="hold"/>
                                        <p:tgtEl>
                                          <p:spTgt spid="269"/>
                                        </p:tgtEl>
                                        <p:attrNameLst>
                                          <p:attrName>ppt_x</p:attrName>
                                          <p:attrName>ppt_y</p:attrName>
                                        </p:attrNameLst>
                                      </p:cBhvr>
                                    </p:animMotion>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736181 -0.039924" origin="layout" pathEditMode="relative">
                                      <p:cBhvr>
                                        <p:cTn id="9" dur="1000" fill="hold"/>
                                        <p:tgtEl>
                                          <p:spTgt spid="270"/>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Class="entr" nodeType="clickEffect" presetID="9" grpId="3" fill="hold">
                                  <p:stCondLst>
                                    <p:cond delay="0"/>
                                  </p:stCondLst>
                                  <p:iterate type="el" backwards="0">
                                    <p:tmAbs val="0"/>
                                  </p:iterate>
                                  <p:childTnLst>
                                    <p:set>
                                      <p:cBhvr>
                                        <p:cTn id="13" fill="hold"/>
                                        <p:tgtEl>
                                          <p:spTgt spid="271"/>
                                        </p:tgtEl>
                                        <p:attrNameLst>
                                          <p:attrName>style.visibility</p:attrName>
                                        </p:attrNameLst>
                                      </p:cBhvr>
                                      <p:to>
                                        <p:strVal val="visible"/>
                                      </p:to>
                                    </p:set>
                                    <p:animEffect filter="dissolve" transition="in">
                                      <p:cBhvr>
                                        <p:cTn id="14" dur="199"/>
                                        <p:tgtEl>
                                          <p:spTgt spid="271"/>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4" fill="hold">
                                  <p:stCondLst>
                                    <p:cond delay="0"/>
                                  </p:stCondLst>
                                  <p:iterate type="el" backwards="0">
                                    <p:tmAbs val="0"/>
                                  </p:iterate>
                                  <p:childTnLst>
                                    <p:set>
                                      <p:cBhvr>
                                        <p:cTn id="18" fill="hold"/>
                                        <p:tgtEl>
                                          <p:spTgt spid="272"/>
                                        </p:tgtEl>
                                        <p:attrNameLst>
                                          <p:attrName>style.visibility</p:attrName>
                                        </p:attrNameLst>
                                      </p:cBhvr>
                                      <p:to>
                                        <p:strVal val="visible"/>
                                      </p:to>
                                    </p:set>
                                    <p:animEffect filter="dissolve" transition="in">
                                      <p:cBhvr>
                                        <p:cTn id="19" dur="199"/>
                                        <p:tgtEl>
                                          <p:spTgt spid="272"/>
                                        </p:tgtEl>
                                      </p:cBhvr>
                                    </p:animEffect>
                                  </p:childTnLst>
                                </p:cTn>
                              </p:par>
                            </p:childTnLst>
                          </p:cTn>
                        </p:par>
                      </p:childTnLst>
                    </p:cTn>
                  </p:par>
                  <p:par>
                    <p:cTn id="20" fill="hold">
                      <p:stCondLst>
                        <p:cond delay="indefinite"/>
                      </p:stCondLst>
                      <p:childTnLst>
                        <p:par>
                          <p:cTn id="21" fill="hold">
                            <p:stCondLst>
                              <p:cond delay="0"/>
                            </p:stCondLst>
                            <p:childTnLst>
                              <p:par>
                                <p:cTn id="22" presetClass="path" nodeType="clickEffect" presetSubtype="0" presetID="-1" grpId="5" accel="50000" decel="50000" fill="hold">
                                  <p:stCondLst>
                                    <p:cond delay="0"/>
                                  </p:stCondLst>
                                  <p:childTnLst>
                                    <p:animMotion path="M 0.000000 0.000000 L 0.504314 -0.020913" origin="layout" pathEditMode="relative">
                                      <p:cBhvr>
                                        <p:cTn id="23" dur="1000" fill="hold"/>
                                        <p:tgtEl>
                                          <p:spTgt spid="272"/>
                                        </p:tgtEl>
                                        <p:attrNameLst>
                                          <p:attrName>ppt_x</p:attrName>
                                          <p:attrName>ppt_y</p:attrName>
                                        </p:attrNameLst>
                                      </p:cBhvr>
                                    </p:animMotion>
                                  </p:childTnLst>
                                </p:cTn>
                              </p:par>
                            </p:childTnLst>
                          </p:cTn>
                        </p:par>
                        <p:par>
                          <p:cTn id="24" fill="hold">
                            <p:stCondLst>
                              <p:cond delay="0"/>
                            </p:stCondLst>
                            <p:childTnLst>
                              <p:par>
                                <p:cTn id="25" presetClass="path" nodeType="withEffect" presetSubtype="0" presetID="-1" grpId="6" accel="50000" decel="50000" fill="hold">
                                  <p:stCondLst>
                                    <p:cond delay="0"/>
                                  </p:stCondLst>
                                  <p:childTnLst>
                                    <p:animMotion path="M 0.000000 0.000000 L 0.514204 -0.020913" origin="layout" pathEditMode="relative">
                                      <p:cBhvr>
                                        <p:cTn id="26" dur="1000" fill="hold"/>
                                        <p:tgtEl>
                                          <p:spTgt spid="27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Class="exit" nodeType="clickEffect" presetID="9" grpId="7" fill="hold">
                                  <p:stCondLst>
                                    <p:cond delay="0"/>
                                  </p:stCondLst>
                                  <p:iterate type="el" backwards="0">
                                    <p:tmAbs val="0"/>
                                  </p:iterate>
                                  <p:childTnLst>
                                    <p:animEffect filter="dissolve" transition="out">
                                      <p:cBhvr>
                                        <p:cTn id="30" dur="199" fill="hold"/>
                                        <p:tgtEl>
                                          <p:spTgt spid="272"/>
                                        </p:tgtEl>
                                      </p:cBhvr>
                                    </p:animEffect>
                                    <p:set>
                                      <p:cBhvr>
                                        <p:cTn id="31" fill="hold">
                                          <p:stCondLst>
                                            <p:cond delay="198"/>
                                          </p:stCondLst>
                                        </p:cTn>
                                        <p:tgtEl>
                                          <p:spTgt spid="272"/>
                                        </p:tgtEl>
                                        <p:attrNameLst>
                                          <p:attrName>style.visibility</p:attrName>
                                        </p:attrNameLst>
                                      </p:cBhvr>
                                      <p:to>
                                        <p:strVal val="hidden"/>
                                      </p:to>
                                    </p:set>
                                  </p:childTnLst>
                                </p:cTn>
                              </p:par>
                            </p:childTnLst>
                          </p:cTn>
                        </p:par>
                        <p:par>
                          <p:cTn id="32" fill="hold">
                            <p:stCondLst>
                              <p:cond delay="0"/>
                            </p:stCondLst>
                            <p:childTnLst>
                              <p:par>
                                <p:cTn id="33" presetClass="path" nodeType="withEffect" presetSubtype="0" presetID="-1" grpId="8" accel="50000" decel="50000" fill="hold">
                                  <p:stCondLst>
                                    <p:cond delay="0"/>
                                  </p:stCondLst>
                                  <p:childTnLst>
                                    <p:animMotion path="M 0.000000 0.000000 L -0.131618 0.036122" origin="layout" pathEditMode="relative">
                                      <p:cBhvr>
                                        <p:cTn id="34" dur="199" fill="hold"/>
                                        <p:tgtEl>
                                          <p:spTgt spid="27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Class="exit" nodeType="clickEffect" presetID="9" grpId="9" fill="hold">
                                  <p:stCondLst>
                                    <p:cond delay="0"/>
                                  </p:stCondLst>
                                  <p:iterate type="el" backwards="0">
                                    <p:tmAbs val="0"/>
                                  </p:iterate>
                                  <p:childTnLst>
                                    <p:animEffect filter="dissolve" transition="out">
                                      <p:cBhvr>
                                        <p:cTn id="38" dur="199" fill="hold"/>
                                        <p:tgtEl>
                                          <p:spTgt spid="273"/>
                                        </p:tgtEl>
                                      </p:cBhvr>
                                    </p:animEffect>
                                    <p:set>
                                      <p:cBhvr>
                                        <p:cTn id="39" fill="hold">
                                          <p:stCondLst>
                                            <p:cond delay="198"/>
                                          </p:stCondLst>
                                        </p:cTn>
                                        <p:tgtEl>
                                          <p:spTgt spid="27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Class="exit" nodeType="clickEffect" presetID="9" grpId="10" fill="hold">
                                  <p:stCondLst>
                                    <p:cond delay="0"/>
                                  </p:stCondLst>
                                  <p:iterate type="el" backwards="0">
                                    <p:tmAbs val="0"/>
                                  </p:iterate>
                                  <p:childTnLst>
                                    <p:animEffect filter="dissolve" transition="out">
                                      <p:cBhvr>
                                        <p:cTn id="43" dur="199" fill="hold"/>
                                        <p:tgtEl>
                                          <p:spTgt spid="271"/>
                                        </p:tgtEl>
                                      </p:cBhvr>
                                    </p:animEffect>
                                    <p:set>
                                      <p:cBhvr>
                                        <p:cTn id="44" fill="hold">
                                          <p:stCondLst>
                                            <p:cond delay="198"/>
                                          </p:stCondLst>
                                        </p:cTn>
                                        <p:tgtEl>
                                          <p:spTgt spid="27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1" fill="hold">
                                  <p:stCondLst>
                                    <p:cond delay="0"/>
                                  </p:stCondLst>
                                  <p:iterate type="el" backwards="0">
                                    <p:tmAbs val="0"/>
                                  </p:iterate>
                                  <p:childTnLst>
                                    <p:set>
                                      <p:cBhvr>
                                        <p:cTn id="48" fill="hold"/>
                                        <p:tgtEl>
                                          <p:spTgt spid="283"/>
                                        </p:tgtEl>
                                        <p:attrNameLst>
                                          <p:attrName>style.visibility</p:attrName>
                                        </p:attrNameLst>
                                      </p:cBhvr>
                                      <p:to>
                                        <p:strVal val="visible"/>
                                      </p:to>
                                    </p:set>
                                    <p:animEffect filter="dissolve" transition="in">
                                      <p:cBhvr>
                                        <p:cTn id="49" dur="199"/>
                                        <p:tgtEl>
                                          <p:spTgt spid="283"/>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2" fill="hold">
                                  <p:stCondLst>
                                    <p:cond delay="0"/>
                                  </p:stCondLst>
                                  <p:iterate type="el" backwards="0">
                                    <p:tmAbs val="0"/>
                                  </p:iterate>
                                  <p:childTnLst>
                                    <p:set>
                                      <p:cBhvr>
                                        <p:cTn id="53" fill="hold"/>
                                        <p:tgtEl>
                                          <p:spTgt spid="286"/>
                                        </p:tgtEl>
                                        <p:attrNameLst>
                                          <p:attrName>style.visibility</p:attrName>
                                        </p:attrNameLst>
                                      </p:cBhvr>
                                      <p:to>
                                        <p:strVal val="visible"/>
                                      </p:to>
                                    </p:set>
                                    <p:animEffect filter="dissolve" transition="in">
                                      <p:cBhvr>
                                        <p:cTn id="54" dur="199"/>
                                        <p:tgtEl>
                                          <p:spTgt spid="286"/>
                                        </p:tgtEl>
                                      </p:cBhvr>
                                    </p:animEffect>
                                  </p:childTnLst>
                                </p:cTn>
                              </p:par>
                            </p:childTnLst>
                          </p:cTn>
                        </p:par>
                      </p:childTnLst>
                    </p:cTn>
                  </p:par>
                  <p:par>
                    <p:cTn id="55" fill="hold">
                      <p:stCondLst>
                        <p:cond delay="indefinite"/>
                      </p:stCondLst>
                      <p:childTnLst>
                        <p:par>
                          <p:cTn id="56" fill="hold">
                            <p:stCondLst>
                              <p:cond delay="0"/>
                            </p:stCondLst>
                            <p:childTnLst>
                              <p:par>
                                <p:cTn id="57" presetClass="path" nodeType="clickEffect" presetSubtype="0" presetID="-1" grpId="13" accel="50000" decel="50000" fill="hold">
                                  <p:stCondLst>
                                    <p:cond delay="0"/>
                                  </p:stCondLst>
                                  <p:childTnLst>
                                    <p:animMotion path="M 0.000000 0.000000 L -0.534678 0.011132" origin="layout" pathEditMode="relative">
                                      <p:cBhvr>
                                        <p:cTn id="58" dur="1000" fill="hold"/>
                                        <p:tgtEl>
                                          <p:spTgt spid="283"/>
                                        </p:tgtEl>
                                        <p:attrNameLst>
                                          <p:attrName>ppt_x</p:attrName>
                                          <p:attrName>ppt_y</p:attrName>
                                        </p:attrNameLst>
                                      </p:cBhvr>
                                    </p:animMotion>
                                  </p:childTnLst>
                                </p:cTn>
                              </p:par>
                            </p:childTnLst>
                          </p:cTn>
                        </p:par>
                        <p:par>
                          <p:cTn id="59" fill="hold">
                            <p:stCondLst>
                              <p:cond delay="0"/>
                            </p:stCondLst>
                            <p:childTnLst>
                              <p:par>
                                <p:cTn id="60" presetClass="path" nodeType="withEffect" presetSubtype="0" presetID="-1" grpId="14" accel="50000" decel="50000" fill="hold">
                                  <p:stCondLst>
                                    <p:cond delay="0"/>
                                  </p:stCondLst>
                                  <p:childTnLst>
                                    <p:animMotion path="M 0.000000 0.000000 L -0.531676 0.014842" origin="layout" pathEditMode="relative">
                                      <p:cBhvr>
                                        <p:cTn id="61" dur="1000" fill="hold"/>
                                        <p:tgtEl>
                                          <p:spTgt spid="286"/>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Class="path" nodeType="clickEffect" presetSubtype="0" presetID="-1" grpId="15" accel="50000" decel="50000" fill="hold">
                                  <p:stCondLst>
                                    <p:cond delay="0"/>
                                  </p:stCondLst>
                                  <p:childTnLst>
                                    <p:animMotion path="M 0.000000 0.000000 L 0.104423 0.059369" origin="layout" pathEditMode="relative">
                                      <p:cBhvr>
                                        <p:cTn id="65" dur="199" fill="hold"/>
                                        <p:tgtEl>
                                          <p:spTgt spid="276"/>
                                        </p:tgtEl>
                                        <p:attrNameLst>
                                          <p:attrName>ppt_x</p:attrName>
                                          <p:attrName>ppt_y</p:attrName>
                                        </p:attrNameLst>
                                      </p:cBhvr>
                                    </p:animMotion>
                                  </p:childTnLst>
                                </p:cTn>
                              </p:par>
                            </p:childTnLst>
                          </p:cTn>
                        </p:par>
                        <p:par>
                          <p:cTn id="66" fill="hold">
                            <p:stCondLst>
                              <p:cond delay="199"/>
                            </p:stCondLst>
                            <p:childTnLst>
                              <p:par>
                                <p:cTn id="67" presetClass="exit" nodeType="afterEffect" presetID="9" grpId="16" fill="hold">
                                  <p:stCondLst>
                                    <p:cond delay="0"/>
                                  </p:stCondLst>
                                  <p:iterate type="el" backwards="0">
                                    <p:tmAbs val="0"/>
                                  </p:iterate>
                                  <p:childTnLst>
                                    <p:animEffect filter="dissolve" transition="out">
                                      <p:cBhvr>
                                        <p:cTn id="68" dur="199" fill="hold"/>
                                        <p:tgtEl>
                                          <p:spTgt spid="286"/>
                                        </p:tgtEl>
                                      </p:cBhvr>
                                    </p:animEffect>
                                    <p:set>
                                      <p:cBhvr>
                                        <p:cTn id="69" fill="hold">
                                          <p:stCondLst>
                                            <p:cond delay="198"/>
                                          </p:stCondLst>
                                        </p:cTn>
                                        <p:tgtEl>
                                          <p:spTgt spid="28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Class="exit" nodeType="clickEffect" presetID="9" grpId="17" fill="hold">
                                  <p:stCondLst>
                                    <p:cond delay="0"/>
                                  </p:stCondLst>
                                  <p:iterate type="el" backwards="0">
                                    <p:tmAbs val="0"/>
                                  </p:iterate>
                                  <p:childTnLst>
                                    <p:animEffect filter="dissolve" transition="out">
                                      <p:cBhvr>
                                        <p:cTn id="73" dur="199" fill="hold"/>
                                        <p:tgtEl>
                                          <p:spTgt spid="276"/>
                                        </p:tgtEl>
                                      </p:cBhvr>
                                    </p:animEffect>
                                    <p:set>
                                      <p:cBhvr>
                                        <p:cTn id="74" fill="hold">
                                          <p:stCondLst>
                                            <p:cond delay="198"/>
                                          </p:stCondLst>
                                        </p:cTn>
                                        <p:tgtEl>
                                          <p:spTgt spid="27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Class="exit" nodeType="clickEffect" presetID="9" grpId="18" fill="hold">
                                  <p:stCondLst>
                                    <p:cond delay="0"/>
                                  </p:stCondLst>
                                  <p:iterate type="el" backwards="0">
                                    <p:tmAbs val="0"/>
                                  </p:iterate>
                                  <p:childTnLst>
                                    <p:animEffect filter="dissolve" transition="out">
                                      <p:cBhvr>
                                        <p:cTn id="78" dur="199" fill="hold"/>
                                        <p:tgtEl>
                                          <p:spTgt spid="283"/>
                                        </p:tgtEl>
                                      </p:cBhvr>
                                    </p:animEffect>
                                    <p:set>
                                      <p:cBhvr>
                                        <p:cTn id="79" fill="hold">
                                          <p:stCondLst>
                                            <p:cond delay="198"/>
                                          </p:stCondLst>
                                        </p:cTn>
                                        <p:tgtEl>
                                          <p:spTgt spid="28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Class="entr" nodeType="clickEffect" presetID="9" grpId="19" fill="hold">
                                  <p:stCondLst>
                                    <p:cond delay="0"/>
                                  </p:stCondLst>
                                  <p:iterate type="el" backwards="0">
                                    <p:tmAbs val="0"/>
                                  </p:iterate>
                                  <p:childTnLst>
                                    <p:set>
                                      <p:cBhvr>
                                        <p:cTn id="83" fill="hold"/>
                                        <p:tgtEl>
                                          <p:spTgt spid="268"/>
                                        </p:tgtEl>
                                        <p:attrNameLst>
                                          <p:attrName>style.visibility</p:attrName>
                                        </p:attrNameLst>
                                      </p:cBhvr>
                                      <p:to>
                                        <p:strVal val="visible"/>
                                      </p:to>
                                    </p:set>
                                    <p:animEffect filter="dissolve" transition="in">
                                      <p:cBhvr>
                                        <p:cTn id="84" dur="199"/>
                                        <p:tgtEl>
                                          <p:spTgt spid="268"/>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20" fill="hold">
                                  <p:stCondLst>
                                    <p:cond delay="0"/>
                                  </p:stCondLst>
                                  <p:iterate type="el" backwards="0">
                                    <p:tmAbs val="0"/>
                                  </p:iterate>
                                  <p:childTnLst>
                                    <p:set>
                                      <p:cBhvr>
                                        <p:cTn id="88" fill="hold"/>
                                        <p:tgtEl>
                                          <p:spTgt spid="282"/>
                                        </p:tgtEl>
                                        <p:attrNameLst>
                                          <p:attrName>style.visibility</p:attrName>
                                        </p:attrNameLst>
                                      </p:cBhvr>
                                      <p:to>
                                        <p:strVal val="visible"/>
                                      </p:to>
                                    </p:set>
                                    <p:animEffect filter="dissolve" transition="in">
                                      <p:cBhvr>
                                        <p:cTn id="89" dur="199"/>
                                        <p:tgtEl>
                                          <p:spTgt spid="282"/>
                                        </p:tgtEl>
                                      </p:cBhvr>
                                    </p:animEffect>
                                  </p:childTnLst>
                                </p:cTn>
                              </p:par>
                            </p:childTnLst>
                          </p:cTn>
                        </p:par>
                        <p:par>
                          <p:cTn id="90" fill="hold">
                            <p:stCondLst>
                              <p:cond delay="199"/>
                            </p:stCondLst>
                            <p:childTnLst>
                              <p:par>
                                <p:cTn id="91" presetClass="entr" nodeType="afterEffect" presetID="9" grpId="21" fill="hold">
                                  <p:stCondLst>
                                    <p:cond delay="0"/>
                                  </p:stCondLst>
                                  <p:iterate type="el" backwards="0">
                                    <p:tmAbs val="0"/>
                                  </p:iterate>
                                  <p:childTnLst>
                                    <p:set>
                                      <p:cBhvr>
                                        <p:cTn id="92" fill="hold"/>
                                        <p:tgtEl>
                                          <p:spTgt spid="279"/>
                                        </p:tgtEl>
                                        <p:attrNameLst>
                                          <p:attrName>style.visibility</p:attrName>
                                        </p:attrNameLst>
                                      </p:cBhvr>
                                      <p:to>
                                        <p:strVal val="visible"/>
                                      </p:to>
                                    </p:set>
                                    <p:animEffect filter="dissolve" transition="in">
                                      <p:cBhvr>
                                        <p:cTn id="93" dur="199"/>
                                        <p:tgtEl>
                                          <p:spTgt spid="279"/>
                                        </p:tgtEl>
                                      </p:cBhvr>
                                    </p:animEffect>
                                  </p:childTnLst>
                                </p:cTn>
                              </p:par>
                            </p:childTnLst>
                          </p:cTn>
                        </p:par>
                      </p:childTnLst>
                    </p:cTn>
                  </p:par>
                  <p:par>
                    <p:cTn id="94" fill="hold">
                      <p:stCondLst>
                        <p:cond delay="indefinite"/>
                      </p:stCondLst>
                      <p:childTnLst>
                        <p:par>
                          <p:cTn id="95" fill="hold">
                            <p:stCondLst>
                              <p:cond delay="0"/>
                            </p:stCondLst>
                            <p:childTnLst>
                              <p:par>
                                <p:cTn id="96" presetClass="entr" nodeType="clickEffect" presetID="9" grpId="22" fill="hold">
                                  <p:stCondLst>
                                    <p:cond delay="0"/>
                                  </p:stCondLst>
                                  <p:iterate type="el" backwards="0">
                                    <p:tmAbs val="0"/>
                                  </p:iterate>
                                  <p:childTnLst>
                                    <p:set>
                                      <p:cBhvr>
                                        <p:cTn id="97" fill="hold"/>
                                        <p:tgtEl>
                                          <p:spTgt spid="289"/>
                                        </p:tgtEl>
                                        <p:attrNameLst>
                                          <p:attrName>style.visibility</p:attrName>
                                        </p:attrNameLst>
                                      </p:cBhvr>
                                      <p:to>
                                        <p:strVal val="visible"/>
                                      </p:to>
                                    </p:set>
                                    <p:animEffect filter="dissolve" transition="in">
                                      <p:cBhvr>
                                        <p:cTn id="98" dur="199"/>
                                        <p:tgtEl>
                                          <p:spTgt spid="289"/>
                                        </p:tgtEl>
                                      </p:cBhvr>
                                    </p:animEffect>
                                  </p:childTnLst>
                                </p:cTn>
                              </p:par>
                            </p:childTnLst>
                          </p:cTn>
                        </p:par>
                      </p:childTnLst>
                    </p:cTn>
                  </p:par>
                  <p:par>
                    <p:cTn id="99" fill="hold">
                      <p:stCondLst>
                        <p:cond delay="indefinite"/>
                      </p:stCondLst>
                      <p:childTnLst>
                        <p:par>
                          <p:cTn id="100" fill="hold">
                            <p:stCondLst>
                              <p:cond delay="0"/>
                            </p:stCondLst>
                            <p:childTnLst>
                              <p:par>
                                <p:cTn id="101" presetClass="path" nodeType="clickEffect" presetSubtype="0" presetID="-1" grpId="23" accel="50000" decel="50000" fill="hold">
                                  <p:stCondLst>
                                    <p:cond delay="0"/>
                                  </p:stCondLst>
                                  <p:childTnLst>
                                    <p:animMotion path="M 0.000000 0.000000 L -0.224162 -0.172542" origin="layout" pathEditMode="relative">
                                      <p:cBhvr>
                                        <p:cTn id="102" dur="1000" fill="hold"/>
                                        <p:tgtEl>
                                          <p:spTgt spid="279"/>
                                        </p:tgtEl>
                                        <p:attrNameLst>
                                          <p:attrName>ppt_x</p:attrName>
                                          <p:attrName>ppt_y</p:attrName>
                                        </p:attrNameLst>
                                      </p:cBhvr>
                                    </p:animMotion>
                                  </p:childTnLst>
                                </p:cTn>
                              </p:par>
                            </p:childTnLst>
                          </p:cTn>
                        </p:par>
                        <p:par>
                          <p:cTn id="103" fill="hold">
                            <p:stCondLst>
                              <p:cond delay="1000"/>
                            </p:stCondLst>
                            <p:childTnLst>
                              <p:par>
                                <p:cTn id="104" presetClass="exit" nodeType="afterEffect" presetID="9" grpId="24" fill="hold">
                                  <p:stCondLst>
                                    <p:cond delay="0"/>
                                  </p:stCondLst>
                                  <p:iterate type="el" backwards="0">
                                    <p:tmAbs val="0"/>
                                  </p:iterate>
                                  <p:childTnLst>
                                    <p:animEffect filter="dissolve" transition="out">
                                      <p:cBhvr>
                                        <p:cTn id="105" dur="199" fill="hold"/>
                                        <p:tgtEl>
                                          <p:spTgt spid="282"/>
                                        </p:tgtEl>
                                      </p:cBhvr>
                                    </p:animEffect>
                                    <p:set>
                                      <p:cBhvr>
                                        <p:cTn id="106" fill="hold">
                                          <p:stCondLst>
                                            <p:cond delay="198"/>
                                          </p:stCondLst>
                                        </p:cTn>
                                        <p:tgtEl>
                                          <p:spTgt spid="28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Class="exit" nodeType="clickEffect" presetID="9" grpId="25" fill="hold">
                                  <p:stCondLst>
                                    <p:cond delay="0"/>
                                  </p:stCondLst>
                                  <p:iterate type="el" backwards="0">
                                    <p:tmAbs val="0"/>
                                  </p:iterate>
                                  <p:childTnLst>
                                    <p:animEffect filter="dissolve" transition="out">
                                      <p:cBhvr>
                                        <p:cTn id="110" dur="200" fill="hold"/>
                                        <p:tgtEl>
                                          <p:spTgt spid="279"/>
                                        </p:tgtEl>
                                      </p:cBhvr>
                                    </p:animEffect>
                                    <p:set>
                                      <p:cBhvr>
                                        <p:cTn id="111" fill="hold">
                                          <p:stCondLst>
                                            <p:cond delay="199"/>
                                          </p:stCondLst>
                                        </p:cTn>
                                        <p:tgtEl>
                                          <p:spTgt spid="279"/>
                                        </p:tgtEl>
                                        <p:attrNameLst>
                                          <p:attrName>style.visibility</p:attrName>
                                        </p:attrNameLst>
                                      </p:cBhvr>
                                      <p:to>
                                        <p:strVal val="hidden"/>
                                      </p:to>
                                    </p:set>
                                  </p:childTnLst>
                                </p:cTn>
                              </p:par>
                            </p:childTnLst>
                          </p:cTn>
                        </p:par>
                        <p:par>
                          <p:cTn id="112" fill="hold">
                            <p:stCondLst>
                              <p:cond delay="200"/>
                            </p:stCondLst>
                            <p:childTnLst>
                              <p:par>
                                <p:cTn id="113" presetClass="entr" nodeType="afterEffect" presetID="9" grpId="26" fill="hold">
                                  <p:stCondLst>
                                    <p:cond delay="0"/>
                                  </p:stCondLst>
                                  <p:iterate type="el" backwards="0">
                                    <p:tmAbs val="0"/>
                                  </p:iterate>
                                  <p:childTnLst>
                                    <p:set>
                                      <p:cBhvr>
                                        <p:cTn id="114" fill="hold"/>
                                        <p:tgtEl>
                                          <p:spTgt spid="275"/>
                                        </p:tgtEl>
                                        <p:attrNameLst>
                                          <p:attrName>style.visibility</p:attrName>
                                        </p:attrNameLst>
                                      </p:cBhvr>
                                      <p:to>
                                        <p:strVal val="visible"/>
                                      </p:to>
                                    </p:set>
                                    <p:animEffect filter="dissolve" transition="in">
                                      <p:cBhvr>
                                        <p:cTn id="115" dur="199"/>
                                        <p:tgtEl>
                                          <p:spTgt spid="275"/>
                                        </p:tgtEl>
                                      </p:cBhvr>
                                    </p:animEffect>
                                  </p:childTnLst>
                                </p:cTn>
                              </p:par>
                            </p:childTnLst>
                          </p:cTn>
                        </p:par>
                      </p:childTnLst>
                    </p:cTn>
                  </p:par>
                  <p:par>
                    <p:cTn id="116" fill="hold">
                      <p:stCondLst>
                        <p:cond delay="indefinite"/>
                      </p:stCondLst>
                      <p:childTnLst>
                        <p:par>
                          <p:cTn id="117" fill="hold">
                            <p:stCondLst>
                              <p:cond delay="0"/>
                            </p:stCondLst>
                            <p:childTnLst>
                              <p:par>
                                <p:cTn id="118" presetClass="exit" nodeType="clickEffect" presetID="9" grpId="27" fill="hold">
                                  <p:stCondLst>
                                    <p:cond delay="0"/>
                                  </p:stCondLst>
                                  <p:iterate type="el" backwards="0">
                                    <p:tmAbs val="0"/>
                                  </p:iterate>
                                  <p:childTnLst>
                                    <p:animEffect filter="dissolve" transition="out">
                                      <p:cBhvr>
                                        <p:cTn id="119" dur="199" fill="hold"/>
                                        <p:tgtEl>
                                          <p:spTgt spid="275"/>
                                        </p:tgtEl>
                                      </p:cBhvr>
                                    </p:animEffect>
                                    <p:set>
                                      <p:cBhvr>
                                        <p:cTn id="120" fill="hold">
                                          <p:stCondLst>
                                            <p:cond delay="198"/>
                                          </p:stCondLst>
                                        </p:cTn>
                                        <p:tgtEl>
                                          <p:spTgt spid="27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Class="entr" nodeType="clickEffect" presetID="9" grpId="28" fill="hold">
                                  <p:stCondLst>
                                    <p:cond delay="0"/>
                                  </p:stCondLst>
                                  <p:iterate type="el" backwards="0">
                                    <p:tmAbs val="0"/>
                                  </p:iterate>
                                  <p:childTnLst>
                                    <p:set>
                                      <p:cBhvr>
                                        <p:cTn id="124" fill="hold"/>
                                        <p:tgtEl>
                                          <p:spTgt spid="284"/>
                                        </p:tgtEl>
                                        <p:attrNameLst>
                                          <p:attrName>style.visibility</p:attrName>
                                        </p:attrNameLst>
                                      </p:cBhvr>
                                      <p:to>
                                        <p:strVal val="visible"/>
                                      </p:to>
                                    </p:set>
                                    <p:animEffect filter="dissolve" transition="in">
                                      <p:cBhvr>
                                        <p:cTn id="125" dur="199"/>
                                        <p:tgtEl>
                                          <p:spTgt spid="284"/>
                                        </p:tgtEl>
                                      </p:cBhvr>
                                    </p:animEffect>
                                  </p:childTnLst>
                                </p:cTn>
                              </p:par>
                            </p:childTnLst>
                          </p:cTn>
                        </p:par>
                      </p:childTnLst>
                    </p:cTn>
                  </p:par>
                  <p:par>
                    <p:cTn id="126" fill="hold">
                      <p:stCondLst>
                        <p:cond delay="indefinite"/>
                      </p:stCondLst>
                      <p:childTnLst>
                        <p:par>
                          <p:cTn id="127" fill="hold">
                            <p:stCondLst>
                              <p:cond delay="0"/>
                            </p:stCondLst>
                            <p:childTnLst>
                              <p:par>
                                <p:cTn id="128" presetClass="entr" nodeType="clickEffect" presetID="9" grpId="29" fill="hold">
                                  <p:stCondLst>
                                    <p:cond delay="0"/>
                                  </p:stCondLst>
                                  <p:iterate type="el" backwards="0">
                                    <p:tmAbs val="0"/>
                                  </p:iterate>
                                  <p:childTnLst>
                                    <p:set>
                                      <p:cBhvr>
                                        <p:cTn id="129" fill="hold"/>
                                        <p:tgtEl>
                                          <p:spTgt spid="285"/>
                                        </p:tgtEl>
                                        <p:attrNameLst>
                                          <p:attrName>style.visibility</p:attrName>
                                        </p:attrNameLst>
                                      </p:cBhvr>
                                      <p:to>
                                        <p:strVal val="visible"/>
                                      </p:to>
                                    </p:set>
                                    <p:animEffect filter="dissolve" transition="in">
                                      <p:cBhvr>
                                        <p:cTn id="130" dur="199"/>
                                        <p:tgtEl>
                                          <p:spTgt spid="285"/>
                                        </p:tgtEl>
                                      </p:cBhvr>
                                    </p:animEffect>
                                  </p:childTnLst>
                                </p:cTn>
                              </p:par>
                            </p:childTnLst>
                          </p:cTn>
                        </p:par>
                      </p:childTnLst>
                    </p:cTn>
                  </p:par>
                  <p:par>
                    <p:cTn id="131" fill="hold">
                      <p:stCondLst>
                        <p:cond delay="indefinite"/>
                      </p:stCondLst>
                      <p:childTnLst>
                        <p:par>
                          <p:cTn id="132" fill="hold">
                            <p:stCondLst>
                              <p:cond delay="0"/>
                            </p:stCondLst>
                            <p:childTnLst>
                              <p:par>
                                <p:cTn id="133" presetClass="path" nodeType="clickEffect" presetSubtype="0" presetID="-1" grpId="30" accel="50000" decel="50000" fill="hold">
                                  <p:stCondLst>
                                    <p:cond delay="0"/>
                                  </p:stCondLst>
                                  <p:childTnLst>
                                    <p:animMotion path="M 0.000000 0.000000 L 0.222526 0.172542" origin="layout" pathEditMode="relative">
                                      <p:cBhvr>
                                        <p:cTn id="134" dur="1000" fill="hold"/>
                                        <p:tgtEl>
                                          <p:spTgt spid="285"/>
                                        </p:tgtEl>
                                        <p:attrNameLst>
                                          <p:attrName>ppt_x</p:attrName>
                                          <p:attrName>ppt_y</p:attrName>
                                        </p:attrNameLst>
                                      </p:cBhvr>
                                    </p:animMotion>
                                  </p:childTnLst>
                                </p:cTn>
                              </p:par>
                            </p:childTnLst>
                          </p:cTn>
                        </p:par>
                        <p:par>
                          <p:cTn id="135" fill="hold">
                            <p:stCondLst>
                              <p:cond delay="0"/>
                            </p:stCondLst>
                            <p:childTnLst>
                              <p:par>
                                <p:cTn id="136" presetClass="path" nodeType="withEffect" presetSubtype="0" presetID="-1" grpId="31" accel="50000" decel="50000" fill="hold">
                                  <p:stCondLst>
                                    <p:cond delay="0"/>
                                  </p:stCondLst>
                                  <p:childTnLst>
                                    <p:animMotion path="M 0.000000 0.000000 L 0.220888 0.172542" origin="layout" pathEditMode="relative">
                                      <p:cBhvr>
                                        <p:cTn id="137" dur="1000" fill="hold"/>
                                        <p:tgtEl>
                                          <p:spTgt spid="284"/>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21"/>
      <p:bldP build="whole" bldLvl="1" animBg="1" rev="0" advAuto="0" spid="268" grpId="19"/>
      <p:bldP build="whole" bldLvl="1" animBg="1" rev="0" advAuto="0" spid="286" grpId="12"/>
      <p:bldP build="whole" bldLvl="1" animBg="1" rev="0" advAuto="0" spid="279" grpId="25"/>
      <p:bldP build="whole" bldLvl="1" animBg="1" rev="0" advAuto="0" spid="271" grpId="3"/>
      <p:bldP build="whole" bldLvl="1" animBg="1" rev="0" advAuto="0" spid="283" grpId="11"/>
      <p:bldP build="whole" bldLvl="1" animBg="1" rev="0" advAuto="0" spid="286" grpId="16"/>
      <p:bldP build="whole" bldLvl="1" animBg="1" rev="0" advAuto="0" spid="272" grpId="4"/>
      <p:bldP build="whole" bldLvl="1" animBg="1" rev="0" advAuto="0" spid="271" grpId="10"/>
      <p:bldP build="whole" bldLvl="1" animBg="1" rev="0" advAuto="0" spid="272" grpId="7"/>
      <p:bldP build="whole" bldLvl="1" animBg="1" rev="0" advAuto="0" spid="283" grpId="18"/>
      <p:bldP build="whole" bldLvl="1" animBg="1" rev="0" advAuto="0" spid="273" grpId="9"/>
      <p:bldP build="whole" bldLvl="1" animBg="1" rev="0" advAuto="0" spid="275" grpId="26"/>
      <p:bldP build="whole" bldLvl="1" animBg="1" rev="0" advAuto="0" spid="275" grpId="27"/>
      <p:bldP build="whole" bldLvl="1" animBg="1" rev="0" advAuto="0" spid="282" grpId="20"/>
      <p:bldP build="whole" bldLvl="1" animBg="1" rev="0" advAuto="0" spid="276" grpId="17"/>
      <p:bldP build="whole" bldLvl="1" animBg="1" rev="0" advAuto="0" spid="289" grpId="22"/>
      <p:bldP build="whole" bldLvl="1" animBg="1" rev="0" advAuto="0" spid="285" grpId="29"/>
      <p:bldP build="whole" bldLvl="1" animBg="1" rev="0" advAuto="0" spid="282" grpId="24"/>
      <p:bldP build="whole" bldLvl="1" animBg="1" rev="0" advAuto="0" spid="284" grpId="28"/>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01" name="Group"/>
          <p:cNvGrpSpPr/>
          <p:nvPr/>
        </p:nvGrpSpPr>
        <p:grpSpPr>
          <a:xfrm>
            <a:off x="3193190" y="4862645"/>
            <a:ext cx="4068241" cy="2061596"/>
            <a:chOff x="0" y="0"/>
            <a:chExt cx="4068239" cy="2061595"/>
          </a:xfrm>
        </p:grpSpPr>
        <p:sp>
          <p:nvSpPr>
            <p:cNvPr id="295" name="Line"/>
            <p:cNvSpPr/>
            <p:nvPr/>
          </p:nvSpPr>
          <p:spPr>
            <a:xfrm flipH="1" flipV="1">
              <a:off x="0" y="0"/>
              <a:ext cx="4068240" cy="2061596"/>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defRPr sz="2400"/>
              </a:pPr>
            </a:p>
          </p:txBody>
        </p:sp>
        <p:grpSp>
          <p:nvGrpSpPr>
            <p:cNvPr id="300" name="Group"/>
            <p:cNvGrpSpPr/>
            <p:nvPr/>
          </p:nvGrpSpPr>
          <p:grpSpPr>
            <a:xfrm>
              <a:off x="1663869" y="664935"/>
              <a:ext cx="1064905" cy="762012"/>
              <a:chOff x="-51265" y="-53632"/>
              <a:chExt cx="1064903" cy="762010"/>
            </a:xfrm>
          </p:grpSpPr>
          <p:pic>
            <p:nvPicPr>
              <p:cNvPr id="296" name="Line" descr="Line"/>
              <p:cNvPicPr>
                <a:picLocks noChangeAspect="0"/>
              </p:cNvPicPr>
              <p:nvPr/>
            </p:nvPicPr>
            <p:blipFill>
              <a:blip r:embed="rId3">
                <a:extLst/>
              </a:blip>
              <a:stretch>
                <a:fillRect/>
              </a:stretch>
            </p:blipFill>
            <p:spPr>
              <a:xfrm rot="19975664">
                <a:off x="-97310" y="334182"/>
                <a:ext cx="1156993" cy="76201"/>
              </a:xfrm>
              <a:prstGeom prst="rect">
                <a:avLst/>
              </a:prstGeom>
              <a:effectLst/>
            </p:spPr>
          </p:pic>
          <p:pic>
            <p:nvPicPr>
              <p:cNvPr id="298" name="Line" descr="Line"/>
              <p:cNvPicPr>
                <a:picLocks noChangeAspect="0"/>
              </p:cNvPicPr>
              <p:nvPr/>
            </p:nvPicPr>
            <p:blipFill>
              <a:blip r:embed="rId4">
                <a:extLst/>
              </a:blip>
              <a:stretch>
                <a:fillRect/>
              </a:stretch>
            </p:blipFill>
            <p:spPr>
              <a:xfrm rot="13830491">
                <a:off x="-44133" y="289272"/>
                <a:ext cx="924629" cy="76201"/>
              </a:xfrm>
              <a:prstGeom prst="rect">
                <a:avLst/>
              </a:prstGeom>
              <a:effectLst/>
            </p:spPr>
          </p:pic>
        </p:grpSp>
      </p:grpSp>
      <p:sp>
        <p:nvSpPr>
          <p:cNvPr id="302" name="Line"/>
          <p:cNvSpPr/>
          <p:nvPr/>
        </p:nvSpPr>
        <p:spPr>
          <a:xfrm flipH="1" flipV="1">
            <a:off x="3283999" y="4903259"/>
            <a:ext cx="4068241" cy="2061596"/>
          </a:xfrm>
          <a:prstGeom prst="line">
            <a:avLst/>
          </a:prstGeom>
          <a:ln w="101600">
            <a:solidFill>
              <a:schemeClr val="accent2">
                <a:hueOff val="-2473792"/>
                <a:satOff val="-50209"/>
                <a:lumOff val="23543"/>
              </a:schemeClr>
            </a:solidFill>
            <a:miter lim="400000"/>
          </a:ln>
        </p:spPr>
        <p:txBody>
          <a:bodyPr lIns="50800" tIns="50800" rIns="50800" bIns="50800" anchor="ctr"/>
          <a:lstStyle/>
          <a:p>
            <a:pPr>
              <a:defRPr sz="2400"/>
            </a:pPr>
          </a:p>
        </p:txBody>
      </p:sp>
      <p:sp>
        <p:nvSpPr>
          <p:cNvPr id="303" name="Line"/>
          <p:cNvSpPr/>
          <p:nvPr/>
        </p:nvSpPr>
        <p:spPr>
          <a:xfrm flipV="1">
            <a:off x="2827316" y="3712593"/>
            <a:ext cx="6192041" cy="993947"/>
          </a:xfrm>
          <a:prstGeom prst="line">
            <a:avLst/>
          </a:prstGeom>
          <a:ln w="101600">
            <a:solidFill>
              <a:schemeClr val="accent2"/>
            </a:solidFill>
            <a:miter lim="400000"/>
          </a:ln>
        </p:spPr>
        <p:txBody>
          <a:bodyPr lIns="50800" tIns="50800" rIns="50800" bIns="50800" anchor="ctr"/>
          <a:lstStyle/>
          <a:p>
            <a:pPr>
              <a:defRPr sz="2400"/>
            </a:pPr>
          </a:p>
        </p:txBody>
      </p:sp>
      <p:sp>
        <p:nvSpPr>
          <p:cNvPr id="304" name="Line"/>
          <p:cNvSpPr/>
          <p:nvPr/>
        </p:nvSpPr>
        <p:spPr>
          <a:xfrm>
            <a:off x="2682880" y="4815444"/>
            <a:ext cx="1939544" cy="3131881"/>
          </a:xfrm>
          <a:prstGeom prst="line">
            <a:avLst/>
          </a:prstGeom>
          <a:ln w="101600">
            <a:solidFill>
              <a:schemeClr val="accent2"/>
            </a:solidFill>
            <a:miter lim="400000"/>
          </a:ln>
        </p:spPr>
        <p:txBody>
          <a:bodyPr lIns="50800" tIns="50800" rIns="50800" bIns="50800" anchor="ctr"/>
          <a:lstStyle/>
          <a:p>
            <a:pPr>
              <a:defRPr sz="2400"/>
            </a:pPr>
          </a:p>
        </p:txBody>
      </p:sp>
      <p:sp>
        <p:nvSpPr>
          <p:cNvPr id="305" name="Line"/>
          <p:cNvSpPr/>
          <p:nvPr/>
        </p:nvSpPr>
        <p:spPr>
          <a:xfrm flipH="1">
            <a:off x="4749423" y="7077740"/>
            <a:ext cx="3036785" cy="1141351"/>
          </a:xfrm>
          <a:prstGeom prst="line">
            <a:avLst/>
          </a:prstGeom>
          <a:ln w="101600">
            <a:solidFill>
              <a:schemeClr val="accent2"/>
            </a:solidFill>
            <a:miter lim="400000"/>
          </a:ln>
        </p:spPr>
        <p:txBody>
          <a:bodyPr lIns="50800" tIns="50800" rIns="50800" bIns="50800" anchor="ctr"/>
          <a:lstStyle/>
          <a:p>
            <a:pPr>
              <a:defRPr sz="2400"/>
            </a:pPr>
          </a:p>
        </p:txBody>
      </p:sp>
      <p:sp>
        <p:nvSpPr>
          <p:cNvPr id="306" name="PKI(Public Key infrastructure)"/>
          <p:cNvSpPr txBox="1"/>
          <p:nvPr>
            <p:ph type="title"/>
          </p:nvPr>
        </p:nvSpPr>
        <p:spPr>
          <a:xfrm>
            <a:off x="2698738" y="498787"/>
            <a:ext cx="7607324" cy="1018970"/>
          </a:xfrm>
          <a:prstGeom prst="rect">
            <a:avLst/>
          </a:prstGeom>
        </p:spPr>
        <p:txBody>
          <a:bodyPr/>
          <a:lstStyle>
            <a:lvl1pPr defTabSz="327152">
              <a:defRPr sz="4480"/>
            </a:lvl1pPr>
          </a:lstStyle>
          <a:p>
            <a:pPr/>
            <a:r>
              <a:t>PKI(Public Key infrastructure)</a:t>
            </a:r>
          </a:p>
        </p:txBody>
      </p:sp>
      <p:pic>
        <p:nvPicPr>
          <p:cNvPr id="307" name="acspike_male_user_icon.png" descr="acspike_male_user_icon.png"/>
          <p:cNvPicPr>
            <a:picLocks noChangeAspect="1"/>
          </p:cNvPicPr>
          <p:nvPr/>
        </p:nvPicPr>
        <p:blipFill>
          <a:blip r:embed="rId5">
            <a:extLst/>
          </a:blip>
          <a:stretch>
            <a:fillRect/>
          </a:stretch>
        </p:blipFill>
        <p:spPr>
          <a:xfrm>
            <a:off x="2033201" y="3573907"/>
            <a:ext cx="1510995" cy="1510995"/>
          </a:xfrm>
          <a:prstGeom prst="rect">
            <a:avLst/>
          </a:prstGeom>
          <a:ln w="12700">
            <a:miter lim="400000"/>
          </a:ln>
        </p:spPr>
      </p:pic>
      <p:pic>
        <p:nvPicPr>
          <p:cNvPr id="308" name="black_business_user.png" descr="black_business_user.png"/>
          <p:cNvPicPr>
            <a:picLocks noChangeAspect="1"/>
          </p:cNvPicPr>
          <p:nvPr/>
        </p:nvPicPr>
        <p:blipFill>
          <a:blip r:embed="rId6">
            <a:extLst/>
          </a:blip>
          <a:stretch>
            <a:fillRect/>
          </a:stretch>
        </p:blipFill>
        <p:spPr>
          <a:xfrm>
            <a:off x="3820155" y="6669737"/>
            <a:ext cx="1957356" cy="1957356"/>
          </a:xfrm>
          <a:prstGeom prst="rect">
            <a:avLst/>
          </a:prstGeom>
          <a:ln w="12700">
            <a:miter lim="400000"/>
          </a:ln>
        </p:spPr>
      </p:pic>
      <p:pic>
        <p:nvPicPr>
          <p:cNvPr id="309" name="images.png" descr="images.png"/>
          <p:cNvPicPr>
            <a:picLocks noChangeAspect="1"/>
          </p:cNvPicPr>
          <p:nvPr/>
        </p:nvPicPr>
        <p:blipFill>
          <a:blip r:embed="rId7">
            <a:extLst/>
          </a:blip>
          <a:stretch>
            <a:fillRect/>
          </a:stretch>
        </p:blipFill>
        <p:spPr>
          <a:xfrm>
            <a:off x="8279855" y="2708281"/>
            <a:ext cx="1713157" cy="1713157"/>
          </a:xfrm>
          <a:prstGeom prst="rect">
            <a:avLst/>
          </a:prstGeom>
          <a:ln w="12700">
            <a:miter lim="400000"/>
          </a:ln>
        </p:spPr>
      </p:pic>
      <p:pic>
        <p:nvPicPr>
          <p:cNvPr id="310" name="woman-black-suit.png" descr="woman-black-suit.png"/>
          <p:cNvPicPr>
            <a:picLocks noChangeAspect="1"/>
          </p:cNvPicPr>
          <p:nvPr/>
        </p:nvPicPr>
        <p:blipFill>
          <a:blip r:embed="rId8">
            <a:extLst/>
          </a:blip>
          <a:stretch>
            <a:fillRect/>
          </a:stretch>
        </p:blipFill>
        <p:spPr>
          <a:xfrm>
            <a:off x="6461900" y="5325234"/>
            <a:ext cx="2112300" cy="2112301"/>
          </a:xfrm>
          <a:prstGeom prst="rect">
            <a:avLst/>
          </a:prstGeom>
          <a:ln w="12700">
            <a:miter lim="400000"/>
          </a:ln>
        </p:spPr>
      </p:pic>
      <p:sp>
        <p:nvSpPr>
          <p:cNvPr id="311" name="Chain of trust (bizalomlánc)"/>
          <p:cNvSpPr txBox="1"/>
          <p:nvPr/>
        </p:nvSpPr>
        <p:spPr>
          <a:xfrm>
            <a:off x="1755857" y="2190219"/>
            <a:ext cx="57291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Chain of trust (bizalomlánc)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dissolve" transition="in">
                                      <p:cBhvr>
                                        <p:cTn id="7" dur="199"/>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03"/>
                                        </p:tgtEl>
                                        <p:attrNameLst>
                                          <p:attrName>style.visibility</p:attrName>
                                        </p:attrNameLst>
                                      </p:cBhvr>
                                      <p:to>
                                        <p:strVal val="visible"/>
                                      </p:to>
                                    </p:set>
                                    <p:animEffect filter="dissolve" transition="in">
                                      <p:cBhvr>
                                        <p:cTn id="12" dur="199"/>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10"/>
                                        </p:tgtEl>
                                        <p:attrNameLst>
                                          <p:attrName>style.visibility</p:attrName>
                                        </p:attrNameLst>
                                      </p:cBhvr>
                                      <p:to>
                                        <p:strVal val="visible"/>
                                      </p:to>
                                    </p:set>
                                    <p:animEffect filter="dissolve" transition="in">
                                      <p:cBhvr>
                                        <p:cTn id="17" dur="200"/>
                                        <p:tgtEl>
                                          <p:spTgt spid="31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01"/>
                                        </p:tgtEl>
                                        <p:attrNameLst>
                                          <p:attrName>style.visibility</p:attrName>
                                        </p:attrNameLst>
                                      </p:cBhvr>
                                      <p:to>
                                        <p:strVal val="visible"/>
                                      </p:to>
                                    </p:set>
                                    <p:animEffect filter="dissolve" transition="in">
                                      <p:cBhvr>
                                        <p:cTn id="22" dur="200"/>
                                        <p:tgtEl>
                                          <p:spTgt spid="30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08"/>
                                        </p:tgtEl>
                                        <p:attrNameLst>
                                          <p:attrName>style.visibility</p:attrName>
                                        </p:attrNameLst>
                                      </p:cBhvr>
                                      <p:to>
                                        <p:strVal val="visible"/>
                                      </p:to>
                                    </p:set>
                                    <p:animEffect filter="dissolve" transition="in">
                                      <p:cBhvr>
                                        <p:cTn id="27" dur="199"/>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04"/>
                                        </p:tgtEl>
                                        <p:attrNameLst>
                                          <p:attrName>style.visibility</p:attrName>
                                        </p:attrNameLst>
                                      </p:cBhvr>
                                      <p:to>
                                        <p:strVal val="visible"/>
                                      </p:to>
                                    </p:set>
                                    <p:animEffect filter="dissolve" transition="in">
                                      <p:cBhvr>
                                        <p:cTn id="32" dur="199"/>
                                        <p:tgtEl>
                                          <p:spTgt spid="30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05"/>
                                        </p:tgtEl>
                                        <p:attrNameLst>
                                          <p:attrName>style.visibility</p:attrName>
                                        </p:attrNameLst>
                                      </p:cBhvr>
                                      <p:to>
                                        <p:strVal val="visible"/>
                                      </p:to>
                                    </p:set>
                                    <p:animEffect filter="dissolve" transition="in">
                                      <p:cBhvr>
                                        <p:cTn id="37" dur="199"/>
                                        <p:tgtEl>
                                          <p:spTgt spid="305"/>
                                        </p:tgtEl>
                                      </p:cBhvr>
                                    </p:animEffect>
                                  </p:childTnLst>
                                </p:cTn>
                              </p:par>
                            </p:childTnLst>
                          </p:cTn>
                        </p:par>
                      </p:childTnLst>
                    </p:cTn>
                  </p:par>
                  <p:par>
                    <p:cTn id="38" fill="hold">
                      <p:stCondLst>
                        <p:cond delay="indefinite"/>
                      </p:stCondLst>
                      <p:childTnLst>
                        <p:par>
                          <p:cTn id="39" fill="hold">
                            <p:stCondLst>
                              <p:cond delay="0"/>
                            </p:stCondLst>
                            <p:childTnLst>
                              <p:par>
                                <p:cTn id="40" presetClass="exit" nodeType="clickEffect" presetID="9" grpId="8" fill="hold">
                                  <p:stCondLst>
                                    <p:cond delay="0"/>
                                  </p:stCondLst>
                                  <p:iterate type="el" backwards="0">
                                    <p:tmAbs val="0"/>
                                  </p:iterate>
                                  <p:childTnLst>
                                    <p:animEffect filter="dissolve" transition="out">
                                      <p:cBhvr>
                                        <p:cTn id="41" dur="199" fill="hold"/>
                                        <p:tgtEl>
                                          <p:spTgt spid="301"/>
                                        </p:tgtEl>
                                      </p:cBhvr>
                                    </p:animEffect>
                                    <p:set>
                                      <p:cBhvr>
                                        <p:cTn id="42" fill="hold">
                                          <p:stCondLst>
                                            <p:cond delay="198"/>
                                          </p:stCondLst>
                                        </p:cTn>
                                        <p:tgtEl>
                                          <p:spTgt spid="301"/>
                                        </p:tgtEl>
                                        <p:attrNameLst>
                                          <p:attrName>style.visibility</p:attrName>
                                        </p:attrNameLst>
                                      </p:cBhvr>
                                      <p:to>
                                        <p:strVal val="hidden"/>
                                      </p:to>
                                    </p:set>
                                  </p:childTnLst>
                                </p:cTn>
                              </p:par>
                            </p:childTnLst>
                          </p:cTn>
                        </p:par>
                        <p:par>
                          <p:cTn id="43" fill="hold">
                            <p:stCondLst>
                              <p:cond delay="199"/>
                            </p:stCondLst>
                            <p:childTnLst>
                              <p:par>
                                <p:cTn id="44" presetClass="entr" nodeType="afterEffect" presetID="9" grpId="9" fill="hold">
                                  <p:stCondLst>
                                    <p:cond delay="0"/>
                                  </p:stCondLst>
                                  <p:iterate type="el" backwards="0">
                                    <p:tmAbs val="0"/>
                                  </p:iterate>
                                  <p:childTnLst>
                                    <p:set>
                                      <p:cBhvr>
                                        <p:cTn id="45" fill="hold"/>
                                        <p:tgtEl>
                                          <p:spTgt spid="302"/>
                                        </p:tgtEl>
                                        <p:attrNameLst>
                                          <p:attrName>style.visibility</p:attrName>
                                        </p:attrNameLst>
                                      </p:cBhvr>
                                      <p:to>
                                        <p:strVal val="visible"/>
                                      </p:to>
                                    </p:set>
                                    <p:animEffect filter="dissolve" transition="in">
                                      <p:cBhvr>
                                        <p:cTn id="46" dur="200"/>
                                        <p:tgtEl>
                                          <p:spTgt spid="302"/>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10" fill="hold">
                                  <p:stCondLst>
                                    <p:cond delay="0"/>
                                  </p:stCondLst>
                                  <p:iterate type="el" backwards="0">
                                    <p:tmAbs val="0"/>
                                  </p:iterate>
                                  <p:childTnLst>
                                    <p:set>
                                      <p:cBhvr>
                                        <p:cTn id="50" fill="hold"/>
                                        <p:tgtEl>
                                          <p:spTgt spid="311"/>
                                        </p:tgtEl>
                                        <p:attrNameLst>
                                          <p:attrName>style.visibility</p:attrName>
                                        </p:attrNameLst>
                                      </p:cBhvr>
                                      <p:to>
                                        <p:strVal val="visible"/>
                                      </p:to>
                                    </p:set>
                                    <p:animEffect filter="dissolve" transition="in">
                                      <p:cBhvr>
                                        <p:cTn id="51" dur="199"/>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7"/>
      <p:bldP build="whole" bldLvl="1" animBg="1" rev="0" advAuto="0" spid="308" grpId="5"/>
      <p:bldP build="whole" bldLvl="1" animBg="1" rev="0" advAuto="0" spid="303" grpId="2"/>
      <p:bldP build="whole" bldLvl="1" animBg="1" rev="0" advAuto="0" spid="301" grpId="4"/>
      <p:bldP build="whole" bldLvl="1" animBg="1" rev="0" advAuto="0" spid="310" grpId="3"/>
      <p:bldP build="whole" bldLvl="1" animBg="1" rev="0" advAuto="0" spid="302" grpId="9"/>
      <p:bldP build="whole" bldLvl="1" animBg="1" rev="0" advAuto="0" spid="301" grpId="8"/>
      <p:bldP build="whole" bldLvl="1" animBg="1" rev="0" advAuto="0" spid="311" grpId="10"/>
      <p:bldP build="whole" bldLvl="1" animBg="1" rev="0" advAuto="0" spid="309" grpId="1"/>
      <p:bldP build="whole" bldLvl="1" animBg="1" rev="0" advAuto="0" spid="304" grpId="6"/>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