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7.jpeg" ContentType="image/jpeg"/>
  <Override PartName="/ppt/media/image8.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9.jpeg" ContentType="image/jpeg"/>
  <Override PartName="/ppt/media/image10.jpeg" ContentType="image/jpeg"/>
  <Override PartName="/ppt/notesSlides/notesSlide12.xml" ContentType="application/vnd.openxmlformats-officedocument.presentationml.notesSlide+xml"/>
  <Override PartName="/ppt/media/image11.jpeg" ContentType="image/jpeg"/>
  <Override PartName="/ppt/media/image12.jpeg" ContentType="image/jpeg"/>
  <Override PartName="/ppt/notesSlides/notesSlide13.xml" ContentType="application/vnd.openxmlformats-officedocument.presentationml.notesSlide+xml"/>
  <Override PartName="/ppt/media/image13.jpeg" ContentType="image/jpeg"/>
  <Override PartName="/ppt/notesSlides/notesSlide14.xml" ContentType="application/vnd.openxmlformats-officedocument.presentationml.notesSlide+xml"/>
  <Override PartName="/ppt/media/image14.jpeg" ContentType="image/jpeg"/>
  <Override PartName="/ppt/media/image15.jpeg" ContentType="image/jpeg"/>
  <Override PartName="/ppt/media/image16.jpeg" ContentType="image/jpeg"/>
  <Override PartName="/ppt/notesSlides/notesSlide15.xml" ContentType="application/vnd.openxmlformats-officedocument.presentationml.notesSlide+xml"/>
  <Override PartName="/ppt/media/image17.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defRPr sz="1200"/>
            </a:pPr>
            <a:r>
              <a:t>A switch alap esetben Layer2-ben működik és semmit nem lehet rajta beállítani, bekapcsolod és működik. Ez kisebb hálózatokban így is van de lehet kapni olyan Switch-et ami már a Layer3-ban is működik (L3 switch). Ebben az esetben a switch-nek már IP címe is van és vagy egy karakteres konozolon, vagy webes felületen, vagy egy egyedi alkalmazás segítségével lehet konfigurálni rajta sok mindent. Az egyik ilyen konfigurációs lehetőség a VLAN.</a:t>
            </a:r>
          </a:p>
          <a:p>
            <a:pPr>
              <a:defRPr sz="1200"/>
            </a:pPr>
          </a:p>
          <a:p>
            <a:pPr>
              <a:defRPr sz="1200"/>
            </a:pPr>
            <a:r>
              <a:t>Karakteres elérés esetén ha soros kábelt használunk akkor a putty-ot serial-ra kell állítani. </a:t>
            </a:r>
          </a:p>
          <a:p>
            <a:pPr>
              <a:defRPr sz="1200"/>
            </a:pPr>
            <a:r>
              <a:t>A CISCO switch-eknek (legjobb, leggyakoribb) az operációs rendszere az IOS (ez előbb létezett amúgy mint az apple ios..:) )</a:t>
            </a:r>
          </a:p>
          <a:p>
            <a:pPr>
              <a:defRPr sz="1200"/>
            </a:pPr>
          </a:p>
          <a:p>
            <a:pPr>
              <a:defRPr sz="1200"/>
            </a:pPr>
            <a:r>
              <a:t>A switch csatlakozásait is portoknak nevezzük.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defRPr sz="1200"/>
            </a:pPr>
            <a:r>
              <a:t>Wifi: rövid hatótávolságú rádió, amit a kábel alapú hálózat helyett használunk</a:t>
            </a:r>
          </a:p>
          <a:p>
            <a:pPr>
              <a:defRPr sz="1200"/>
            </a:pPr>
            <a:r>
              <a:t>a wap (wireless access point) lényegében egy bridge a drót nélküli és a drótos hálózatok összekötéséhez.</a:t>
            </a:r>
          </a:p>
          <a:p>
            <a:pPr>
              <a:defRPr sz="1200"/>
            </a:pPr>
            <a:r>
              <a:t>Infrastructure mode: acces point</a:t>
            </a:r>
          </a:p>
          <a:p>
            <a:pPr>
              <a:defRPr sz="1200"/>
            </a:pPr>
            <a:r>
              <a:t>Ad-hoc: nincs acces point, a hostok csak egymással kommunikálnak</a:t>
            </a:r>
          </a:p>
          <a:p>
            <a:pPr>
              <a:defRPr sz="1200"/>
            </a:pPr>
            <a:r>
              <a:t>a wifi szabványa a 802.11</a:t>
            </a:r>
          </a:p>
          <a:p>
            <a:pPr>
              <a:defRPr sz="1200"/>
            </a:pPr>
          </a:p>
          <a:p>
            <a:pPr>
              <a:defRPr sz="1200"/>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7" name="Shape 337"/>
          <p:cNvSpPr/>
          <p:nvPr>
            <p:ph type="sldImg"/>
          </p:nvPr>
        </p:nvSpPr>
        <p:spPr>
          <a:prstGeom prst="rect">
            <a:avLst/>
          </a:prstGeom>
        </p:spPr>
        <p:txBody>
          <a:bodyPr/>
          <a:lstStyle/>
          <a:p>
            <a:pPr/>
          </a:p>
        </p:txBody>
      </p:sp>
      <p:sp>
        <p:nvSpPr>
          <p:cNvPr id="338" name="Shape 338"/>
          <p:cNvSpPr/>
          <p:nvPr>
            <p:ph type="body" sz="quarter" idx="1"/>
          </p:nvPr>
        </p:nvSpPr>
        <p:spPr>
          <a:prstGeom prst="rect">
            <a:avLst/>
          </a:prstGeom>
        </p:spPr>
        <p:txBody>
          <a:bodyPr/>
          <a:lstStyle/>
          <a:p>
            <a:pPr>
              <a:defRPr sz="1200"/>
            </a:pPr>
            <a:r>
              <a:t>Rövid szöveg ami sugározza a wireless hálózat nevét</a:t>
            </a:r>
          </a:p>
          <a:p>
            <a:pPr>
              <a:defRPr sz="1200"/>
            </a:pPr>
            <a:r>
              <a:t>Ha egy routerhez több AP-t csatlakoztatunk de ugyanaz az SSID-jük akkor fognak tuni kommunikálni egymással. (egyikről a másikra mehetünk)</a:t>
            </a:r>
          </a:p>
          <a:p>
            <a:pPr>
              <a:defRPr sz="1200"/>
            </a:pPr>
            <a:r>
              <a:t>SSID: ha csak egy WAP van, ESSID: ha több WAP van ugyanazzal az SSID-vel </a:t>
            </a:r>
          </a:p>
          <a:p>
            <a:pPr>
              <a:defRPr sz="1200"/>
            </a:pPr>
          </a:p>
          <a:p>
            <a:pPr>
              <a:defRPr sz="1200"/>
            </a:pPr>
            <a:r>
              <a:t>a 802.11es szabvány két nagy frekvencia tartományt különböztet meg, 2.4, és 5 (a 2.4 a gyakori manapság, ennek 1-13ig mehetnek a channeljei ezek jelentik a különböző frekvenciákat a 2.4es tartományban</a:t>
            </a:r>
          </a:p>
          <a:p>
            <a:pPr>
              <a:defRPr sz="1200"/>
            </a:pPr>
          </a:p>
          <a:p>
            <a:pPr>
              <a:defRPr sz="1200"/>
            </a:pPr>
            <a:r>
              <a:t>Ha interferencia van pl meg lehet próbálni channelt váltani, ha sok wifi van a közelbe és mind ugyanazon a channelen működnek akkor egymást zavarják.</a:t>
            </a:r>
          </a:p>
          <a:p>
            <a:pPr>
              <a:defRPr sz="1200"/>
            </a:pPr>
            <a:r>
              <a:t>Az interferenciát úgy veheted észre hogy leesik a hálózat teljesítménye, ekkor gyanúsan interferencia lehet.Ekkor arra kell figyelnünk hogy a channel-ek között átfedés van. Összesen három különböző channel van amik külön tartományba is esnek, az 1-es a 6os vagy 7es, és a 11es.</a:t>
            </a:r>
          </a:p>
          <a:p>
            <a:pPr>
              <a:defRPr sz="1200"/>
            </a:pPr>
          </a:p>
          <a:p>
            <a:pPr>
              <a:defRPr sz="1200"/>
            </a:pPr>
          </a:p>
          <a:p>
            <a:pPr>
              <a:defRPr sz="1200"/>
            </a:pPr>
            <a:r>
              <a:t>Az otthoni router-ünk  általában egyszerre tartalmazza az alábbi funkciókat:</a:t>
            </a:r>
          </a:p>
          <a:p>
            <a:pPr>
              <a:defRPr sz="1200"/>
            </a:pPr>
            <a:r>
              <a:t>switch, router, wireless acces point</a:t>
            </a:r>
          </a:p>
          <a:p>
            <a:pPr>
              <a:defRPr sz="1200"/>
            </a:pPr>
          </a:p>
          <a:p>
            <a:pPr>
              <a:defRPr sz="1200"/>
            </a:pPr>
          </a:p>
          <a:p>
            <a:pPr>
              <a:defRPr sz="1200"/>
            </a:pPr>
            <a:r>
              <a:t>A windows a wifi hálózatokat lementi profilokba, és ha egy wifire felcsatlakozunk lementi a jelszót, viszont ha az acces pointon jelszót változtatunk, el kell kézzel felejttetni a wifit a windowssal hogy be lehessen írni neki az új jelszót</a:t>
            </a:r>
          </a:p>
          <a:p>
            <a:pPr>
              <a:defRPr sz="1200"/>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sldImg"/>
          </p:nvPr>
        </p:nvSpPr>
        <p:spPr>
          <a:prstGeom prst="rect">
            <a:avLst/>
          </a:prstGeom>
        </p:spPr>
        <p:txBody>
          <a:bodyPr/>
          <a:lstStyle/>
          <a:p>
            <a:pPr/>
          </a:p>
        </p:txBody>
      </p:sp>
      <p:sp>
        <p:nvSpPr>
          <p:cNvPr id="348" name="Shape 348"/>
          <p:cNvSpPr/>
          <p:nvPr>
            <p:ph type="body" sz="quarter" idx="1"/>
          </p:nvPr>
        </p:nvSpPr>
        <p:spPr>
          <a:prstGeom prst="rect">
            <a:avLst/>
          </a:prstGeom>
        </p:spPr>
        <p:txBody>
          <a:bodyPr/>
          <a:lstStyle/>
          <a:p>
            <a:pPr>
              <a:defRPr sz="1200"/>
            </a:pPr>
            <a:r>
              <a:t>A wirelessnél mindíg jobb a wired( kábel alapú hálózat) </a:t>
            </a:r>
          </a:p>
          <a:p>
            <a:pPr>
              <a:defRPr sz="1200"/>
            </a:pPr>
            <a:r>
              <a:t>De a wireless jel is gyengülhet ha pl sok kábel megy a falban vagy bármilyen fém. A fém problémákat okoz a többi nem annyira.</a:t>
            </a:r>
          </a:p>
          <a:p>
            <a:pPr>
              <a:defRPr sz="1200"/>
            </a:pPr>
            <a:r>
              <a:t>Vannak könböző wifi scanner programok amik mutatják az elérhető wifik összes adatát (channel, sávszélesség, stb) így könnyű megállapítani hogy a sajátunkat mire állítsuk ahhoz hogy ne legyen interferencia.</a:t>
            </a:r>
          </a:p>
          <a:p>
            <a:pPr>
              <a:defRPr sz="1200"/>
            </a:pPr>
            <a:r>
              <a:t>Omni antenna: minden irányba (gömb)</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Shape 379"/>
          <p:cNvSpPr/>
          <p:nvPr>
            <p:ph type="sldImg"/>
          </p:nvPr>
        </p:nvSpPr>
        <p:spPr>
          <a:prstGeom prst="rect">
            <a:avLst/>
          </a:prstGeom>
        </p:spPr>
        <p:txBody>
          <a:bodyPr/>
          <a:lstStyle/>
          <a:p>
            <a:pPr/>
          </a:p>
        </p:txBody>
      </p:sp>
      <p:sp>
        <p:nvSpPr>
          <p:cNvPr id="380" name="Shape 380"/>
          <p:cNvSpPr/>
          <p:nvPr>
            <p:ph type="body" sz="quarter" idx="1"/>
          </p:nvPr>
        </p:nvSpPr>
        <p:spPr>
          <a:prstGeom prst="rect">
            <a:avLst/>
          </a:prstGeom>
        </p:spPr>
        <p:txBody>
          <a:bodyPr/>
          <a:lstStyle/>
          <a:p>
            <a:pPr>
              <a:defRPr sz="1200"/>
            </a:pPr>
            <a:r>
              <a:t>Bár a 802.11-es szabvány a wifi szabványa, ez az évek során fejlődött, és ezért vannak betűvel is megjelölve az “al  szabványok”</a:t>
            </a:r>
          </a:p>
          <a:p>
            <a:pPr>
              <a:defRPr sz="1200"/>
            </a:pPr>
          </a:p>
          <a:p>
            <a:pPr>
              <a:defRPr sz="1200"/>
            </a:pPr>
            <a:r>
              <a:t>megabit vs megabyte = 8 bit = 1 byte . Tehát az 1 megabit/sec-es internet messze nem azt jelenti hogy 1megabyte-ot tudsz átvinni 1másodperc alatt. Ahhoz hogy 1megabyte-ot tudj átvinni 1 másodperc alatt ahhoz (minimum) 8megabit/sec-es sebességre van szükség!</a:t>
            </a:r>
          </a:p>
          <a:p>
            <a:pPr>
              <a:defRPr sz="1200"/>
            </a:pPr>
          </a:p>
          <a:p>
            <a:pPr>
              <a:defRPr sz="1200"/>
            </a:pPr>
            <a:r>
              <a:t>a, és b kb együtt jött ki.</a:t>
            </a:r>
          </a:p>
          <a:p>
            <a:pPr>
              <a:defRPr sz="1200"/>
            </a:pPr>
            <a:r>
              <a:t>g: visszafelé kompatibilis volt, és nagyon gyors volt</a:t>
            </a:r>
          </a:p>
          <a:p>
            <a:pPr>
              <a:defRPr sz="1200"/>
            </a:pPr>
            <a:r>
              <a:t>n: ez vezette be a channel-eket</a:t>
            </a:r>
          </a:p>
          <a:p>
            <a:pPr>
              <a:defRPr sz="1200"/>
            </a:pPr>
            <a:r>
              <a:t>A wifi acces pointok könnyebb kikábelezése érdekében érdemes megismerni a PoE technologiát aminek az a lényege hogy az ethernet kábelben áramellátást is kap a wifi AP (ha képes azt lekezelni)</a:t>
            </a:r>
          </a:p>
          <a:p>
            <a:pPr>
              <a:defRPr sz="1200"/>
            </a:pPr>
            <a:r>
              <a:t>Hogy a másik oldalon ezt az áramot bevezessük, PoE Injector vagy PoE Switch használható. a PoE egyébként még ip kamerák vagy ip telefonok esetében is hasznos lehet.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7" name="Shape 397"/>
          <p:cNvSpPr/>
          <p:nvPr>
            <p:ph type="sldImg"/>
          </p:nvPr>
        </p:nvSpPr>
        <p:spPr>
          <a:prstGeom prst="rect">
            <a:avLst/>
          </a:prstGeom>
        </p:spPr>
        <p:txBody>
          <a:bodyPr/>
          <a:lstStyle/>
          <a:p>
            <a:pPr/>
          </a:p>
        </p:txBody>
      </p:sp>
      <p:sp>
        <p:nvSpPr>
          <p:cNvPr id="398" name="Shape 398"/>
          <p:cNvSpPr/>
          <p:nvPr>
            <p:ph type="body" sz="quarter" idx="1"/>
          </p:nvPr>
        </p:nvSpPr>
        <p:spPr>
          <a:prstGeom prst="rect">
            <a:avLst/>
          </a:prstGeom>
        </p:spPr>
        <p:txBody>
          <a:bodyPr/>
          <a:lstStyle/>
          <a:p>
            <a:pPr>
              <a:defRPr sz="1200"/>
            </a:pPr>
            <a:r>
              <a:t>Az SSID sugárzással “elrejthetjük” a hálózatunkat (a hétköznapi felhasználók elől)</a:t>
            </a:r>
          </a:p>
          <a:p>
            <a:pPr>
              <a:defRPr sz="1200"/>
            </a:pPr>
            <a:r>
              <a:t>MAC filteringgel mac címek alapján mondhatjuk meg hogy egy eszköz hozzáfér e a hálózathogy vagy nem. (nagyon könnyen törhető)</a:t>
            </a:r>
          </a:p>
          <a:p>
            <a:pPr>
              <a:defRPr sz="1200"/>
            </a:pPr>
            <a:r>
              <a:t>Titkosítások: a hálózathoz való hozzáférést jelszóval levédjük, a kommunikációt titkosítjuk. (wep: nagyon können törhető!!! ne használd!!!)</a:t>
            </a:r>
          </a:p>
          <a:p>
            <a:pPr>
              <a:defRPr sz="1200"/>
            </a:pPr>
            <a:r>
              <a:t>wpa: bonyolultabb mint a wep de még törhető pláne a könnyű jelszavak esetében</a:t>
            </a:r>
          </a:p>
          <a:p>
            <a:pPr>
              <a:defRPr sz="1200"/>
            </a:pPr>
            <a:r>
              <a:t>A wpa2 már aest használ, de a hosszú jelszó mindíg ajánlott!!</a:t>
            </a:r>
          </a:p>
          <a:p>
            <a:pPr>
              <a:defRPr sz="1200"/>
            </a:pPr>
            <a:r>
              <a:t>Változtasd meg a webes manager felület default jelszavát!!!!!!</a:t>
            </a:r>
          </a:p>
          <a:p>
            <a:pPr>
              <a:defRPr sz="1200"/>
            </a:pPr>
            <a:r>
              <a:t>A wifibe bárki belehallgathat, tudhatja milyen titkosítást használ, és könnyen feltörheti ha csak a hatókörbe kerül.</a:t>
            </a:r>
          </a:p>
          <a:p>
            <a:pPr>
              <a:defRPr sz="1200"/>
            </a:pPr>
          </a:p>
          <a:p>
            <a:pPr>
              <a:defRPr sz="1200"/>
            </a:pPr>
            <a:r>
              <a:t>Wireless jammer: (evil twins): blokkolja a wifidet, a wifi ekkor átáll egy másik csatornára automatiksan, a támadó  pedig azonnal elindítja a klónját annak a wifinek (ugyanaz az SSID, ugyanaz a weblogin) és máris az adatforgalom keresztül megy a támadón. </a:t>
            </a:r>
          </a:p>
          <a:p>
            <a:pPr>
              <a:defRPr sz="1200"/>
            </a:pPr>
          </a:p>
          <a:p>
            <a:pPr>
              <a:defRPr sz="1200"/>
            </a:pPr>
            <a:r>
              <a:t>Előfordulhat hogy egy rossz jelszó beírása után azt jelzi a wifi hogy csatlakozva vagy hozzá de még sincs internet. Ez azért van mert van olyan AP ami beenged rossz jelszóval is, csak csatlakozni nemtudsz a hálózatra (nem kapsz IP címet)!!!!!</a:t>
            </a:r>
          </a:p>
          <a:p>
            <a:pPr>
              <a:defRPr sz="1200"/>
            </a:pPr>
          </a:p>
          <a:p>
            <a:pPr>
              <a:defRPr sz="1200"/>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5" name="Shape 405"/>
          <p:cNvSpPr/>
          <p:nvPr>
            <p:ph type="sldImg"/>
          </p:nvPr>
        </p:nvSpPr>
        <p:spPr>
          <a:prstGeom prst="rect">
            <a:avLst/>
          </a:prstGeom>
        </p:spPr>
        <p:txBody>
          <a:bodyPr/>
          <a:lstStyle/>
          <a:p>
            <a:pPr/>
          </a:p>
        </p:txBody>
      </p:sp>
      <p:sp>
        <p:nvSpPr>
          <p:cNvPr id="406" name="Shape 406"/>
          <p:cNvSpPr/>
          <p:nvPr>
            <p:ph type="body" sz="quarter" idx="1"/>
          </p:nvPr>
        </p:nvSpPr>
        <p:spPr>
          <a:prstGeom prst="rect">
            <a:avLst/>
          </a:prstGeom>
        </p:spPr>
        <p:txBody>
          <a:bodyPr/>
          <a:lstStyle/>
          <a:p>
            <a:pPr>
              <a:defRPr sz="1200"/>
            </a:pPr>
            <a:r>
              <a:t>A WPS egy nagyon könnyű felkonfigurálást biztosít a wifi eszközöknek, pl egy nyomtató ha wifis és szeretnék csatlakoztatni a hálózatra, nem kell mindenféle extra menübe mászkálnunk hozzá a nyomtatóban, hanem csak megnyomjuk a wps gombot (előszőr a wifi acces pointon, aztán a nyomtatón) és máris felment wifire az eszköz. A probléma csak az a WPS-el hogy egy 8 számjegyű kóddal dolgozik aminek az első 4 számjegyét használja csak ahhoz hogy azonosítsa magát. Ezt nagyon könnyű (gyorsan) feltörni. </a:t>
            </a:r>
          </a:p>
          <a:p>
            <a:pPr>
              <a:defRPr sz="1200"/>
            </a:pPr>
            <a:r>
              <a:t>Sok eszközben benne van. (PCI wifikben is) és néhány routerben ki se lehet kapcsolni. Jó hír visont hogy csak akkor működik ha megnyomják. </a:t>
            </a:r>
          </a:p>
          <a:p>
            <a:pPr>
              <a:defRPr sz="1200"/>
            </a:pPr>
          </a:p>
          <a:p>
            <a:pPr>
              <a:defRPr sz="1200"/>
            </a:pPr>
          </a:p>
          <a:p>
            <a:pPr>
              <a:defRPr sz="1200"/>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a:p>
        </p:txBody>
      </p:sp>
      <p:sp>
        <p:nvSpPr>
          <p:cNvPr id="421" name="Shape 421"/>
          <p:cNvSpPr/>
          <p:nvPr>
            <p:ph type="body" sz="quarter" idx="1"/>
          </p:nvPr>
        </p:nvSpPr>
        <p:spPr>
          <a:prstGeom prst="rect">
            <a:avLst/>
          </a:prstGeom>
        </p:spPr>
        <p:txBody>
          <a:bodyPr/>
          <a:lstStyle/>
          <a:p>
            <a:pPr>
              <a:defRPr sz="1200"/>
            </a:pPr>
            <a:r>
              <a:t>ipv4: 32 bites, 4 db oktet (4x8) , kb 4 milliárd elérhető cím (levonva persze a privát és egyéb speciális ip címeket)</a:t>
            </a:r>
          </a:p>
          <a:p>
            <a:pPr>
              <a:defRPr sz="1200"/>
            </a:pPr>
            <a:r>
              <a:t>ipv6: 128 bites cím, 8x4 számból áll, minden szám hexába van (16 lehetséges értéke lehet)</a:t>
            </a:r>
          </a:p>
          <a:p>
            <a:pPr>
              <a:defRPr sz="1200"/>
            </a:pPr>
            <a:r>
              <a:t>lassan 10 éve létezik, azért jött létre mert kifogytunk az ipv4 címekből, kb annyi lehetséges ipv6 cím lehet ahány levegő molekula van a földön x7</a:t>
            </a:r>
          </a:p>
          <a:p>
            <a:pPr>
              <a:defRPr sz="1200"/>
            </a:pPr>
            <a:r>
              <a:t>Ha lecsökkentjük a méretét csak hegy helyen lenet dupla kettőspont szóval ha máshol is lenne akkor oda csak egy nulla kell.</a:t>
            </a:r>
          </a:p>
          <a:p>
            <a:pPr>
              <a:defRPr sz="1200"/>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0" name="Shape 450"/>
          <p:cNvSpPr/>
          <p:nvPr>
            <p:ph type="sldImg"/>
          </p:nvPr>
        </p:nvSpPr>
        <p:spPr>
          <a:prstGeom prst="rect">
            <a:avLst/>
          </a:prstGeom>
        </p:spPr>
        <p:txBody>
          <a:bodyPr/>
          <a:lstStyle/>
          <a:p>
            <a:pPr/>
          </a:p>
        </p:txBody>
      </p:sp>
      <p:sp>
        <p:nvSpPr>
          <p:cNvPr id="451" name="Shape 451"/>
          <p:cNvSpPr/>
          <p:nvPr>
            <p:ph type="body" sz="quarter" idx="1"/>
          </p:nvPr>
        </p:nvSpPr>
        <p:spPr>
          <a:prstGeom prst="rect">
            <a:avLst/>
          </a:prstGeom>
        </p:spPr>
        <p:txBody>
          <a:bodyPr/>
          <a:lstStyle/>
          <a:p>
            <a:pPr>
              <a:defRPr sz="1200"/>
            </a:pPr>
            <a:r>
              <a:t>Az ipv4-nél azért volt szükség a subnetekre hogy hatékonyan felhasználjuk a hálózatot, mert kevés ipv4 van. Az ipv6 esetében erre nincs szükség, a hatalmas mennyiségű ip cím miatt.</a:t>
            </a:r>
          </a:p>
          <a:p>
            <a:pPr>
              <a:defRPr sz="1200"/>
            </a:pPr>
            <a:r>
              <a:t>Minden ipv6 cím fixen /64es tehát az első 64 bit a host rész. </a:t>
            </a:r>
          </a:p>
          <a:p>
            <a:pPr>
              <a:defRPr sz="1200"/>
            </a:pPr>
          </a:p>
          <a:p>
            <a:pPr>
              <a:defRPr sz="1200"/>
            </a:pPr>
            <a:r>
              <a:t>Létezik subnetting technikailag megvalósítható például /127es network a Point-to-Point hálózatokhoz, (ami két hostból áll). </a:t>
            </a:r>
          </a:p>
          <a:p>
            <a:pPr>
              <a:defRPr sz="1200"/>
            </a:pPr>
          </a:p>
          <a:p>
            <a:pPr>
              <a:defRPr sz="1200"/>
            </a:pPr>
            <a:r>
              <a:t>Egy hálózati kártya tökéletesen alkalmas arra hogy ipv4 és ipv6-os címei is legyenek</a:t>
            </a:r>
          </a:p>
          <a:p>
            <a:pPr>
              <a:defRPr sz="1200"/>
            </a:pPr>
          </a:p>
          <a:p>
            <a:pPr>
              <a:defRPr sz="1200"/>
            </a:pPr>
          </a:p>
          <a:p>
            <a:pPr>
              <a:defRPr sz="1200"/>
            </a:pPr>
            <a:r>
              <a:t>A legtöbb ISP még nem kapcsolta be az ipv6-ot és ezért nem is tudunk native ipv6-ot használni, helyette ipv4es packetekbe ágyazva küldüjük ki a csomagot ami eljut egy olyan hálózatba ahol van ipv6 és így ott célbaérhet. </a:t>
            </a:r>
          </a:p>
          <a:p>
            <a:pPr>
              <a:defRPr sz="1200"/>
            </a:pPr>
            <a:r>
              <a:t> </a:t>
            </a:r>
          </a:p>
          <a:p>
            <a:pPr>
              <a:defRPr sz="12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defRPr sz="1200"/>
            </a:pPr>
            <a:r>
              <a:t>Alap esetben ha van három alhálózatom amit felosztottam subnetting-el vagy VLSM-el, az nem biztosít engem semmiről. Simán átírhatja valaki manuálisan az IP címét egy másik subnet-re és akkor eléri a másikat.</a:t>
            </a:r>
          </a:p>
          <a:p>
            <a:pPr>
              <a:defRPr sz="1200"/>
            </a:pPr>
            <a:r>
              <a:t>Ha viszont VLAN-okat használok akkor a SWITCH-et konfigurálom fel arra hogy a különböző portjain milyen IP című eszközök lehetnek. Ez olyan izolációt jelent mintha külön fizikai switch-eket használnék, így biztos lehetek benne hogy egyik hálózat nem lát át a másikba. </a:t>
            </a:r>
          </a:p>
          <a:p>
            <a:pPr>
              <a:defRPr sz="1200"/>
            </a:pPr>
            <a:r>
              <a:t>A subnetting szegmentálja a netwörköt, tovább osztja kisebb részekre, a VLAN pedig biztosít arról hogy ez a szegmentálás fizikai szinten is így működjön.</a:t>
            </a:r>
          </a:p>
          <a:p>
            <a:pPr>
              <a:defRPr sz="1200"/>
            </a:pPr>
            <a:r>
              <a:t>VLAN-ok és Subnetting esetén a broadcasd domain mérete csökken, ami a hálózat hatékonysága miatt szintén nagy előny. </a:t>
            </a:r>
          </a:p>
          <a:p>
            <a:pPr>
              <a:defRPr sz="12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defRPr sz="1200"/>
            </a:pPr>
            <a:r>
              <a:t>A vlanokkal logikai és fizikai networköket is létre lehet hozni míg a subnetting-el csak a meglévő fizikait lehet logikailag tovább osztani.</a:t>
            </a:r>
          </a:p>
          <a:p>
            <a:pPr>
              <a:defRPr sz="1200"/>
            </a:pPr>
          </a:p>
          <a:p>
            <a:pPr>
              <a:defRPr sz="1200"/>
            </a:pPr>
            <a:r>
              <a:t>Egy manage-elhető switch-et úgy is fel lehet konfigurálni hogy egy portjára több vlan-t is beállíthatunk (ezt hívják Trönkölésnek)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defRPr sz="1200"/>
            </a:pPr>
            <a:r>
              <a:t>A port bonding lényege hogy egy portot gyakorlatilag megkettőzünk és úgy kezeljük mintha egy port lenne. Ekkor dupla sebességgel mehet az adat mindkét iránba (két kábelen keresztül is)</a:t>
            </a:r>
          </a:p>
          <a:p>
            <a:pPr>
              <a:defRPr sz="1200"/>
            </a:pPr>
            <a:r>
              <a:t>Kliens vagy szerver gépenek is be lehet ilyet állítani, de akkor az adott PC-ben kell hogy legyen két hálózati kártya és erre alkalmas kell hogy legyen az OS (be kell külön állítani)</a:t>
            </a:r>
          </a:p>
          <a:p>
            <a:pPr>
              <a:defRPr sz="1200"/>
            </a:pPr>
            <a:r>
              <a:t>Link aggregation-nek is hívják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defRPr sz="1200"/>
            </a:pPr>
            <a:r>
              <a:t>A port mirroring akkor jöhet jól ha egy hibás gép adatforgalmát szeretnénk monitorozni, ekkor a port mirrorba állított portok a switch-en úgy működnek mint egy hub, ami az egyiken kimegy azt a másik porton is kiküldi a switch.</a:t>
            </a:r>
          </a:p>
          <a:p>
            <a:pPr>
              <a:defRPr sz="1200"/>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defRPr sz="1200"/>
            </a:pPr>
            <a:r>
              <a:t>Traffic shaping: a hálozati adatforgalom szabályozása valamilyen kritérium alapján, pl szolgáltatás, vagy IP cím alapján.</a:t>
            </a:r>
          </a:p>
          <a:p>
            <a:pPr/>
          </a:p>
          <a:p>
            <a:pPr/>
            <a:r>
              <a:rPr sz="1200"/>
              <a:t>A komolyabb routereken vagy switcheken van QoS szolgáltatás ami lehetővé teszi hogy bizonyos szolgáltatások, ip címek vagy akár mac addressek alapján prioritást állítsunk be az adott szolgáltatásnak, vagy kliensnek. Néha százalékot kell megadni, néha megabitet, néha csak “high, medium, low” priority.</a:t>
            </a:r>
            <a:endParaRPr sz="1200"/>
          </a:p>
          <a:p>
            <a:pPr/>
            <a:endParaRPr sz="1200"/>
          </a:p>
          <a:p>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lvl1pPr>
              <a:defRPr sz="1200"/>
            </a:lvl1pPr>
          </a:lstStyle>
          <a:p>
            <a:pPr/>
            <a:r>
              <a:t>Telefonálásra alkalmas IP hálózaton keresztül, sok helyen alkalmazzák már és előbb utóbb le fogja váltani az analóg telefonokat. Külön app is van telefonra ami képes VOIP-ra, desktop alkalmazásokat is lehet találni amik képesek rá.</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defRPr sz="1200"/>
            </a:pPr>
            <a:r>
              <a:t>PPP: point-to-point protocol, routeren vagy windowsban is létre lehet hozni PPPoE kapcsolatot</a:t>
            </a:r>
          </a:p>
          <a:p>
            <a:pPr>
              <a:defRPr sz="1200"/>
            </a:pPr>
          </a:p>
          <a:p>
            <a:pPr>
              <a:defRPr sz="1200"/>
            </a:pPr>
            <a:r>
              <a:t>ATM: telefonhálózat, </a:t>
            </a:r>
          </a:p>
          <a:p>
            <a:pPr>
              <a:defRPr sz="1200"/>
            </a:pPr>
            <a:r>
              <a:t>Európába nincsen, inkább amerikába és ausztráliába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sldImg"/>
          </p:nvPr>
        </p:nvSpPr>
        <p:spPr>
          <a:prstGeom prst="rect">
            <a:avLst/>
          </a:prstGeom>
        </p:spPr>
        <p:txBody>
          <a:bodyPr/>
          <a:lstStyle/>
          <a:p>
            <a:pPr/>
          </a:p>
        </p:txBody>
      </p:sp>
      <p:sp>
        <p:nvSpPr>
          <p:cNvPr id="292" name="Shape 292"/>
          <p:cNvSpPr/>
          <p:nvPr>
            <p:ph type="body" sz="quarter" idx="1"/>
          </p:nvPr>
        </p:nvSpPr>
        <p:spPr>
          <a:prstGeom prst="rect">
            <a:avLst/>
          </a:prstGeom>
        </p:spPr>
        <p:txBody>
          <a:bodyPr/>
          <a:lstStyle/>
          <a:p>
            <a:pPr>
              <a:defRPr sz="1200"/>
            </a:pPr>
            <a:r>
              <a:t>A mobiltelefon hálózatot is lehet használni internetre csatlakozáshoz, az ehhez használható technológiák növekvő sorrendbe itt vannak. (sebesség alapján vannak rendezve)</a:t>
            </a:r>
          </a:p>
          <a:p>
            <a:pPr>
              <a:defRPr sz="1200"/>
            </a:pPr>
            <a:r>
              <a:t>Nem csak mobiltelefonnal lehet csatlakozni, vannak erre különböző céleszközök is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117" name="Shape 117"/>
          <p:cNvSpPr/>
          <p:nvPr>
            <p:ph type="title"/>
          </p:nvPr>
        </p:nvSpPr>
        <p:spPr>
          <a:xfrm>
            <a:off x="1270000" y="1638300"/>
            <a:ext cx="10464800" cy="3302000"/>
          </a:xfrm>
          <a:prstGeom prst="rect">
            <a:avLst/>
          </a:prstGeom>
        </p:spPr>
        <p:txBody>
          <a:bodyPr anchor="b"/>
          <a:lstStyle/>
          <a:p>
            <a:pPr/>
            <a:r>
              <a:t>Title Text</a:t>
            </a:r>
          </a:p>
        </p:txBody>
      </p:sp>
      <p:sp>
        <p:nvSpPr>
          <p:cNvPr id="118" name="Shape 118"/>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jpeg"/><Relationship Id="rId4" Type="http://schemas.openxmlformats.org/officeDocument/2006/relationships/image" Target="../media/image1.png"/><Relationship Id="rId5" Type="http://schemas.openxmlformats.org/officeDocument/2006/relationships/image" Target="../media/image8.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1.jpeg"/><Relationship Id="rId5" Type="http://schemas.openxmlformats.org/officeDocument/2006/relationships/image" Target="../media/image18.png"/><Relationship Id="rId6" Type="http://schemas.openxmlformats.org/officeDocument/2006/relationships/image" Target="../media/image12.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3.jpeg"/><Relationship Id="rId5" Type="http://schemas.openxmlformats.org/officeDocument/2006/relationships/image" Target="../media/image1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4.jpeg"/><Relationship Id="rId5" Type="http://schemas.openxmlformats.org/officeDocument/2006/relationships/image" Target="../media/image20.png"/><Relationship Id="rId6" Type="http://schemas.openxmlformats.org/officeDocument/2006/relationships/image" Target="../media/image15.jpeg"/><Relationship Id="rId7" Type="http://schemas.openxmlformats.org/officeDocument/2006/relationships/image" Target="../media/image16.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7.jpeg"/><Relationship Id="rId4" Type="http://schemas.openxmlformats.org/officeDocument/2006/relationships/image" Target="../media/image2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jpeg"/><Relationship Id="rId7"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eg"/><Relationship Id="rId4" Type="http://schemas.openxmlformats.org/officeDocument/2006/relationships/image" Target="../media/image14.png"/><Relationship Id="rId5" Type="http://schemas.openxmlformats.org/officeDocument/2006/relationships/image" Target="../media/image4.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prstGeom prst="rect">
            <a:avLst/>
          </a:prstGeom>
        </p:spPr>
        <p:txBody>
          <a:bodyPr/>
          <a:lstStyle/>
          <a:p>
            <a:pPr/>
            <a:r>
              <a:t>Hálózatok 7.</a:t>
            </a:r>
          </a:p>
        </p:txBody>
      </p:sp>
      <p:sp>
        <p:nvSpPr>
          <p:cNvPr id="129" name="Shape 129"/>
          <p:cNvSpPr/>
          <p:nvPr>
            <p:ph type="body" sz="quarter" idx="1"/>
          </p:nvPr>
        </p:nvSpPr>
        <p:spPr>
          <a:prstGeom prst="rect">
            <a:avLst/>
          </a:prstGeom>
        </p:spPr>
        <p:txBody>
          <a:bodyPr/>
          <a:lstStyle/>
          <a:p>
            <a:pPr/>
            <a:r>
              <a:t>Lengyel Zsolt</a:t>
            </a:r>
          </a:p>
        </p:txBody>
      </p:sp>
      <p:sp>
        <p:nvSpPr>
          <p:cNvPr id="130" name="Shape 130"/>
          <p:cNvSpPr/>
          <p:nvPr/>
        </p:nvSpPr>
        <p:spPr>
          <a:xfrm>
            <a:off x="3188842" y="6248400"/>
            <a:ext cx="662711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L3 Switch,VOIP, PPOE, Wireless</a:t>
            </a:r>
          </a:p>
        </p:txBody>
      </p:sp>
      <p:sp>
        <p:nvSpPr>
          <p:cNvPr id="131" name="Shape 131"/>
          <p:cNvSpPr/>
          <p:nvPr/>
        </p:nvSpPr>
        <p:spPr>
          <a:xfrm>
            <a:off x="6000623" y="7278023"/>
            <a:ext cx="100355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IPv6</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9" name="d-link-router-640x360.png"/>
          <p:cNvPicPr>
            <a:picLocks noChangeAspect="1"/>
          </p:cNvPicPr>
          <p:nvPr/>
        </p:nvPicPr>
        <p:blipFill>
          <a:blip r:embed="rId3">
            <a:extLst/>
          </a:blip>
          <a:stretch>
            <a:fillRect/>
          </a:stretch>
        </p:blipFill>
        <p:spPr>
          <a:xfrm>
            <a:off x="1434020" y="1747324"/>
            <a:ext cx="3367304" cy="1894109"/>
          </a:xfrm>
          <a:prstGeom prst="rect">
            <a:avLst/>
          </a:prstGeom>
          <a:ln w="12700">
            <a:miter lim="400000"/>
          </a:ln>
        </p:spPr>
      </p:pic>
      <p:sp>
        <p:nvSpPr>
          <p:cNvPr id="270" name="Shape 270"/>
          <p:cNvSpPr/>
          <p:nvPr/>
        </p:nvSpPr>
        <p:spPr>
          <a:xfrm>
            <a:off x="2196458" y="8181047"/>
            <a:ext cx="1842428"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vl1pPr>
          </a:lstStyle>
          <a:p>
            <a:pPr/>
            <a:r>
              <a:t>DHCP</a:t>
            </a:r>
          </a:p>
        </p:txBody>
      </p:sp>
      <p:grpSp>
        <p:nvGrpSpPr>
          <p:cNvPr id="274" name="Group 274"/>
          <p:cNvGrpSpPr/>
          <p:nvPr/>
        </p:nvGrpSpPr>
        <p:grpSpPr>
          <a:xfrm>
            <a:off x="1773410" y="3943350"/>
            <a:ext cx="5188282" cy="1866901"/>
            <a:chOff x="0" y="0"/>
            <a:chExt cx="5188280" cy="1866899"/>
          </a:xfrm>
        </p:grpSpPr>
        <p:sp>
          <p:nvSpPr>
            <p:cNvPr id="271" name="Shape 271"/>
            <p:cNvSpPr/>
            <p:nvPr/>
          </p:nvSpPr>
          <p:spPr>
            <a:xfrm>
              <a:off x="0" y="-1"/>
              <a:ext cx="1981201" cy="850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900"/>
              </a:lvl1pPr>
            </a:lstStyle>
            <a:p>
              <a:pPr/>
              <a:r>
                <a:t>PPPoE</a:t>
              </a:r>
            </a:p>
          </p:txBody>
        </p:sp>
        <p:sp>
          <p:nvSpPr>
            <p:cNvPr id="272" name="Shape 272"/>
            <p:cNvSpPr/>
            <p:nvPr/>
          </p:nvSpPr>
          <p:spPr>
            <a:xfrm>
              <a:off x="704520" y="1219199"/>
              <a:ext cx="448376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Username, Password</a:t>
              </a:r>
            </a:p>
          </p:txBody>
        </p:sp>
        <p:sp>
          <p:nvSpPr>
            <p:cNvPr id="273" name="Shape 273"/>
            <p:cNvSpPr/>
            <p:nvPr/>
          </p:nvSpPr>
          <p:spPr>
            <a:xfrm>
              <a:off x="704410" y="668866"/>
              <a:ext cx="380664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PPP over Ethernet</a:t>
              </a:r>
            </a:p>
          </p:txBody>
        </p:sp>
      </p:grpSp>
      <p:grpSp>
        <p:nvGrpSpPr>
          <p:cNvPr id="277" name="Group 277"/>
          <p:cNvGrpSpPr/>
          <p:nvPr/>
        </p:nvGrpSpPr>
        <p:grpSpPr>
          <a:xfrm>
            <a:off x="8010203" y="3748143"/>
            <a:ext cx="3698701" cy="1437010"/>
            <a:chOff x="0" y="0"/>
            <a:chExt cx="3698700" cy="1437009"/>
          </a:xfrm>
        </p:grpSpPr>
        <p:sp>
          <p:nvSpPr>
            <p:cNvPr id="275" name="Shape 275"/>
            <p:cNvSpPr/>
            <p:nvPr/>
          </p:nvSpPr>
          <p:spPr>
            <a:xfrm>
              <a:off x="0" y="-1"/>
              <a:ext cx="2016049" cy="850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900"/>
              </a:lvl1pPr>
            </a:lstStyle>
            <a:p>
              <a:pPr/>
              <a:r>
                <a:t>PPPoA</a:t>
              </a:r>
            </a:p>
          </p:txBody>
        </p:sp>
        <p:sp>
          <p:nvSpPr>
            <p:cNvPr id="276" name="Shape 276"/>
            <p:cNvSpPr/>
            <p:nvPr/>
          </p:nvSpPr>
          <p:spPr>
            <a:xfrm>
              <a:off x="704954" y="789309"/>
              <a:ext cx="299374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PPP over ATM</a:t>
              </a:r>
            </a:p>
          </p:txBody>
        </p:sp>
      </p:grpSp>
      <p:sp>
        <p:nvSpPr>
          <p:cNvPr id="278" name="Shape 278"/>
          <p:cNvSpPr/>
          <p:nvPr>
            <p:ph type="title"/>
          </p:nvPr>
        </p:nvSpPr>
        <p:spPr>
          <a:xfrm>
            <a:off x="3827329" y="459447"/>
            <a:ext cx="5722675" cy="1113106"/>
          </a:xfrm>
          <a:prstGeom prst="rect">
            <a:avLst/>
          </a:prstGeom>
        </p:spPr>
        <p:txBody>
          <a:bodyPr/>
          <a:lstStyle>
            <a:lvl1pPr defTabSz="321310">
              <a:defRPr sz="4400"/>
            </a:lvl1pPr>
          </a:lstStyle>
          <a:p>
            <a:pPr/>
            <a:r>
              <a:t>Internetre Csatlakozás</a:t>
            </a:r>
          </a:p>
        </p:txBody>
      </p:sp>
      <p:sp>
        <p:nvSpPr>
          <p:cNvPr id="279" name="Shape 279"/>
          <p:cNvSpPr/>
          <p:nvPr/>
        </p:nvSpPr>
        <p:spPr>
          <a:xfrm>
            <a:off x="8048057" y="8216358"/>
            <a:ext cx="2396897"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vl1pPr>
          </a:lstStyle>
          <a:p>
            <a:pPr/>
            <a:r>
              <a:t>Static IP</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69"/>
                                        </p:tgtEl>
                                        <p:attrNameLst>
                                          <p:attrName>style.visibility</p:attrName>
                                        </p:attrNameLst>
                                      </p:cBhvr>
                                      <p:to>
                                        <p:strVal val="visible"/>
                                      </p:to>
                                    </p:set>
                                    <p:animEffect filter="dissolve" transition="in">
                                      <p:cBhvr>
                                        <p:cTn id="7" dur="199"/>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74"/>
                                        </p:tgtEl>
                                        <p:attrNameLst>
                                          <p:attrName>style.visibility</p:attrName>
                                        </p:attrNameLst>
                                      </p:cBhvr>
                                      <p:to>
                                        <p:strVal val="visible"/>
                                      </p:to>
                                    </p:set>
                                    <p:animEffect filter="dissolve" transition="in">
                                      <p:cBhvr>
                                        <p:cTn id="12" dur="199"/>
                                        <p:tgtEl>
                                          <p:spTgt spid="27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77"/>
                                        </p:tgtEl>
                                        <p:attrNameLst>
                                          <p:attrName>style.visibility</p:attrName>
                                        </p:attrNameLst>
                                      </p:cBhvr>
                                      <p:to>
                                        <p:strVal val="visible"/>
                                      </p:to>
                                    </p:set>
                                    <p:animEffect filter="dissolve" transition="in">
                                      <p:cBhvr>
                                        <p:cTn id="17" dur="300"/>
                                        <p:tgtEl>
                                          <p:spTgt spid="27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70"/>
                                        </p:tgtEl>
                                        <p:attrNameLst>
                                          <p:attrName>style.visibility</p:attrName>
                                        </p:attrNameLst>
                                      </p:cBhvr>
                                      <p:to>
                                        <p:strVal val="visible"/>
                                      </p:to>
                                    </p:set>
                                    <p:animEffect filter="dissolve" transition="in">
                                      <p:cBhvr>
                                        <p:cTn id="22" dur="199"/>
                                        <p:tgtEl>
                                          <p:spTgt spid="27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79"/>
                                        </p:tgtEl>
                                        <p:attrNameLst>
                                          <p:attrName>style.visibility</p:attrName>
                                        </p:attrNameLst>
                                      </p:cBhvr>
                                      <p:to>
                                        <p:strVal val="visible"/>
                                      </p:to>
                                    </p:set>
                                    <p:animEffect filter="dissolve" transition="in">
                                      <p:cBhvr>
                                        <p:cTn id="27" dur="199"/>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4" grpId="2"/>
      <p:bldP build="whole" bldLvl="1" animBg="1" rev="0" advAuto="0" spid="279" grpId="5"/>
      <p:bldP build="whole" bldLvl="1" animBg="1" rev="0" advAuto="0" spid="270" grpId="4"/>
      <p:bldP build="whole" bldLvl="1" animBg="1" rev="0" advAuto="0" spid="277" grpId="3"/>
      <p:bldP build="whole" bldLvl="1" animBg="1" rev="0" advAuto="0" spid="269"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title"/>
          </p:nvPr>
        </p:nvSpPr>
        <p:spPr>
          <a:xfrm>
            <a:off x="3827329" y="459447"/>
            <a:ext cx="5722675" cy="1113106"/>
          </a:xfrm>
          <a:prstGeom prst="rect">
            <a:avLst/>
          </a:prstGeom>
        </p:spPr>
        <p:txBody>
          <a:bodyPr/>
          <a:lstStyle>
            <a:lvl1pPr defTabSz="321310">
              <a:defRPr sz="4400"/>
            </a:lvl1pPr>
          </a:lstStyle>
          <a:p>
            <a:pPr/>
            <a:r>
              <a:t>Internetre Csatlakozás</a:t>
            </a:r>
          </a:p>
        </p:txBody>
      </p:sp>
      <p:sp>
        <p:nvSpPr>
          <p:cNvPr id="284" name="Shape 284"/>
          <p:cNvSpPr/>
          <p:nvPr/>
        </p:nvSpPr>
        <p:spPr>
          <a:xfrm>
            <a:off x="7374105" y="3789664"/>
            <a:ext cx="7242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3G</a:t>
            </a:r>
          </a:p>
        </p:txBody>
      </p:sp>
      <p:sp>
        <p:nvSpPr>
          <p:cNvPr id="285" name="Shape 285"/>
          <p:cNvSpPr/>
          <p:nvPr/>
        </p:nvSpPr>
        <p:spPr>
          <a:xfrm>
            <a:off x="6874361" y="5871965"/>
            <a:ext cx="190149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LTE (4G)</a:t>
            </a:r>
          </a:p>
        </p:txBody>
      </p:sp>
      <p:sp>
        <p:nvSpPr>
          <p:cNvPr id="286" name="Shape 286"/>
          <p:cNvSpPr/>
          <p:nvPr/>
        </p:nvSpPr>
        <p:spPr>
          <a:xfrm>
            <a:off x="7031448" y="4764809"/>
            <a:ext cx="160431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HSDPA</a:t>
            </a:r>
          </a:p>
        </p:txBody>
      </p:sp>
      <p:pic>
        <p:nvPicPr>
          <p:cNvPr id="287" name="l_22138573_002.jpg"/>
          <p:cNvPicPr>
            <a:picLocks noChangeAspect="1"/>
          </p:cNvPicPr>
          <p:nvPr/>
        </p:nvPicPr>
        <p:blipFill>
          <a:blip r:embed="rId3">
            <a:extLst/>
          </a:blip>
          <a:stretch>
            <a:fillRect/>
          </a:stretch>
        </p:blipFill>
        <p:spPr>
          <a:xfrm>
            <a:off x="2507866" y="2583826"/>
            <a:ext cx="2804002" cy="2486215"/>
          </a:xfrm>
          <a:prstGeom prst="rect">
            <a:avLst/>
          </a:prstGeom>
          <a:ln w="12700">
            <a:miter lim="400000"/>
          </a:ln>
        </p:spPr>
      </p:pic>
      <p:sp>
        <p:nvSpPr>
          <p:cNvPr id="288" name="Shape 288"/>
          <p:cNvSpPr/>
          <p:nvPr/>
        </p:nvSpPr>
        <p:spPr>
          <a:xfrm rot="5400000">
            <a:off x="8146110" y="4241800"/>
            <a:ext cx="3431647" cy="1270000"/>
          </a:xfrm>
          <a:prstGeom prst="rightArrow">
            <a:avLst>
              <a:gd name="adj1" fmla="val 32000"/>
              <a:gd name="adj2" fmla="val 64000"/>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289" name="967767_ZB_00_FB.EPS_1000.jpg"/>
          <p:cNvPicPr>
            <a:picLocks noChangeAspect="1"/>
          </p:cNvPicPr>
          <p:nvPr/>
        </p:nvPicPr>
        <p:blipFill>
          <a:blip r:embed="rId5">
            <a:extLst/>
          </a:blip>
          <a:stretch>
            <a:fillRect/>
          </a:stretch>
        </p:blipFill>
        <p:spPr>
          <a:xfrm>
            <a:off x="1063161" y="5993076"/>
            <a:ext cx="2610381" cy="2610381"/>
          </a:xfrm>
          <a:prstGeom prst="rect">
            <a:avLst/>
          </a:prstGeom>
          <a:ln w="12700">
            <a:miter lim="400000"/>
          </a:ln>
        </p:spPr>
      </p:pic>
      <p:sp>
        <p:nvSpPr>
          <p:cNvPr id="290" name="Shape 290"/>
          <p:cNvSpPr/>
          <p:nvPr/>
        </p:nvSpPr>
        <p:spPr>
          <a:xfrm>
            <a:off x="7132933" y="2844831"/>
            <a:ext cx="120655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Edge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88"/>
                                        </p:tgtEl>
                                        <p:attrNameLst>
                                          <p:attrName>style.visibility</p:attrName>
                                        </p:attrNameLst>
                                      </p:cBhvr>
                                      <p:to>
                                        <p:strVal val="visible"/>
                                      </p:to>
                                    </p:set>
                                    <p:animEffect filter="dissolve" transition="in">
                                      <p:cBhvr>
                                        <p:cTn id="7" dur="199"/>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87"/>
                                        </p:tgtEl>
                                        <p:attrNameLst>
                                          <p:attrName>style.visibility</p:attrName>
                                        </p:attrNameLst>
                                      </p:cBhvr>
                                      <p:to>
                                        <p:strVal val="visible"/>
                                      </p:to>
                                    </p:set>
                                    <p:animEffect filter="dissolve" transition="in">
                                      <p:cBhvr>
                                        <p:cTn id="12" dur="199"/>
                                        <p:tgtEl>
                                          <p:spTgt spid="28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89"/>
                                        </p:tgtEl>
                                        <p:attrNameLst>
                                          <p:attrName>style.visibility</p:attrName>
                                        </p:attrNameLst>
                                      </p:cBhvr>
                                      <p:to>
                                        <p:strVal val="visible"/>
                                      </p:to>
                                    </p:set>
                                    <p:animEffect filter="dissolve" transition="in">
                                      <p:cBhvr>
                                        <p:cTn id="17" dur="199"/>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9" grpId="3"/>
      <p:bldP build="whole" bldLvl="1" animBg="1" rev="0" advAuto="0" spid="288" grpId="1"/>
      <p:bldP build="whole" bldLvl="1" animBg="1" rev="0" advAuto="0" spid="287"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title"/>
          </p:nvPr>
        </p:nvSpPr>
        <p:spPr>
          <a:xfrm>
            <a:off x="3556006" y="950903"/>
            <a:ext cx="5892788" cy="1146195"/>
          </a:xfrm>
          <a:prstGeom prst="rect">
            <a:avLst/>
          </a:prstGeom>
        </p:spPr>
        <p:txBody>
          <a:bodyPr/>
          <a:lstStyle>
            <a:lvl1pPr defTabSz="426466">
              <a:defRPr sz="5840"/>
            </a:lvl1pPr>
          </a:lstStyle>
          <a:p>
            <a:pPr/>
            <a:r>
              <a:t>Wireless Network</a:t>
            </a:r>
          </a:p>
        </p:txBody>
      </p:sp>
      <p:grpSp>
        <p:nvGrpSpPr>
          <p:cNvPr id="303" name="Group 303"/>
          <p:cNvGrpSpPr/>
          <p:nvPr/>
        </p:nvGrpSpPr>
        <p:grpSpPr>
          <a:xfrm>
            <a:off x="8030861" y="3057124"/>
            <a:ext cx="4143931" cy="5338216"/>
            <a:chOff x="0" y="0"/>
            <a:chExt cx="4143930" cy="5338214"/>
          </a:xfrm>
        </p:grpSpPr>
        <p:grpSp>
          <p:nvGrpSpPr>
            <p:cNvPr id="301" name="Group 301"/>
            <p:cNvGrpSpPr/>
            <p:nvPr/>
          </p:nvGrpSpPr>
          <p:grpSpPr>
            <a:xfrm>
              <a:off x="0" y="1450145"/>
              <a:ext cx="4143930" cy="3888070"/>
              <a:chOff x="0" y="0"/>
              <a:chExt cx="4143929" cy="3888068"/>
            </a:xfrm>
          </p:grpSpPr>
          <p:pic>
            <p:nvPicPr>
              <p:cNvPr id="295" name="laptop-33521_640.png"/>
              <p:cNvPicPr>
                <a:picLocks noChangeAspect="1"/>
              </p:cNvPicPr>
              <p:nvPr/>
            </p:nvPicPr>
            <p:blipFill>
              <a:blip r:embed="rId3">
                <a:extLst/>
              </a:blip>
              <a:stretch>
                <a:fillRect/>
              </a:stretch>
            </p:blipFill>
            <p:spPr>
              <a:xfrm>
                <a:off x="2243073" y="2502910"/>
                <a:ext cx="1482444" cy="1385159"/>
              </a:xfrm>
              <a:prstGeom prst="rect">
                <a:avLst/>
              </a:prstGeom>
              <a:ln w="12700" cap="flat">
                <a:noFill/>
                <a:miter lim="400000"/>
              </a:ln>
              <a:effectLst/>
            </p:spPr>
          </p:pic>
          <p:pic>
            <p:nvPicPr>
              <p:cNvPr id="296" name="laptop-33521_640.png"/>
              <p:cNvPicPr>
                <a:picLocks noChangeAspect="1"/>
              </p:cNvPicPr>
              <p:nvPr/>
            </p:nvPicPr>
            <p:blipFill>
              <a:blip r:embed="rId3">
                <a:extLst/>
              </a:blip>
              <a:stretch>
                <a:fillRect/>
              </a:stretch>
            </p:blipFill>
            <p:spPr>
              <a:xfrm>
                <a:off x="0" y="1245496"/>
                <a:ext cx="1482444" cy="1385160"/>
              </a:xfrm>
              <a:prstGeom prst="rect">
                <a:avLst/>
              </a:prstGeom>
              <a:ln w="12700" cap="flat">
                <a:noFill/>
                <a:miter lim="400000"/>
              </a:ln>
              <a:effectLst/>
            </p:spPr>
          </p:pic>
          <p:pic>
            <p:nvPicPr>
              <p:cNvPr id="297" name="laptop-33521_640.png"/>
              <p:cNvPicPr>
                <a:picLocks noChangeAspect="1"/>
              </p:cNvPicPr>
              <p:nvPr/>
            </p:nvPicPr>
            <p:blipFill>
              <a:blip r:embed="rId3">
                <a:extLst/>
              </a:blip>
              <a:stretch>
                <a:fillRect/>
              </a:stretch>
            </p:blipFill>
            <p:spPr>
              <a:xfrm>
                <a:off x="1607375" y="0"/>
                <a:ext cx="1482445" cy="1385159"/>
              </a:xfrm>
              <a:prstGeom prst="rect">
                <a:avLst/>
              </a:prstGeom>
              <a:ln w="12700" cap="flat">
                <a:noFill/>
                <a:miter lim="400000"/>
              </a:ln>
              <a:effectLst/>
            </p:spPr>
          </p:pic>
          <p:pic>
            <p:nvPicPr>
              <p:cNvPr id="298" name="Wifi-Icon-1.png"/>
              <p:cNvPicPr>
                <a:picLocks noChangeAspect="1"/>
              </p:cNvPicPr>
              <p:nvPr/>
            </p:nvPicPr>
            <p:blipFill>
              <a:blip r:embed="rId4">
                <a:extLst/>
              </a:blip>
              <a:stretch>
                <a:fillRect/>
              </a:stretch>
            </p:blipFill>
            <p:spPr>
              <a:xfrm>
                <a:off x="3259251" y="2131814"/>
                <a:ext cx="884679" cy="884679"/>
              </a:xfrm>
              <a:prstGeom prst="rect">
                <a:avLst/>
              </a:prstGeom>
              <a:ln w="12700" cap="flat">
                <a:noFill/>
                <a:miter lim="400000"/>
              </a:ln>
              <a:effectLst/>
            </p:spPr>
          </p:pic>
          <p:pic>
            <p:nvPicPr>
              <p:cNvPr id="299" name="Wifi-Icon-1.png"/>
              <p:cNvPicPr>
                <a:picLocks noChangeAspect="1"/>
              </p:cNvPicPr>
              <p:nvPr/>
            </p:nvPicPr>
            <p:blipFill>
              <a:blip r:embed="rId4">
                <a:extLst/>
              </a:blip>
              <a:stretch>
                <a:fillRect/>
              </a:stretch>
            </p:blipFill>
            <p:spPr>
              <a:xfrm>
                <a:off x="1624046" y="1495736"/>
                <a:ext cx="884680" cy="884680"/>
              </a:xfrm>
              <a:prstGeom prst="rect">
                <a:avLst/>
              </a:prstGeom>
              <a:ln w="12700" cap="flat">
                <a:noFill/>
                <a:miter lim="400000"/>
              </a:ln>
              <a:effectLst/>
            </p:spPr>
          </p:pic>
          <p:pic>
            <p:nvPicPr>
              <p:cNvPr id="300" name="Wifi-Icon-1.png"/>
              <p:cNvPicPr>
                <a:picLocks noChangeAspect="1"/>
              </p:cNvPicPr>
              <p:nvPr/>
            </p:nvPicPr>
            <p:blipFill>
              <a:blip r:embed="rId4">
                <a:extLst/>
              </a:blip>
              <a:stretch>
                <a:fillRect/>
              </a:stretch>
            </p:blipFill>
            <p:spPr>
              <a:xfrm>
                <a:off x="2878038" y="250240"/>
                <a:ext cx="884679" cy="884679"/>
              </a:xfrm>
              <a:prstGeom prst="rect">
                <a:avLst/>
              </a:prstGeom>
              <a:ln w="12700" cap="flat">
                <a:noFill/>
                <a:miter lim="400000"/>
              </a:ln>
              <a:effectLst/>
            </p:spPr>
          </p:pic>
        </p:grpSp>
        <p:sp>
          <p:nvSpPr>
            <p:cNvPr id="302" name="Shape 302"/>
            <p:cNvSpPr/>
            <p:nvPr/>
          </p:nvSpPr>
          <p:spPr>
            <a:xfrm>
              <a:off x="823419" y="0"/>
              <a:ext cx="168935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Ad-Hoc</a:t>
              </a:r>
            </a:p>
          </p:txBody>
        </p:sp>
      </p:grpSp>
      <p:grpSp>
        <p:nvGrpSpPr>
          <p:cNvPr id="313" name="Group 313"/>
          <p:cNvGrpSpPr/>
          <p:nvPr/>
        </p:nvGrpSpPr>
        <p:grpSpPr>
          <a:xfrm>
            <a:off x="577386" y="3057124"/>
            <a:ext cx="5856433" cy="6123264"/>
            <a:chOff x="0" y="0"/>
            <a:chExt cx="5856432" cy="6123262"/>
          </a:xfrm>
        </p:grpSpPr>
        <p:pic>
          <p:nvPicPr>
            <p:cNvPr id="304" name="access_point.png"/>
            <p:cNvPicPr>
              <a:picLocks noChangeAspect="1"/>
            </p:cNvPicPr>
            <p:nvPr/>
          </p:nvPicPr>
          <p:blipFill>
            <a:blip r:embed="rId5">
              <a:extLst/>
            </a:blip>
            <a:srcRect l="0" t="0" r="0" b="0"/>
            <a:stretch>
              <a:fillRect/>
            </a:stretch>
          </p:blipFill>
          <p:spPr>
            <a:xfrm>
              <a:off x="1065406" y="824709"/>
              <a:ext cx="1989959" cy="1989960"/>
            </a:xfrm>
            <a:prstGeom prst="rect">
              <a:avLst/>
            </a:prstGeom>
            <a:ln w="12700" cap="flat">
              <a:noFill/>
              <a:miter lim="400000"/>
            </a:ln>
            <a:effectLst/>
          </p:spPr>
        </p:pic>
        <p:pic>
          <p:nvPicPr>
            <p:cNvPr id="305" name="laptop-33521_640.png"/>
            <p:cNvPicPr>
              <a:picLocks noChangeAspect="1"/>
            </p:cNvPicPr>
            <p:nvPr/>
          </p:nvPicPr>
          <p:blipFill>
            <a:blip r:embed="rId3">
              <a:extLst/>
            </a:blip>
            <a:stretch>
              <a:fillRect/>
            </a:stretch>
          </p:blipFill>
          <p:spPr>
            <a:xfrm>
              <a:off x="3327979" y="4673716"/>
              <a:ext cx="1482444" cy="1385160"/>
            </a:xfrm>
            <a:prstGeom prst="rect">
              <a:avLst/>
            </a:prstGeom>
            <a:ln w="12700" cap="flat">
              <a:noFill/>
              <a:miter lim="400000"/>
            </a:ln>
            <a:effectLst/>
          </p:spPr>
        </p:pic>
        <p:pic>
          <p:nvPicPr>
            <p:cNvPr id="306" name="laptop-33521_640.png"/>
            <p:cNvPicPr>
              <a:picLocks noChangeAspect="1"/>
            </p:cNvPicPr>
            <p:nvPr/>
          </p:nvPicPr>
          <p:blipFill>
            <a:blip r:embed="rId3">
              <a:extLst/>
            </a:blip>
            <a:stretch>
              <a:fillRect/>
            </a:stretch>
          </p:blipFill>
          <p:spPr>
            <a:xfrm>
              <a:off x="757052" y="4738104"/>
              <a:ext cx="1482445" cy="1385159"/>
            </a:xfrm>
            <a:prstGeom prst="rect">
              <a:avLst/>
            </a:prstGeom>
            <a:ln w="12700" cap="flat">
              <a:noFill/>
              <a:miter lim="400000"/>
            </a:ln>
            <a:effectLst/>
          </p:spPr>
        </p:pic>
        <p:pic>
          <p:nvPicPr>
            <p:cNvPr id="307" name="laptop-33521_640.png"/>
            <p:cNvPicPr>
              <a:picLocks noChangeAspect="1"/>
            </p:cNvPicPr>
            <p:nvPr/>
          </p:nvPicPr>
          <p:blipFill>
            <a:blip r:embed="rId3">
              <a:extLst/>
            </a:blip>
            <a:stretch>
              <a:fillRect/>
            </a:stretch>
          </p:blipFill>
          <p:spPr>
            <a:xfrm>
              <a:off x="3910657" y="1961801"/>
              <a:ext cx="1482445" cy="1385159"/>
            </a:xfrm>
            <a:prstGeom prst="rect">
              <a:avLst/>
            </a:prstGeom>
            <a:ln w="12700" cap="flat">
              <a:noFill/>
              <a:miter lim="400000"/>
            </a:ln>
            <a:effectLst/>
          </p:spPr>
        </p:pic>
        <p:pic>
          <p:nvPicPr>
            <p:cNvPr id="308" name="Wifi-Icon-1.png"/>
            <p:cNvPicPr>
              <a:picLocks noChangeAspect="1"/>
            </p:cNvPicPr>
            <p:nvPr/>
          </p:nvPicPr>
          <p:blipFill>
            <a:blip r:embed="rId4">
              <a:extLst/>
            </a:blip>
            <a:stretch>
              <a:fillRect/>
            </a:stretch>
          </p:blipFill>
          <p:spPr>
            <a:xfrm>
              <a:off x="1782812" y="4631044"/>
              <a:ext cx="884679" cy="884679"/>
            </a:xfrm>
            <a:prstGeom prst="rect">
              <a:avLst/>
            </a:prstGeom>
            <a:ln w="12700" cap="flat">
              <a:noFill/>
              <a:miter lim="400000"/>
            </a:ln>
            <a:effectLst/>
          </p:spPr>
        </p:pic>
        <p:pic>
          <p:nvPicPr>
            <p:cNvPr id="309" name="Wifi-Icon-1.png"/>
            <p:cNvPicPr>
              <a:picLocks noChangeAspect="1"/>
            </p:cNvPicPr>
            <p:nvPr/>
          </p:nvPicPr>
          <p:blipFill>
            <a:blip r:embed="rId4">
              <a:extLst/>
            </a:blip>
            <a:stretch>
              <a:fillRect/>
            </a:stretch>
          </p:blipFill>
          <p:spPr>
            <a:xfrm>
              <a:off x="4209540" y="4462459"/>
              <a:ext cx="884679" cy="884680"/>
            </a:xfrm>
            <a:prstGeom prst="rect">
              <a:avLst/>
            </a:prstGeom>
            <a:ln w="12700" cap="flat">
              <a:noFill/>
              <a:miter lim="400000"/>
            </a:ln>
            <a:effectLst/>
          </p:spPr>
        </p:pic>
        <p:pic>
          <p:nvPicPr>
            <p:cNvPr id="310" name="Wifi-Icon-1.png"/>
            <p:cNvPicPr>
              <a:picLocks noChangeAspect="1"/>
            </p:cNvPicPr>
            <p:nvPr/>
          </p:nvPicPr>
          <p:blipFill>
            <a:blip r:embed="rId4">
              <a:extLst/>
            </a:blip>
            <a:stretch>
              <a:fillRect/>
            </a:stretch>
          </p:blipFill>
          <p:spPr>
            <a:xfrm>
              <a:off x="4971753" y="1700385"/>
              <a:ext cx="884680" cy="884680"/>
            </a:xfrm>
            <a:prstGeom prst="rect">
              <a:avLst/>
            </a:prstGeom>
            <a:ln w="12700" cap="flat">
              <a:noFill/>
              <a:miter lim="400000"/>
            </a:ln>
            <a:effectLst/>
          </p:spPr>
        </p:pic>
        <p:sp>
          <p:nvSpPr>
            <p:cNvPr id="311" name="Shape 311"/>
            <p:cNvSpPr/>
            <p:nvPr/>
          </p:nvSpPr>
          <p:spPr>
            <a:xfrm>
              <a:off x="226761" y="2991650"/>
              <a:ext cx="324929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Wireless Access Point</a:t>
              </a:r>
            </a:p>
          </p:txBody>
        </p:sp>
        <p:sp>
          <p:nvSpPr>
            <p:cNvPr id="312" name="Shape 312"/>
            <p:cNvSpPr/>
            <p:nvPr/>
          </p:nvSpPr>
          <p:spPr>
            <a:xfrm>
              <a:off x="-1" y="0"/>
              <a:ext cx="412074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Infrastructure mode</a:t>
              </a:r>
            </a:p>
          </p:txBody>
        </p:sp>
      </p:grpSp>
      <p:sp>
        <p:nvSpPr>
          <p:cNvPr id="314" name="Shape 314"/>
          <p:cNvSpPr/>
          <p:nvPr/>
        </p:nvSpPr>
        <p:spPr>
          <a:xfrm>
            <a:off x="5746191" y="2232414"/>
            <a:ext cx="15124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802.11</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14"/>
                                        </p:tgtEl>
                                        <p:attrNameLst>
                                          <p:attrName>style.visibility</p:attrName>
                                        </p:attrNameLst>
                                      </p:cBhvr>
                                      <p:to>
                                        <p:strVal val="visible"/>
                                      </p:to>
                                    </p:set>
                                    <p:animEffect filter="dissolve" transition="in">
                                      <p:cBhvr>
                                        <p:cTn id="7" dur="199"/>
                                        <p:tgtEl>
                                          <p:spTgt spid="31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13"/>
                                        </p:tgtEl>
                                        <p:attrNameLst>
                                          <p:attrName>style.visibility</p:attrName>
                                        </p:attrNameLst>
                                      </p:cBhvr>
                                      <p:to>
                                        <p:strVal val="visible"/>
                                      </p:to>
                                    </p:set>
                                    <p:animEffect filter="dissolve" transition="in">
                                      <p:cBhvr>
                                        <p:cTn id="12" dur="200"/>
                                        <p:tgtEl>
                                          <p:spTgt spid="31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03"/>
                                        </p:tgtEl>
                                        <p:attrNameLst>
                                          <p:attrName>style.visibility</p:attrName>
                                        </p:attrNameLst>
                                      </p:cBhvr>
                                      <p:to>
                                        <p:strVal val="visible"/>
                                      </p:to>
                                    </p:set>
                                    <p:animEffect filter="dissolve" transition="in">
                                      <p:cBhvr>
                                        <p:cTn id="17" dur="199"/>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3" grpId="3"/>
      <p:bldP build="whole" bldLvl="1" animBg="1" rev="0" advAuto="0" spid="314" grpId="1"/>
      <p:bldP build="whole" bldLvl="1" animBg="1" rev="0" advAuto="0" spid="313"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ph type="title"/>
          </p:nvPr>
        </p:nvSpPr>
        <p:spPr>
          <a:xfrm>
            <a:off x="3556006" y="950903"/>
            <a:ext cx="5892788" cy="1146195"/>
          </a:xfrm>
          <a:prstGeom prst="rect">
            <a:avLst/>
          </a:prstGeom>
        </p:spPr>
        <p:txBody>
          <a:bodyPr/>
          <a:lstStyle>
            <a:lvl1pPr defTabSz="426466">
              <a:defRPr sz="5840"/>
            </a:lvl1pPr>
          </a:lstStyle>
          <a:p>
            <a:pPr/>
            <a:r>
              <a:t>Wireless Network</a:t>
            </a:r>
          </a:p>
        </p:txBody>
      </p:sp>
      <p:pic>
        <p:nvPicPr>
          <p:cNvPr id="319" name="access_point.png"/>
          <p:cNvPicPr>
            <a:picLocks noChangeAspect="1"/>
          </p:cNvPicPr>
          <p:nvPr/>
        </p:nvPicPr>
        <p:blipFill>
          <a:blip r:embed="rId3">
            <a:extLst/>
          </a:blip>
          <a:stretch>
            <a:fillRect/>
          </a:stretch>
        </p:blipFill>
        <p:spPr>
          <a:xfrm>
            <a:off x="3018259" y="3615454"/>
            <a:ext cx="1989959" cy="1989960"/>
          </a:xfrm>
          <a:prstGeom prst="rect">
            <a:avLst/>
          </a:prstGeom>
          <a:ln w="12700">
            <a:miter lim="400000"/>
          </a:ln>
        </p:spPr>
      </p:pic>
      <p:sp>
        <p:nvSpPr>
          <p:cNvPr id="320" name="Shape 320"/>
          <p:cNvSpPr/>
          <p:nvPr/>
        </p:nvSpPr>
        <p:spPr>
          <a:xfrm>
            <a:off x="2388577" y="5782395"/>
            <a:ext cx="324929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Wireless Access Point</a:t>
            </a:r>
          </a:p>
        </p:txBody>
      </p:sp>
      <p:sp>
        <p:nvSpPr>
          <p:cNvPr id="321" name="Shape 321"/>
          <p:cNvSpPr/>
          <p:nvPr/>
        </p:nvSpPr>
        <p:spPr>
          <a:xfrm>
            <a:off x="5746191" y="2232414"/>
            <a:ext cx="15124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802.11</a:t>
            </a:r>
          </a:p>
        </p:txBody>
      </p:sp>
      <p:grpSp>
        <p:nvGrpSpPr>
          <p:cNvPr id="324" name="Group 324"/>
          <p:cNvGrpSpPr/>
          <p:nvPr/>
        </p:nvGrpSpPr>
        <p:grpSpPr>
          <a:xfrm>
            <a:off x="6443114" y="4143134"/>
            <a:ext cx="3600926" cy="647701"/>
            <a:chOff x="0" y="0"/>
            <a:chExt cx="3600925" cy="647700"/>
          </a:xfrm>
        </p:grpSpPr>
        <p:sp>
          <p:nvSpPr>
            <p:cNvPr id="322" name="Shape 322"/>
            <p:cNvSpPr/>
            <p:nvPr/>
          </p:nvSpPr>
          <p:spPr>
            <a:xfrm>
              <a:off x="0" y="0"/>
              <a:ext cx="143515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BSSID</a:t>
              </a:r>
            </a:p>
          </p:txBody>
        </p:sp>
        <p:sp>
          <p:nvSpPr>
            <p:cNvPr id="323" name="Shape 323"/>
            <p:cNvSpPr/>
            <p:nvPr/>
          </p:nvSpPr>
          <p:spPr>
            <a:xfrm>
              <a:off x="2038672" y="0"/>
              <a:ext cx="156225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(Basic)</a:t>
              </a:r>
            </a:p>
          </p:txBody>
        </p:sp>
      </p:grpSp>
      <p:grpSp>
        <p:nvGrpSpPr>
          <p:cNvPr id="327" name="Group 327"/>
          <p:cNvGrpSpPr/>
          <p:nvPr/>
        </p:nvGrpSpPr>
        <p:grpSpPr>
          <a:xfrm>
            <a:off x="6439480" y="5520070"/>
            <a:ext cx="4121576" cy="647701"/>
            <a:chOff x="0" y="0"/>
            <a:chExt cx="4121574" cy="647700"/>
          </a:xfrm>
        </p:grpSpPr>
        <p:sp>
          <p:nvSpPr>
            <p:cNvPr id="325" name="Shape 325"/>
            <p:cNvSpPr/>
            <p:nvPr/>
          </p:nvSpPr>
          <p:spPr>
            <a:xfrm>
              <a:off x="0" y="0"/>
              <a:ext cx="140954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ESSID</a:t>
              </a:r>
            </a:p>
          </p:txBody>
        </p:sp>
        <p:sp>
          <p:nvSpPr>
            <p:cNvPr id="326" name="Shape 326"/>
            <p:cNvSpPr/>
            <p:nvPr/>
          </p:nvSpPr>
          <p:spPr>
            <a:xfrm>
              <a:off x="1746420" y="0"/>
              <a:ext cx="237515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(Extended)</a:t>
              </a:r>
            </a:p>
          </p:txBody>
        </p:sp>
      </p:grpSp>
      <p:grpSp>
        <p:nvGrpSpPr>
          <p:cNvPr id="330" name="Group 330"/>
          <p:cNvGrpSpPr/>
          <p:nvPr/>
        </p:nvGrpSpPr>
        <p:grpSpPr>
          <a:xfrm>
            <a:off x="589179" y="6897006"/>
            <a:ext cx="1715416" cy="1308949"/>
            <a:chOff x="0" y="0"/>
            <a:chExt cx="1715414" cy="1308947"/>
          </a:xfrm>
        </p:grpSpPr>
        <p:sp>
          <p:nvSpPr>
            <p:cNvPr id="328" name="Shape 328"/>
            <p:cNvSpPr/>
            <p:nvPr/>
          </p:nvSpPr>
          <p:spPr>
            <a:xfrm>
              <a:off x="0" y="661247"/>
              <a:ext cx="171541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2.4 Ghz</a:t>
              </a:r>
            </a:p>
          </p:txBody>
        </p:sp>
        <p:sp>
          <p:nvSpPr>
            <p:cNvPr id="329" name="Shape 329"/>
            <p:cNvSpPr/>
            <p:nvPr/>
          </p:nvSpPr>
          <p:spPr>
            <a:xfrm>
              <a:off x="190652" y="0"/>
              <a:ext cx="133411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5 Ghz</a:t>
              </a:r>
            </a:p>
          </p:txBody>
        </p:sp>
      </p:grpSp>
      <p:sp>
        <p:nvSpPr>
          <p:cNvPr id="331" name="Shape 331"/>
          <p:cNvSpPr/>
          <p:nvPr/>
        </p:nvSpPr>
        <p:spPr>
          <a:xfrm>
            <a:off x="2699234" y="7558254"/>
            <a:ext cx="580644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1-13 channel (átfedésekkel)</a:t>
            </a:r>
          </a:p>
        </p:txBody>
      </p:sp>
      <p:sp>
        <p:nvSpPr>
          <p:cNvPr id="332" name="Shape 332"/>
          <p:cNvSpPr/>
          <p:nvPr/>
        </p:nvSpPr>
        <p:spPr>
          <a:xfrm>
            <a:off x="2675313" y="8357393"/>
            <a:ext cx="527243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1,6-7,11!! (nincs átfedés)</a:t>
            </a:r>
          </a:p>
        </p:txBody>
      </p:sp>
      <p:sp>
        <p:nvSpPr>
          <p:cNvPr id="333" name="Shape 333"/>
          <p:cNvSpPr/>
          <p:nvPr/>
        </p:nvSpPr>
        <p:spPr>
          <a:xfrm>
            <a:off x="9413235" y="6897006"/>
            <a:ext cx="268102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Interferencia</a:t>
            </a:r>
          </a:p>
        </p:txBody>
      </p:sp>
      <p:pic>
        <p:nvPicPr>
          <p:cNvPr id="334" name="ff847520.Davies_CG_0710_Fig2(en-us,MSDN.10).jpg"/>
          <p:cNvPicPr>
            <a:picLocks noChangeAspect="1"/>
          </p:cNvPicPr>
          <p:nvPr/>
        </p:nvPicPr>
        <p:blipFill>
          <a:blip r:embed="rId4">
            <a:extLst/>
          </a:blip>
          <a:stretch>
            <a:fillRect/>
          </a:stretch>
        </p:blipFill>
        <p:spPr>
          <a:xfrm>
            <a:off x="9076237" y="1820324"/>
            <a:ext cx="3355018" cy="4056521"/>
          </a:xfrm>
          <a:prstGeom prst="rect">
            <a:avLst/>
          </a:prstGeom>
          <a:ln w="12700">
            <a:miter lim="400000"/>
          </a:ln>
        </p:spPr>
      </p:pic>
      <p:pic>
        <p:nvPicPr>
          <p:cNvPr id="335" name="L48-2208-call1-yc.jpg"/>
          <p:cNvPicPr>
            <a:picLocks noChangeAspect="1"/>
          </p:cNvPicPr>
          <p:nvPr/>
        </p:nvPicPr>
        <p:blipFill>
          <a:blip r:embed="rId5">
            <a:extLst/>
          </a:blip>
          <a:stretch>
            <a:fillRect/>
          </a:stretch>
        </p:blipFill>
        <p:spPr>
          <a:xfrm>
            <a:off x="256282" y="1435172"/>
            <a:ext cx="2965591" cy="2466573"/>
          </a:xfrm>
          <a:prstGeom prst="rect">
            <a:avLst/>
          </a:prstGeom>
          <a:ln w="12700">
            <a:miter lim="400000"/>
          </a:ln>
        </p:spPr>
      </p:pic>
      <p:pic>
        <p:nvPicPr>
          <p:cNvPr id="336" name="d-link-router-640x360.png"/>
          <p:cNvPicPr>
            <a:picLocks noChangeAspect="1"/>
          </p:cNvPicPr>
          <p:nvPr/>
        </p:nvPicPr>
        <p:blipFill>
          <a:blip r:embed="rId6">
            <a:extLst/>
          </a:blip>
          <a:stretch>
            <a:fillRect/>
          </a:stretch>
        </p:blipFill>
        <p:spPr>
          <a:xfrm>
            <a:off x="-321710" y="4864502"/>
            <a:ext cx="4121575" cy="2318387"/>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24"/>
                                        </p:tgtEl>
                                        <p:attrNameLst>
                                          <p:attrName>style.visibility</p:attrName>
                                        </p:attrNameLst>
                                      </p:cBhvr>
                                      <p:to>
                                        <p:strVal val="visible"/>
                                      </p:to>
                                    </p:set>
                                    <p:animEffect filter="dissolve" transition="in">
                                      <p:cBhvr>
                                        <p:cTn id="7" dur="199"/>
                                        <p:tgtEl>
                                          <p:spTgt spid="32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27"/>
                                        </p:tgtEl>
                                        <p:attrNameLst>
                                          <p:attrName>style.visibility</p:attrName>
                                        </p:attrNameLst>
                                      </p:cBhvr>
                                      <p:to>
                                        <p:strVal val="visible"/>
                                      </p:to>
                                    </p:set>
                                    <p:animEffect filter="dissolve" transition="in">
                                      <p:cBhvr>
                                        <p:cTn id="12" dur="199"/>
                                        <p:tgtEl>
                                          <p:spTgt spid="32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30"/>
                                        </p:tgtEl>
                                        <p:attrNameLst>
                                          <p:attrName>style.visibility</p:attrName>
                                        </p:attrNameLst>
                                      </p:cBhvr>
                                      <p:to>
                                        <p:strVal val="visible"/>
                                      </p:to>
                                    </p:set>
                                    <p:animEffect filter="dissolve" transition="in">
                                      <p:cBhvr>
                                        <p:cTn id="17" dur="199"/>
                                        <p:tgtEl>
                                          <p:spTgt spid="33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31"/>
                                        </p:tgtEl>
                                        <p:attrNameLst>
                                          <p:attrName>style.visibility</p:attrName>
                                        </p:attrNameLst>
                                      </p:cBhvr>
                                      <p:to>
                                        <p:strVal val="visible"/>
                                      </p:to>
                                    </p:set>
                                    <p:animEffect filter="dissolve" transition="in">
                                      <p:cBhvr>
                                        <p:cTn id="22" dur="199"/>
                                        <p:tgtEl>
                                          <p:spTgt spid="33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32"/>
                                        </p:tgtEl>
                                        <p:attrNameLst>
                                          <p:attrName>style.visibility</p:attrName>
                                        </p:attrNameLst>
                                      </p:cBhvr>
                                      <p:to>
                                        <p:strVal val="visible"/>
                                      </p:to>
                                    </p:set>
                                    <p:animEffect filter="dissolve" transition="in">
                                      <p:cBhvr>
                                        <p:cTn id="27" dur="200"/>
                                        <p:tgtEl>
                                          <p:spTgt spid="332"/>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333"/>
                                        </p:tgtEl>
                                        <p:attrNameLst>
                                          <p:attrName>style.visibility</p:attrName>
                                        </p:attrNameLst>
                                      </p:cBhvr>
                                      <p:to>
                                        <p:strVal val="visible"/>
                                      </p:to>
                                    </p:set>
                                    <p:animEffect filter="dissolve" transition="in">
                                      <p:cBhvr>
                                        <p:cTn id="32" dur="199"/>
                                        <p:tgtEl>
                                          <p:spTgt spid="333"/>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334"/>
                                        </p:tgtEl>
                                        <p:attrNameLst>
                                          <p:attrName>style.visibility</p:attrName>
                                        </p:attrNameLst>
                                      </p:cBhvr>
                                      <p:to>
                                        <p:strVal val="visible"/>
                                      </p:to>
                                    </p:set>
                                    <p:animEffect filter="dissolve" transition="in">
                                      <p:cBhvr>
                                        <p:cTn id="37" dur="199"/>
                                        <p:tgtEl>
                                          <p:spTgt spid="334"/>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335"/>
                                        </p:tgtEl>
                                        <p:attrNameLst>
                                          <p:attrName>style.visibility</p:attrName>
                                        </p:attrNameLst>
                                      </p:cBhvr>
                                      <p:to>
                                        <p:strVal val="visible"/>
                                      </p:to>
                                    </p:set>
                                    <p:animEffect filter="dissolve" transition="in">
                                      <p:cBhvr>
                                        <p:cTn id="42" dur="199"/>
                                        <p:tgtEl>
                                          <p:spTgt spid="335"/>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336"/>
                                        </p:tgtEl>
                                        <p:attrNameLst>
                                          <p:attrName>style.visibility</p:attrName>
                                        </p:attrNameLst>
                                      </p:cBhvr>
                                      <p:to>
                                        <p:strVal val="visible"/>
                                      </p:to>
                                    </p:set>
                                    <p:animEffect filter="dissolve" transition="in">
                                      <p:cBhvr>
                                        <p:cTn id="47" dur="199"/>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4" grpId="1"/>
      <p:bldP build="whole" bldLvl="1" animBg="1" rev="0" advAuto="0" spid="330" grpId="3"/>
      <p:bldP build="whole" bldLvl="1" animBg="1" rev="0" advAuto="0" spid="333" grpId="6"/>
      <p:bldP build="whole" bldLvl="1" animBg="1" rev="0" advAuto="0" spid="334" grpId="7"/>
      <p:bldP build="whole" bldLvl="1" animBg="1" rev="0" advAuto="0" spid="332" grpId="5"/>
      <p:bldP build="whole" bldLvl="1" animBg="1" rev="0" advAuto="0" spid="335" grpId="8"/>
      <p:bldP build="whole" bldLvl="1" animBg="1" rev="0" advAuto="0" spid="336" grpId="9"/>
      <p:bldP build="whole" bldLvl="1" animBg="1" rev="0" advAuto="0" spid="327" grpId="2"/>
      <p:bldP build="whole" bldLvl="1" animBg="1" rev="0" advAuto="0" spid="331" grpId="4"/>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ph type="title"/>
          </p:nvPr>
        </p:nvSpPr>
        <p:spPr>
          <a:xfrm>
            <a:off x="3556006" y="950903"/>
            <a:ext cx="5892788" cy="1146195"/>
          </a:xfrm>
          <a:prstGeom prst="rect">
            <a:avLst/>
          </a:prstGeom>
        </p:spPr>
        <p:txBody>
          <a:bodyPr/>
          <a:lstStyle>
            <a:lvl1pPr defTabSz="426466">
              <a:defRPr sz="5840"/>
            </a:lvl1pPr>
          </a:lstStyle>
          <a:p>
            <a:pPr/>
            <a:r>
              <a:t>Wireless Network</a:t>
            </a:r>
          </a:p>
        </p:txBody>
      </p:sp>
      <p:pic>
        <p:nvPicPr>
          <p:cNvPr id="341" name="access_point.png"/>
          <p:cNvPicPr>
            <a:picLocks noChangeAspect="1"/>
          </p:cNvPicPr>
          <p:nvPr/>
        </p:nvPicPr>
        <p:blipFill>
          <a:blip r:embed="rId3">
            <a:extLst/>
          </a:blip>
          <a:stretch>
            <a:fillRect/>
          </a:stretch>
        </p:blipFill>
        <p:spPr>
          <a:xfrm>
            <a:off x="2155601" y="3285649"/>
            <a:ext cx="1989959" cy="1989960"/>
          </a:xfrm>
          <a:prstGeom prst="rect">
            <a:avLst/>
          </a:prstGeom>
          <a:ln w="12700">
            <a:miter lim="400000"/>
          </a:ln>
        </p:spPr>
      </p:pic>
      <p:sp>
        <p:nvSpPr>
          <p:cNvPr id="342" name="Shape 342"/>
          <p:cNvSpPr/>
          <p:nvPr/>
        </p:nvSpPr>
        <p:spPr>
          <a:xfrm>
            <a:off x="1525919" y="5452590"/>
            <a:ext cx="324929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Wireless Access Point</a:t>
            </a:r>
          </a:p>
        </p:txBody>
      </p:sp>
      <p:sp>
        <p:nvSpPr>
          <p:cNvPr id="343" name="Shape 343"/>
          <p:cNvSpPr/>
          <p:nvPr/>
        </p:nvSpPr>
        <p:spPr>
          <a:xfrm>
            <a:off x="5746191" y="2232414"/>
            <a:ext cx="15124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802.11</a:t>
            </a:r>
          </a:p>
        </p:txBody>
      </p:sp>
      <p:pic>
        <p:nvPicPr>
          <p:cNvPr id="344" name="1409153044123_wps_3_How_To_Perfectly_Locate_Y.jpg"/>
          <p:cNvPicPr>
            <a:picLocks noChangeAspect="1"/>
          </p:cNvPicPr>
          <p:nvPr/>
        </p:nvPicPr>
        <p:blipFill>
          <a:blip r:embed="rId4">
            <a:extLst/>
          </a:blip>
          <a:stretch>
            <a:fillRect/>
          </a:stretch>
        </p:blipFill>
        <p:spPr>
          <a:xfrm>
            <a:off x="7820558" y="3077126"/>
            <a:ext cx="4254304" cy="3066588"/>
          </a:xfrm>
          <a:prstGeom prst="rect">
            <a:avLst/>
          </a:prstGeom>
          <a:ln w="12700">
            <a:miter lim="400000"/>
          </a:ln>
        </p:spPr>
      </p:pic>
      <p:pic>
        <p:nvPicPr>
          <p:cNvPr id="345" name="Screen Shot 2015-10-17 at 04.11.26.png"/>
          <p:cNvPicPr>
            <a:picLocks noChangeAspect="1"/>
          </p:cNvPicPr>
          <p:nvPr/>
        </p:nvPicPr>
        <p:blipFill>
          <a:blip r:embed="rId5">
            <a:extLst/>
          </a:blip>
          <a:stretch>
            <a:fillRect/>
          </a:stretch>
        </p:blipFill>
        <p:spPr>
          <a:xfrm>
            <a:off x="5584992" y="6141992"/>
            <a:ext cx="6451191" cy="3537236"/>
          </a:xfrm>
          <a:prstGeom prst="rect">
            <a:avLst/>
          </a:prstGeom>
          <a:ln w="12700">
            <a:miter lim="400000"/>
          </a:ln>
        </p:spPr>
      </p:pic>
      <p:pic>
        <p:nvPicPr>
          <p:cNvPr id="346" name="ZDAEW2400-5.jpg"/>
          <p:cNvPicPr>
            <a:picLocks noChangeAspect="1"/>
          </p:cNvPicPr>
          <p:nvPr/>
        </p:nvPicPr>
        <p:blipFill>
          <a:blip r:embed="rId6">
            <a:extLst/>
          </a:blip>
          <a:stretch>
            <a:fillRect/>
          </a:stretch>
        </p:blipFill>
        <p:spPr>
          <a:xfrm>
            <a:off x="445727" y="6759545"/>
            <a:ext cx="2302130" cy="230213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44"/>
                                        </p:tgtEl>
                                        <p:attrNameLst>
                                          <p:attrName>style.visibility</p:attrName>
                                        </p:attrNameLst>
                                      </p:cBhvr>
                                      <p:to>
                                        <p:strVal val="visible"/>
                                      </p:to>
                                    </p:set>
                                    <p:animEffect filter="dissolve" transition="in">
                                      <p:cBhvr>
                                        <p:cTn id="7" dur="199"/>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45"/>
                                        </p:tgtEl>
                                        <p:attrNameLst>
                                          <p:attrName>style.visibility</p:attrName>
                                        </p:attrNameLst>
                                      </p:cBhvr>
                                      <p:to>
                                        <p:strVal val="visible"/>
                                      </p:to>
                                    </p:set>
                                    <p:animEffect filter="dissolve" transition="in">
                                      <p:cBhvr>
                                        <p:cTn id="12" dur="199"/>
                                        <p:tgtEl>
                                          <p:spTgt spid="34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46"/>
                                        </p:tgtEl>
                                        <p:attrNameLst>
                                          <p:attrName>style.visibility</p:attrName>
                                        </p:attrNameLst>
                                      </p:cBhvr>
                                      <p:to>
                                        <p:strVal val="visible"/>
                                      </p:to>
                                    </p:set>
                                    <p:animEffect filter="dissolve" transition="in">
                                      <p:cBhvr>
                                        <p:cTn id="17" dur="199"/>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4" grpId="1"/>
      <p:bldP build="whole" bldLvl="1" animBg="1" rev="0" advAuto="0" spid="345" grpId="2"/>
      <p:bldP build="whole" bldLvl="1" animBg="1" rev="0" advAuto="0" spid="346"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title"/>
          </p:nvPr>
        </p:nvSpPr>
        <p:spPr>
          <a:xfrm>
            <a:off x="3556006" y="950903"/>
            <a:ext cx="5892788" cy="1146195"/>
          </a:xfrm>
          <a:prstGeom prst="rect">
            <a:avLst/>
          </a:prstGeom>
        </p:spPr>
        <p:txBody>
          <a:bodyPr/>
          <a:lstStyle>
            <a:lvl1pPr defTabSz="426466">
              <a:defRPr sz="5840"/>
            </a:lvl1pPr>
          </a:lstStyle>
          <a:p>
            <a:pPr/>
            <a:r>
              <a:t>Wireless Network</a:t>
            </a:r>
          </a:p>
        </p:txBody>
      </p:sp>
      <p:pic>
        <p:nvPicPr>
          <p:cNvPr id="351" name="access_point.png"/>
          <p:cNvPicPr>
            <a:picLocks noChangeAspect="1"/>
          </p:cNvPicPr>
          <p:nvPr/>
        </p:nvPicPr>
        <p:blipFill>
          <a:blip r:embed="rId3">
            <a:extLst/>
          </a:blip>
          <a:stretch>
            <a:fillRect/>
          </a:stretch>
        </p:blipFill>
        <p:spPr>
          <a:xfrm>
            <a:off x="1112619" y="2488462"/>
            <a:ext cx="1989959" cy="1989960"/>
          </a:xfrm>
          <a:prstGeom prst="rect">
            <a:avLst/>
          </a:prstGeom>
          <a:ln w="12700">
            <a:miter lim="400000"/>
          </a:ln>
        </p:spPr>
      </p:pic>
      <p:sp>
        <p:nvSpPr>
          <p:cNvPr id="352" name="Shape 352"/>
          <p:cNvSpPr/>
          <p:nvPr/>
        </p:nvSpPr>
        <p:spPr>
          <a:xfrm>
            <a:off x="482937" y="4655403"/>
            <a:ext cx="324929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Wireless Access Point</a:t>
            </a:r>
          </a:p>
        </p:txBody>
      </p:sp>
      <p:sp>
        <p:nvSpPr>
          <p:cNvPr id="353" name="Shape 353"/>
          <p:cNvSpPr/>
          <p:nvPr/>
        </p:nvSpPr>
        <p:spPr>
          <a:xfrm>
            <a:off x="5746191" y="2232414"/>
            <a:ext cx="15124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802.11</a:t>
            </a:r>
          </a:p>
        </p:txBody>
      </p:sp>
      <p:grpSp>
        <p:nvGrpSpPr>
          <p:cNvPr id="371" name="Group 371"/>
          <p:cNvGrpSpPr/>
          <p:nvPr/>
        </p:nvGrpSpPr>
        <p:grpSpPr>
          <a:xfrm>
            <a:off x="4208953" y="3087270"/>
            <a:ext cx="8670864" cy="4507691"/>
            <a:chOff x="0" y="0"/>
            <a:chExt cx="8670862" cy="4507689"/>
          </a:xfrm>
        </p:grpSpPr>
        <p:sp>
          <p:nvSpPr>
            <p:cNvPr id="354" name="Shape 354"/>
            <p:cNvSpPr/>
            <p:nvPr/>
          </p:nvSpPr>
          <p:spPr>
            <a:xfrm>
              <a:off x="114528" y="50800"/>
              <a:ext cx="179176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802.11b</a:t>
              </a:r>
            </a:p>
          </p:txBody>
        </p:sp>
        <p:sp>
          <p:nvSpPr>
            <p:cNvPr id="355" name="Shape 355"/>
            <p:cNvSpPr/>
            <p:nvPr/>
          </p:nvSpPr>
          <p:spPr>
            <a:xfrm>
              <a:off x="127101" y="923044"/>
              <a:ext cx="176662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802.11a</a:t>
              </a:r>
            </a:p>
          </p:txBody>
        </p:sp>
        <p:sp>
          <p:nvSpPr>
            <p:cNvPr id="356" name="Shape 356"/>
            <p:cNvSpPr/>
            <p:nvPr/>
          </p:nvSpPr>
          <p:spPr>
            <a:xfrm>
              <a:off x="114528" y="1968990"/>
              <a:ext cx="179176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802.11g</a:t>
              </a:r>
            </a:p>
          </p:txBody>
        </p:sp>
        <p:sp>
          <p:nvSpPr>
            <p:cNvPr id="357" name="Shape 357"/>
            <p:cNvSpPr/>
            <p:nvPr/>
          </p:nvSpPr>
          <p:spPr>
            <a:xfrm>
              <a:off x="3127227" y="0"/>
              <a:ext cx="179085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11Mbps</a:t>
              </a:r>
            </a:p>
          </p:txBody>
        </p:sp>
        <p:sp>
          <p:nvSpPr>
            <p:cNvPr id="358" name="Shape 358"/>
            <p:cNvSpPr/>
            <p:nvPr/>
          </p:nvSpPr>
          <p:spPr>
            <a:xfrm>
              <a:off x="6511201" y="77990"/>
              <a:ext cx="158831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2,4Ghz</a:t>
              </a:r>
            </a:p>
          </p:txBody>
        </p:sp>
        <p:sp>
          <p:nvSpPr>
            <p:cNvPr id="359" name="Shape 359"/>
            <p:cNvSpPr/>
            <p:nvPr/>
          </p:nvSpPr>
          <p:spPr>
            <a:xfrm>
              <a:off x="6701854" y="1093990"/>
              <a:ext cx="12070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5Ghz</a:t>
              </a:r>
            </a:p>
          </p:txBody>
        </p:sp>
        <p:sp>
          <p:nvSpPr>
            <p:cNvPr id="360" name="Shape 360"/>
            <p:cNvSpPr/>
            <p:nvPr/>
          </p:nvSpPr>
          <p:spPr>
            <a:xfrm>
              <a:off x="3127227" y="1016000"/>
              <a:ext cx="179085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54Mbps</a:t>
              </a:r>
            </a:p>
          </p:txBody>
        </p:sp>
        <p:sp>
          <p:nvSpPr>
            <p:cNvPr id="361" name="Shape 361"/>
            <p:cNvSpPr/>
            <p:nvPr/>
          </p:nvSpPr>
          <p:spPr>
            <a:xfrm>
              <a:off x="6511202" y="2097290"/>
              <a:ext cx="158831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2,4Ghz</a:t>
              </a:r>
            </a:p>
          </p:txBody>
        </p:sp>
        <p:sp>
          <p:nvSpPr>
            <p:cNvPr id="362" name="Shape 362"/>
            <p:cNvSpPr/>
            <p:nvPr/>
          </p:nvSpPr>
          <p:spPr>
            <a:xfrm>
              <a:off x="3127227" y="2019300"/>
              <a:ext cx="179085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54Mbps</a:t>
              </a:r>
            </a:p>
          </p:txBody>
        </p:sp>
        <p:sp>
          <p:nvSpPr>
            <p:cNvPr id="363" name="Shape 363"/>
            <p:cNvSpPr/>
            <p:nvPr/>
          </p:nvSpPr>
          <p:spPr>
            <a:xfrm>
              <a:off x="127101" y="2896090"/>
              <a:ext cx="176662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802.11n</a:t>
              </a:r>
            </a:p>
          </p:txBody>
        </p:sp>
        <p:sp>
          <p:nvSpPr>
            <p:cNvPr id="364" name="Shape 364"/>
            <p:cNvSpPr/>
            <p:nvPr/>
          </p:nvSpPr>
          <p:spPr>
            <a:xfrm>
              <a:off x="7463854" y="2998990"/>
              <a:ext cx="12070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5Ghz</a:t>
              </a:r>
            </a:p>
          </p:txBody>
        </p:sp>
        <p:sp>
          <p:nvSpPr>
            <p:cNvPr id="365" name="Shape 365"/>
            <p:cNvSpPr/>
            <p:nvPr/>
          </p:nvSpPr>
          <p:spPr>
            <a:xfrm>
              <a:off x="5888902" y="2986290"/>
              <a:ext cx="158831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2,4Ghz</a:t>
              </a:r>
            </a:p>
          </p:txBody>
        </p:sp>
        <p:sp>
          <p:nvSpPr>
            <p:cNvPr id="366" name="Shape 366"/>
            <p:cNvSpPr/>
            <p:nvPr/>
          </p:nvSpPr>
          <p:spPr>
            <a:xfrm>
              <a:off x="2542696" y="2965378"/>
              <a:ext cx="295991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108-300Mbps</a:t>
              </a:r>
            </a:p>
          </p:txBody>
        </p:sp>
        <p:sp>
          <p:nvSpPr>
            <p:cNvPr id="367" name="Shape 367"/>
            <p:cNvSpPr/>
            <p:nvPr/>
          </p:nvSpPr>
          <p:spPr>
            <a:xfrm>
              <a:off x="-1" y="3798280"/>
              <a:ext cx="202082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802.11ac</a:t>
              </a:r>
            </a:p>
          </p:txBody>
        </p:sp>
        <p:sp>
          <p:nvSpPr>
            <p:cNvPr id="368" name="Shape 368"/>
            <p:cNvSpPr/>
            <p:nvPr/>
          </p:nvSpPr>
          <p:spPr>
            <a:xfrm>
              <a:off x="7451154" y="3859989"/>
              <a:ext cx="12070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5Ghz</a:t>
              </a:r>
            </a:p>
          </p:txBody>
        </p:sp>
        <p:sp>
          <p:nvSpPr>
            <p:cNvPr id="369" name="Shape 369"/>
            <p:cNvSpPr/>
            <p:nvPr/>
          </p:nvSpPr>
          <p:spPr>
            <a:xfrm>
              <a:off x="5876202" y="3847289"/>
              <a:ext cx="158831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2,4Ghz</a:t>
              </a:r>
            </a:p>
          </p:txBody>
        </p:sp>
        <p:sp>
          <p:nvSpPr>
            <p:cNvPr id="370" name="Shape 370"/>
            <p:cNvSpPr/>
            <p:nvPr/>
          </p:nvSpPr>
          <p:spPr>
            <a:xfrm>
              <a:off x="3192761" y="3847957"/>
              <a:ext cx="15115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1Gbps</a:t>
              </a:r>
            </a:p>
          </p:txBody>
        </p:sp>
      </p:grpSp>
      <p:sp>
        <p:nvSpPr>
          <p:cNvPr id="372" name="Shape 372"/>
          <p:cNvSpPr/>
          <p:nvPr/>
        </p:nvSpPr>
        <p:spPr>
          <a:xfrm>
            <a:off x="257721" y="6803001"/>
            <a:ext cx="3330894"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PoE </a:t>
            </a:r>
          </a:p>
          <a:p>
            <a:pPr>
              <a:defRPr sz="2500"/>
            </a:pPr>
            <a:r>
              <a:t>(Power Ower Ethernet)</a:t>
            </a:r>
          </a:p>
        </p:txBody>
      </p:sp>
      <p:grpSp>
        <p:nvGrpSpPr>
          <p:cNvPr id="375" name="Group 375"/>
          <p:cNvGrpSpPr/>
          <p:nvPr/>
        </p:nvGrpSpPr>
        <p:grpSpPr>
          <a:xfrm>
            <a:off x="489166" y="8062045"/>
            <a:ext cx="4072253" cy="1583160"/>
            <a:chOff x="0" y="0"/>
            <a:chExt cx="4072251" cy="1583159"/>
          </a:xfrm>
        </p:grpSpPr>
        <p:pic>
          <p:nvPicPr>
            <p:cNvPr id="373" name="ca7bf905b5.jpg"/>
            <p:cNvPicPr>
              <a:picLocks noChangeAspect="1"/>
            </p:cNvPicPr>
            <p:nvPr/>
          </p:nvPicPr>
          <p:blipFill>
            <a:blip r:embed="rId4">
              <a:extLst/>
            </a:blip>
            <a:stretch>
              <a:fillRect/>
            </a:stretch>
          </p:blipFill>
          <p:spPr>
            <a:xfrm>
              <a:off x="0" y="0"/>
              <a:ext cx="2376224" cy="1583160"/>
            </a:xfrm>
            <a:prstGeom prst="rect">
              <a:avLst/>
            </a:prstGeom>
            <a:ln w="12700" cap="flat">
              <a:noFill/>
              <a:miter lim="400000"/>
            </a:ln>
            <a:effectLst/>
          </p:spPr>
        </p:pic>
        <p:sp>
          <p:nvSpPr>
            <p:cNvPr id="374" name="Shape 374"/>
            <p:cNvSpPr/>
            <p:nvPr/>
          </p:nvSpPr>
          <p:spPr>
            <a:xfrm>
              <a:off x="2246308" y="550279"/>
              <a:ext cx="182594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PoE Injector</a:t>
              </a:r>
            </a:p>
          </p:txBody>
        </p:sp>
      </p:grpSp>
      <p:grpSp>
        <p:nvGrpSpPr>
          <p:cNvPr id="378" name="Group 378"/>
          <p:cNvGrpSpPr/>
          <p:nvPr/>
        </p:nvGrpSpPr>
        <p:grpSpPr>
          <a:xfrm>
            <a:off x="5944551" y="7960178"/>
            <a:ext cx="4574111" cy="1557476"/>
            <a:chOff x="0" y="0"/>
            <a:chExt cx="4574109" cy="1557474"/>
          </a:xfrm>
        </p:grpSpPr>
        <p:sp>
          <p:nvSpPr>
            <p:cNvPr id="376" name="Shape 376"/>
            <p:cNvSpPr/>
            <p:nvPr/>
          </p:nvSpPr>
          <p:spPr>
            <a:xfrm>
              <a:off x="2907234" y="537437"/>
              <a:ext cx="166687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PoE switch</a:t>
              </a:r>
            </a:p>
          </p:txBody>
        </p:sp>
        <p:pic>
          <p:nvPicPr>
            <p:cNvPr id="377" name="DGS1008PB1Image LSide.png"/>
            <p:cNvPicPr>
              <a:picLocks noChangeAspect="1"/>
            </p:cNvPicPr>
            <p:nvPr/>
          </p:nvPicPr>
          <p:blipFill>
            <a:blip r:embed="rId5">
              <a:extLst/>
            </a:blip>
            <a:stretch>
              <a:fillRect/>
            </a:stretch>
          </p:blipFill>
          <p:spPr>
            <a:xfrm>
              <a:off x="0" y="0"/>
              <a:ext cx="2768845" cy="1557475"/>
            </a:xfrm>
            <a:prstGeom prst="rect">
              <a:avLst/>
            </a:prstGeom>
            <a:ln w="12700" cap="flat">
              <a:noFill/>
              <a:miter lim="400000"/>
            </a:ln>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71"/>
                                        </p:tgtEl>
                                        <p:attrNameLst>
                                          <p:attrName>style.visibility</p:attrName>
                                        </p:attrNameLst>
                                      </p:cBhvr>
                                      <p:to>
                                        <p:strVal val="visible"/>
                                      </p:to>
                                    </p:set>
                                    <p:animEffect filter="dissolve" transition="in">
                                      <p:cBhvr>
                                        <p:cTn id="7" dur="199"/>
                                        <p:tgtEl>
                                          <p:spTgt spid="3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72"/>
                                        </p:tgtEl>
                                        <p:attrNameLst>
                                          <p:attrName>style.visibility</p:attrName>
                                        </p:attrNameLst>
                                      </p:cBhvr>
                                      <p:to>
                                        <p:strVal val="visible"/>
                                      </p:to>
                                    </p:set>
                                    <p:animEffect filter="dissolve" transition="in">
                                      <p:cBhvr>
                                        <p:cTn id="12" dur="199"/>
                                        <p:tgtEl>
                                          <p:spTgt spid="37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78"/>
                                        </p:tgtEl>
                                        <p:attrNameLst>
                                          <p:attrName>style.visibility</p:attrName>
                                        </p:attrNameLst>
                                      </p:cBhvr>
                                      <p:to>
                                        <p:strVal val="visible"/>
                                      </p:to>
                                    </p:set>
                                    <p:animEffect filter="dissolve" transition="in">
                                      <p:cBhvr>
                                        <p:cTn id="17" dur="200"/>
                                        <p:tgtEl>
                                          <p:spTgt spid="37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75"/>
                                        </p:tgtEl>
                                        <p:attrNameLst>
                                          <p:attrName>style.visibility</p:attrName>
                                        </p:attrNameLst>
                                      </p:cBhvr>
                                      <p:to>
                                        <p:strVal val="visible"/>
                                      </p:to>
                                    </p:set>
                                    <p:animEffect filter="dissolve" transition="in">
                                      <p:cBhvr>
                                        <p:cTn id="22" dur="199"/>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2" grpId="2"/>
      <p:bldP build="whole" bldLvl="1" animBg="1" rev="0" advAuto="0" spid="375" grpId="4"/>
      <p:bldP build="whole" bldLvl="1" animBg="1" rev="0" advAuto="0" spid="378" grpId="3"/>
      <p:bldP build="whole" bldLvl="1" animBg="1" rev="0" advAuto="0" spid="371"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ph type="title"/>
          </p:nvPr>
        </p:nvSpPr>
        <p:spPr>
          <a:xfrm>
            <a:off x="2689037" y="482405"/>
            <a:ext cx="7626726" cy="1483460"/>
          </a:xfrm>
          <a:prstGeom prst="rect">
            <a:avLst/>
          </a:prstGeom>
        </p:spPr>
        <p:txBody>
          <a:bodyPr/>
          <a:lstStyle>
            <a:lvl1pPr defTabSz="368045">
              <a:defRPr sz="5040"/>
            </a:lvl1pPr>
          </a:lstStyle>
          <a:p>
            <a:pPr/>
            <a:r>
              <a:t>Wireless Network Security</a:t>
            </a:r>
          </a:p>
        </p:txBody>
      </p:sp>
      <p:pic>
        <p:nvPicPr>
          <p:cNvPr id="383" name="access_point.png"/>
          <p:cNvPicPr>
            <a:picLocks noChangeAspect="1"/>
          </p:cNvPicPr>
          <p:nvPr/>
        </p:nvPicPr>
        <p:blipFill>
          <a:blip r:embed="rId3">
            <a:extLst/>
          </a:blip>
          <a:stretch>
            <a:fillRect/>
          </a:stretch>
        </p:blipFill>
        <p:spPr>
          <a:xfrm>
            <a:off x="1215072" y="3697417"/>
            <a:ext cx="1989960" cy="1989959"/>
          </a:xfrm>
          <a:prstGeom prst="rect">
            <a:avLst/>
          </a:prstGeom>
          <a:ln w="12700">
            <a:miter lim="400000"/>
          </a:ln>
        </p:spPr>
      </p:pic>
      <p:sp>
        <p:nvSpPr>
          <p:cNvPr id="384" name="Shape 384"/>
          <p:cNvSpPr/>
          <p:nvPr/>
        </p:nvSpPr>
        <p:spPr>
          <a:xfrm>
            <a:off x="585390" y="5864358"/>
            <a:ext cx="324929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Wireless Access Point</a:t>
            </a:r>
          </a:p>
        </p:txBody>
      </p:sp>
      <p:sp>
        <p:nvSpPr>
          <p:cNvPr id="385" name="Shape 385"/>
          <p:cNvSpPr/>
          <p:nvPr/>
        </p:nvSpPr>
        <p:spPr>
          <a:xfrm>
            <a:off x="4349939" y="3582444"/>
            <a:ext cx="236696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SSID Broadcast</a:t>
            </a:r>
          </a:p>
        </p:txBody>
      </p:sp>
      <p:sp>
        <p:nvSpPr>
          <p:cNvPr id="386" name="Shape 386"/>
          <p:cNvSpPr/>
          <p:nvPr/>
        </p:nvSpPr>
        <p:spPr>
          <a:xfrm>
            <a:off x="4349939" y="4447883"/>
            <a:ext cx="194881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MAC filtering</a:t>
            </a:r>
          </a:p>
        </p:txBody>
      </p:sp>
      <p:sp>
        <p:nvSpPr>
          <p:cNvPr id="387" name="Shape 387"/>
          <p:cNvSpPr/>
          <p:nvPr/>
        </p:nvSpPr>
        <p:spPr>
          <a:xfrm>
            <a:off x="4347081" y="6178763"/>
            <a:ext cx="179609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Encryptions</a:t>
            </a:r>
          </a:p>
        </p:txBody>
      </p:sp>
      <p:sp>
        <p:nvSpPr>
          <p:cNvPr id="388" name="Shape 388"/>
          <p:cNvSpPr/>
          <p:nvPr/>
        </p:nvSpPr>
        <p:spPr>
          <a:xfrm>
            <a:off x="4694341" y="6790203"/>
            <a:ext cx="390715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WEP ( nem biztonságos!! )</a:t>
            </a:r>
          </a:p>
        </p:txBody>
      </p:sp>
      <p:sp>
        <p:nvSpPr>
          <p:cNvPr id="389" name="Shape 389"/>
          <p:cNvSpPr/>
          <p:nvPr/>
        </p:nvSpPr>
        <p:spPr>
          <a:xfrm>
            <a:off x="4694341" y="7412503"/>
            <a:ext cx="148431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WPA-PSK</a:t>
            </a:r>
          </a:p>
        </p:txBody>
      </p:sp>
      <p:sp>
        <p:nvSpPr>
          <p:cNvPr id="390" name="Shape 390"/>
          <p:cNvSpPr/>
          <p:nvPr/>
        </p:nvSpPr>
        <p:spPr>
          <a:xfrm>
            <a:off x="4694341" y="8034802"/>
            <a:ext cx="256032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WPA2-PSK (AES)</a:t>
            </a:r>
          </a:p>
        </p:txBody>
      </p:sp>
      <p:sp>
        <p:nvSpPr>
          <p:cNvPr id="391" name="Shape 391"/>
          <p:cNvSpPr/>
          <p:nvPr/>
        </p:nvSpPr>
        <p:spPr>
          <a:xfrm>
            <a:off x="4349939" y="5313323"/>
            <a:ext cx="99599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DHCP</a:t>
            </a:r>
          </a:p>
        </p:txBody>
      </p:sp>
      <p:grpSp>
        <p:nvGrpSpPr>
          <p:cNvPr id="394" name="Group 394"/>
          <p:cNvGrpSpPr/>
          <p:nvPr/>
        </p:nvGrpSpPr>
        <p:grpSpPr>
          <a:xfrm>
            <a:off x="8144168" y="2138272"/>
            <a:ext cx="4470999" cy="4102405"/>
            <a:chOff x="0" y="0"/>
            <a:chExt cx="4470998" cy="4102404"/>
          </a:xfrm>
        </p:grpSpPr>
        <p:pic>
          <p:nvPicPr>
            <p:cNvPr id="392" name="Web.jpg"/>
            <p:cNvPicPr>
              <a:picLocks noChangeAspect="1"/>
            </p:cNvPicPr>
            <p:nvPr/>
          </p:nvPicPr>
          <p:blipFill>
            <a:blip r:embed="rId4">
              <a:extLst/>
            </a:blip>
            <a:stretch>
              <a:fillRect/>
            </a:stretch>
          </p:blipFill>
          <p:spPr>
            <a:xfrm>
              <a:off x="0" y="327688"/>
              <a:ext cx="4132901" cy="3774717"/>
            </a:xfrm>
            <a:prstGeom prst="rect">
              <a:avLst/>
            </a:prstGeom>
            <a:ln w="12700" cap="flat">
              <a:noFill/>
              <a:miter lim="400000"/>
            </a:ln>
            <a:effectLst/>
          </p:spPr>
        </p:pic>
        <p:sp>
          <p:nvSpPr>
            <p:cNvPr id="393" name="Shape 393"/>
            <p:cNvSpPr/>
            <p:nvPr/>
          </p:nvSpPr>
          <p:spPr>
            <a:xfrm>
              <a:off x="2008214" y="-1"/>
              <a:ext cx="2462785" cy="838201"/>
            </a:xfrm>
            <a:prstGeom prst="rect">
              <a:avLst/>
            </a:prstGeom>
            <a:blipFill rotWithShape="1">
              <a:blip r:embed="rId5"/>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400">
                  <a:solidFill>
                    <a:srgbClr val="FFFFFF"/>
                  </a:solidFill>
                </a:defRPr>
              </a:pPr>
              <a:r>
                <a:t>User: admin</a:t>
              </a:r>
            </a:p>
            <a:p>
              <a:pPr>
                <a:defRPr sz="2400">
                  <a:solidFill>
                    <a:srgbClr val="FFFFFF"/>
                  </a:solidFill>
                </a:defRPr>
              </a:pPr>
              <a:r>
                <a:t>password: admin</a:t>
              </a:r>
            </a:p>
          </p:txBody>
        </p:sp>
      </p:grpSp>
      <p:pic>
        <p:nvPicPr>
          <p:cNvPr id="395" name="sku_5858_1.jpg"/>
          <p:cNvPicPr>
            <a:picLocks noChangeAspect="1"/>
          </p:cNvPicPr>
          <p:nvPr/>
        </p:nvPicPr>
        <p:blipFill>
          <a:blip r:embed="rId6">
            <a:extLst/>
          </a:blip>
          <a:stretch>
            <a:fillRect/>
          </a:stretch>
        </p:blipFill>
        <p:spPr>
          <a:xfrm>
            <a:off x="798259" y="7009993"/>
            <a:ext cx="2111469" cy="2111469"/>
          </a:xfrm>
          <a:prstGeom prst="rect">
            <a:avLst/>
          </a:prstGeom>
          <a:ln w="12700">
            <a:miter lim="400000"/>
          </a:ln>
        </p:spPr>
      </p:pic>
      <p:pic>
        <p:nvPicPr>
          <p:cNvPr id="396" name="J-244A.jpg"/>
          <p:cNvPicPr>
            <a:picLocks noChangeAspect="1"/>
          </p:cNvPicPr>
          <p:nvPr/>
        </p:nvPicPr>
        <p:blipFill>
          <a:blip r:embed="rId7">
            <a:extLst/>
          </a:blip>
          <a:stretch>
            <a:fillRect/>
          </a:stretch>
        </p:blipFill>
        <p:spPr>
          <a:xfrm>
            <a:off x="8266877" y="7215664"/>
            <a:ext cx="3887482" cy="1700126"/>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94"/>
                                        </p:tgtEl>
                                        <p:attrNameLst>
                                          <p:attrName>style.visibility</p:attrName>
                                        </p:attrNameLst>
                                      </p:cBhvr>
                                      <p:to>
                                        <p:strVal val="visible"/>
                                      </p:to>
                                    </p:set>
                                    <p:animEffect filter="dissolve" transition="in">
                                      <p:cBhvr>
                                        <p:cTn id="7" dur="199"/>
                                        <p:tgtEl>
                                          <p:spTgt spid="39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85"/>
                                        </p:tgtEl>
                                        <p:attrNameLst>
                                          <p:attrName>style.visibility</p:attrName>
                                        </p:attrNameLst>
                                      </p:cBhvr>
                                      <p:to>
                                        <p:strVal val="visible"/>
                                      </p:to>
                                    </p:set>
                                    <p:animEffect filter="dissolve" transition="in">
                                      <p:cBhvr>
                                        <p:cTn id="12" dur="199"/>
                                        <p:tgtEl>
                                          <p:spTgt spid="38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86"/>
                                        </p:tgtEl>
                                        <p:attrNameLst>
                                          <p:attrName>style.visibility</p:attrName>
                                        </p:attrNameLst>
                                      </p:cBhvr>
                                      <p:to>
                                        <p:strVal val="visible"/>
                                      </p:to>
                                    </p:set>
                                    <p:animEffect filter="dissolve" transition="in">
                                      <p:cBhvr>
                                        <p:cTn id="17" dur="199"/>
                                        <p:tgtEl>
                                          <p:spTgt spid="38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91"/>
                                        </p:tgtEl>
                                        <p:attrNameLst>
                                          <p:attrName>style.visibility</p:attrName>
                                        </p:attrNameLst>
                                      </p:cBhvr>
                                      <p:to>
                                        <p:strVal val="visible"/>
                                      </p:to>
                                    </p:set>
                                    <p:animEffect filter="dissolve" transition="in">
                                      <p:cBhvr>
                                        <p:cTn id="22" dur="199"/>
                                        <p:tgtEl>
                                          <p:spTgt spid="39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87"/>
                                        </p:tgtEl>
                                        <p:attrNameLst>
                                          <p:attrName>style.visibility</p:attrName>
                                        </p:attrNameLst>
                                      </p:cBhvr>
                                      <p:to>
                                        <p:strVal val="visible"/>
                                      </p:to>
                                    </p:set>
                                    <p:animEffect filter="dissolve" transition="in">
                                      <p:cBhvr>
                                        <p:cTn id="27" dur="199"/>
                                        <p:tgtEl>
                                          <p:spTgt spid="38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388"/>
                                        </p:tgtEl>
                                        <p:attrNameLst>
                                          <p:attrName>style.visibility</p:attrName>
                                        </p:attrNameLst>
                                      </p:cBhvr>
                                      <p:to>
                                        <p:strVal val="visible"/>
                                      </p:to>
                                    </p:set>
                                    <p:animEffect filter="dissolve" transition="in">
                                      <p:cBhvr>
                                        <p:cTn id="32" dur="200"/>
                                        <p:tgtEl>
                                          <p:spTgt spid="38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389"/>
                                        </p:tgtEl>
                                        <p:attrNameLst>
                                          <p:attrName>style.visibility</p:attrName>
                                        </p:attrNameLst>
                                      </p:cBhvr>
                                      <p:to>
                                        <p:strVal val="visible"/>
                                      </p:to>
                                    </p:set>
                                    <p:animEffect filter="dissolve" transition="in">
                                      <p:cBhvr>
                                        <p:cTn id="37" dur="199"/>
                                        <p:tgtEl>
                                          <p:spTgt spid="389"/>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390"/>
                                        </p:tgtEl>
                                        <p:attrNameLst>
                                          <p:attrName>style.visibility</p:attrName>
                                        </p:attrNameLst>
                                      </p:cBhvr>
                                      <p:to>
                                        <p:strVal val="visible"/>
                                      </p:to>
                                    </p:set>
                                    <p:animEffect filter="dissolve" transition="in">
                                      <p:cBhvr>
                                        <p:cTn id="42" dur="199"/>
                                        <p:tgtEl>
                                          <p:spTgt spid="390"/>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396"/>
                                        </p:tgtEl>
                                        <p:attrNameLst>
                                          <p:attrName>style.visibility</p:attrName>
                                        </p:attrNameLst>
                                      </p:cBhvr>
                                      <p:to>
                                        <p:strVal val="visible"/>
                                      </p:to>
                                    </p:set>
                                    <p:animEffect filter="dissolve" transition="in">
                                      <p:cBhvr>
                                        <p:cTn id="47" dur="199"/>
                                        <p:tgtEl>
                                          <p:spTgt spid="396"/>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395"/>
                                        </p:tgtEl>
                                        <p:attrNameLst>
                                          <p:attrName>style.visibility</p:attrName>
                                        </p:attrNameLst>
                                      </p:cBhvr>
                                      <p:to>
                                        <p:strVal val="visible"/>
                                      </p:to>
                                    </p:set>
                                    <p:animEffect filter="dissolve" transition="in">
                                      <p:cBhvr>
                                        <p:cTn id="52" dur="199"/>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6" grpId="3"/>
      <p:bldP build="whole" bldLvl="1" animBg="1" rev="0" advAuto="0" spid="388" grpId="6"/>
      <p:bldP build="whole" bldLvl="1" animBg="1" rev="0" advAuto="0" spid="391" grpId="4"/>
      <p:bldP build="whole" bldLvl="1" animBg="1" rev="0" advAuto="0" spid="387" grpId="5"/>
      <p:bldP build="whole" bldLvl="1" animBg="1" rev="0" advAuto="0" spid="389" grpId="7"/>
      <p:bldP build="whole" bldLvl="1" animBg="1" rev="0" advAuto="0" spid="394" grpId="1"/>
      <p:bldP build="whole" bldLvl="1" animBg="1" rev="0" advAuto="0" spid="390" grpId="8"/>
      <p:bldP build="whole" bldLvl="1" animBg="1" rev="0" advAuto="0" spid="396" grpId="9"/>
      <p:bldP build="whole" bldLvl="1" animBg="1" rev="0" advAuto="0" spid="395" grpId="10"/>
      <p:bldP build="whole" bldLvl="1" animBg="1" rev="0" advAuto="0" spid="385"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Shape 400"/>
          <p:cNvSpPr/>
          <p:nvPr>
            <p:ph type="title"/>
          </p:nvPr>
        </p:nvSpPr>
        <p:spPr>
          <a:prstGeom prst="rect">
            <a:avLst/>
          </a:prstGeom>
        </p:spPr>
        <p:txBody>
          <a:bodyPr/>
          <a:lstStyle/>
          <a:p>
            <a:pPr/>
            <a:r>
              <a:t>WPS</a:t>
            </a:r>
          </a:p>
        </p:txBody>
      </p:sp>
      <p:sp>
        <p:nvSpPr>
          <p:cNvPr id="401" name="Shape 401"/>
          <p:cNvSpPr/>
          <p:nvPr/>
        </p:nvSpPr>
        <p:spPr>
          <a:xfrm>
            <a:off x="5352313" y="2360439"/>
            <a:ext cx="230017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3474-5354</a:t>
            </a:r>
          </a:p>
        </p:txBody>
      </p:sp>
      <p:pic>
        <p:nvPicPr>
          <p:cNvPr id="402" name="wps-button-on-canon-printer-i10.jpg"/>
          <p:cNvPicPr>
            <a:picLocks noChangeAspect="1"/>
          </p:cNvPicPr>
          <p:nvPr/>
        </p:nvPicPr>
        <p:blipFill>
          <a:blip r:embed="rId3">
            <a:extLst/>
          </a:blip>
          <a:stretch>
            <a:fillRect/>
          </a:stretch>
        </p:blipFill>
        <p:spPr>
          <a:xfrm>
            <a:off x="1012350" y="4068615"/>
            <a:ext cx="3602254" cy="2353473"/>
          </a:xfrm>
          <a:prstGeom prst="rect">
            <a:avLst/>
          </a:prstGeom>
          <a:ln w="12700">
            <a:miter lim="400000"/>
          </a:ln>
        </p:spPr>
      </p:pic>
      <p:pic>
        <p:nvPicPr>
          <p:cNvPr id="403" name="567-3.png"/>
          <p:cNvPicPr>
            <a:picLocks noChangeAspect="1"/>
          </p:cNvPicPr>
          <p:nvPr/>
        </p:nvPicPr>
        <p:blipFill>
          <a:blip r:embed="rId4">
            <a:extLst/>
          </a:blip>
          <a:stretch>
            <a:fillRect/>
          </a:stretch>
        </p:blipFill>
        <p:spPr>
          <a:xfrm>
            <a:off x="5726161" y="4068615"/>
            <a:ext cx="6880074" cy="2353473"/>
          </a:xfrm>
          <a:prstGeom prst="rect">
            <a:avLst/>
          </a:prstGeom>
          <a:ln w="12700">
            <a:miter lim="400000"/>
          </a:ln>
        </p:spPr>
      </p:pic>
      <p:sp>
        <p:nvSpPr>
          <p:cNvPr id="404" name="Shape 404"/>
          <p:cNvSpPr/>
          <p:nvPr/>
        </p:nvSpPr>
        <p:spPr>
          <a:xfrm>
            <a:off x="4615535" y="7339693"/>
            <a:ext cx="37737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Könnyen törhető!!</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02"/>
                                        </p:tgtEl>
                                        <p:attrNameLst>
                                          <p:attrName>style.visibility</p:attrName>
                                        </p:attrNameLst>
                                      </p:cBhvr>
                                      <p:to>
                                        <p:strVal val="visible"/>
                                      </p:to>
                                    </p:set>
                                    <p:animEffect filter="dissolve" transition="in">
                                      <p:cBhvr>
                                        <p:cTn id="7" dur="199"/>
                                        <p:tgtEl>
                                          <p:spTgt spid="40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03"/>
                                        </p:tgtEl>
                                        <p:attrNameLst>
                                          <p:attrName>style.visibility</p:attrName>
                                        </p:attrNameLst>
                                      </p:cBhvr>
                                      <p:to>
                                        <p:strVal val="visible"/>
                                      </p:to>
                                    </p:set>
                                    <p:animEffect filter="dissolve" transition="in">
                                      <p:cBhvr>
                                        <p:cTn id="12" dur="200"/>
                                        <p:tgtEl>
                                          <p:spTgt spid="40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01"/>
                                        </p:tgtEl>
                                        <p:attrNameLst>
                                          <p:attrName>style.visibility</p:attrName>
                                        </p:attrNameLst>
                                      </p:cBhvr>
                                      <p:to>
                                        <p:strVal val="visible"/>
                                      </p:to>
                                    </p:set>
                                    <p:animEffect filter="dissolve" transition="in">
                                      <p:cBhvr>
                                        <p:cTn id="17" dur="200"/>
                                        <p:tgtEl>
                                          <p:spTgt spid="40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04"/>
                                        </p:tgtEl>
                                        <p:attrNameLst>
                                          <p:attrName>style.visibility</p:attrName>
                                        </p:attrNameLst>
                                      </p:cBhvr>
                                      <p:to>
                                        <p:strVal val="visible"/>
                                      </p:to>
                                    </p:set>
                                    <p:animEffect filter="dissolve" transition="in">
                                      <p:cBhvr>
                                        <p:cTn id="22" dur="199"/>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2" grpId="1"/>
      <p:bldP build="whole" bldLvl="1" animBg="1" rev="0" advAuto="0" spid="404" grpId="4"/>
      <p:bldP build="whole" bldLvl="1" animBg="1" rev="0" advAuto="0" spid="401" grpId="3"/>
      <p:bldP build="whole" bldLvl="1" animBg="1" rev="0" advAuto="0" spid="403"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Shape 408"/>
          <p:cNvSpPr/>
          <p:nvPr>
            <p:ph type="title"/>
          </p:nvPr>
        </p:nvSpPr>
        <p:spPr>
          <a:prstGeom prst="rect">
            <a:avLst/>
          </a:prstGeom>
        </p:spPr>
        <p:txBody>
          <a:bodyPr/>
          <a:lstStyle/>
          <a:p>
            <a:pPr/>
            <a:r>
              <a:t>IPv6</a:t>
            </a:r>
          </a:p>
        </p:txBody>
      </p:sp>
      <p:sp>
        <p:nvSpPr>
          <p:cNvPr id="409" name="Shape 409"/>
          <p:cNvSpPr/>
          <p:nvPr/>
        </p:nvSpPr>
        <p:spPr>
          <a:xfrm>
            <a:off x="812800" y="3454400"/>
            <a:ext cx="278343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lvl1pPr>
          </a:lstStyle>
          <a:p>
            <a:pPr/>
            <a:r>
              <a:t>94.216.64.12</a:t>
            </a:r>
          </a:p>
        </p:txBody>
      </p:sp>
      <p:sp>
        <p:nvSpPr>
          <p:cNvPr id="410" name="Shape 410"/>
          <p:cNvSpPr/>
          <p:nvPr/>
        </p:nvSpPr>
        <p:spPr>
          <a:xfrm>
            <a:off x="4967893" y="6909916"/>
            <a:ext cx="68589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2500">
                <a:solidFill>
                  <a:srgbClr val="323333"/>
                </a:solidFill>
                <a:latin typeface="Courier"/>
                <a:ea typeface="Courier"/>
                <a:cs typeface="Courier"/>
                <a:sym typeface="Courier"/>
              </a:defRPr>
            </a:lvl1pPr>
          </a:lstStyle>
          <a:p>
            <a:pPr/>
            <a:r>
              <a:t>::1</a:t>
            </a:r>
          </a:p>
        </p:txBody>
      </p:sp>
      <p:sp>
        <p:nvSpPr>
          <p:cNvPr id="411" name="Shape 411"/>
          <p:cNvSpPr/>
          <p:nvPr/>
        </p:nvSpPr>
        <p:spPr>
          <a:xfrm>
            <a:off x="4967893" y="5376372"/>
            <a:ext cx="392492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2500">
                <a:solidFill>
                  <a:srgbClr val="232323"/>
                </a:solidFill>
                <a:latin typeface="Courier"/>
                <a:ea typeface="Courier"/>
                <a:cs typeface="Courier"/>
                <a:sym typeface="Courier"/>
              </a:defRPr>
            </a:lvl1pPr>
          </a:lstStyle>
          <a:p>
            <a:pPr/>
            <a:r>
              <a:t>2001:4860:4860::8844</a:t>
            </a:r>
          </a:p>
        </p:txBody>
      </p:sp>
      <p:sp>
        <p:nvSpPr>
          <p:cNvPr id="412" name="Shape 412"/>
          <p:cNvSpPr/>
          <p:nvPr/>
        </p:nvSpPr>
        <p:spPr>
          <a:xfrm>
            <a:off x="4967893" y="3536950"/>
            <a:ext cx="7545010"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2500">
                <a:solidFill>
                  <a:srgbClr val="232323"/>
                </a:solidFill>
                <a:latin typeface="Courier"/>
                <a:ea typeface="Courier"/>
                <a:cs typeface="Courier"/>
                <a:sym typeface="Courier"/>
              </a:defRPr>
            </a:lvl1pPr>
          </a:lstStyle>
          <a:p>
            <a:pPr/>
            <a:r>
              <a:t>2001:4860:4860:0000:0000:0000:0000:8844</a:t>
            </a:r>
          </a:p>
        </p:txBody>
      </p:sp>
      <p:sp>
        <p:nvSpPr>
          <p:cNvPr id="413" name="Shape 413"/>
          <p:cNvSpPr/>
          <p:nvPr/>
        </p:nvSpPr>
        <p:spPr>
          <a:xfrm>
            <a:off x="4967893" y="4456661"/>
            <a:ext cx="525863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2500">
                <a:solidFill>
                  <a:srgbClr val="232323"/>
                </a:solidFill>
                <a:latin typeface="Courier"/>
                <a:ea typeface="Courier"/>
                <a:cs typeface="Courier"/>
                <a:sym typeface="Courier"/>
              </a:defRPr>
            </a:lvl1pPr>
          </a:lstStyle>
          <a:p>
            <a:pPr/>
            <a:r>
              <a:t>2001:4860:4860:0:0:0:0:8844</a:t>
            </a:r>
          </a:p>
        </p:txBody>
      </p:sp>
      <p:grpSp>
        <p:nvGrpSpPr>
          <p:cNvPr id="416" name="Group 416"/>
          <p:cNvGrpSpPr/>
          <p:nvPr/>
        </p:nvGrpSpPr>
        <p:grpSpPr>
          <a:xfrm>
            <a:off x="2480733" y="6213533"/>
            <a:ext cx="10032170" cy="647701"/>
            <a:chOff x="0" y="0"/>
            <a:chExt cx="10032169" cy="647700"/>
          </a:xfrm>
        </p:grpSpPr>
        <p:sp>
          <p:nvSpPr>
            <p:cNvPr id="414" name="Shape 414"/>
            <p:cNvSpPr/>
            <p:nvPr/>
          </p:nvSpPr>
          <p:spPr>
            <a:xfrm>
              <a:off x="2487160" y="82550"/>
              <a:ext cx="7545010"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2500">
                  <a:solidFill>
                    <a:srgbClr val="323333"/>
                  </a:solidFill>
                  <a:latin typeface="Courier"/>
                  <a:ea typeface="Courier"/>
                  <a:cs typeface="Courier"/>
                  <a:sym typeface="Courier"/>
                </a:defRPr>
              </a:lvl1pPr>
            </a:lstStyle>
            <a:p>
              <a:pPr/>
              <a:r>
                <a:t>0000:0000:0000:0000:0000:0000:0000:0001</a:t>
              </a:r>
            </a:p>
          </p:txBody>
        </p:sp>
        <p:sp>
          <p:nvSpPr>
            <p:cNvPr id="415" name="Shape 415"/>
            <p:cNvSpPr/>
            <p:nvPr/>
          </p:nvSpPr>
          <p:spPr>
            <a:xfrm>
              <a:off x="0" y="0"/>
              <a:ext cx="214701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spcBef>
                  <a:spcPts val="4200"/>
                </a:spcBef>
              </a:lvl1pPr>
            </a:lstStyle>
            <a:p>
              <a:pPr/>
              <a:r>
                <a:t>loopback:</a:t>
              </a:r>
            </a:p>
          </p:txBody>
        </p:sp>
      </p:grpSp>
      <p:grpSp>
        <p:nvGrpSpPr>
          <p:cNvPr id="419" name="Group 419"/>
          <p:cNvGrpSpPr/>
          <p:nvPr/>
        </p:nvGrpSpPr>
        <p:grpSpPr>
          <a:xfrm>
            <a:off x="2506133" y="7573512"/>
            <a:ext cx="4290840" cy="647701"/>
            <a:chOff x="0" y="0"/>
            <a:chExt cx="4290839" cy="647700"/>
          </a:xfrm>
        </p:grpSpPr>
        <p:sp>
          <p:nvSpPr>
            <p:cNvPr id="417" name="Shape 417"/>
            <p:cNvSpPr/>
            <p:nvPr/>
          </p:nvSpPr>
          <p:spPr>
            <a:xfrm>
              <a:off x="2461760" y="107950"/>
              <a:ext cx="1829080"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2500">
                  <a:solidFill>
                    <a:srgbClr val="252525"/>
                  </a:solidFill>
                  <a:latin typeface="Courier"/>
                  <a:ea typeface="Courier"/>
                  <a:cs typeface="Courier"/>
                  <a:sym typeface="Courier"/>
                </a:defRPr>
              </a:lvl1pPr>
            </a:lstStyle>
            <a:p>
              <a:pPr/>
              <a:r>
                <a:t>fe80::/64</a:t>
              </a:r>
            </a:p>
          </p:txBody>
        </p:sp>
        <p:sp>
          <p:nvSpPr>
            <p:cNvPr id="418" name="Shape 418"/>
            <p:cNvSpPr/>
            <p:nvPr/>
          </p:nvSpPr>
          <p:spPr>
            <a:xfrm>
              <a:off x="0" y="0"/>
              <a:ext cx="201991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spcBef>
                  <a:spcPts val="4200"/>
                </a:spcBef>
              </a:lvl1pPr>
            </a:lstStyle>
            <a:p>
              <a:pPr/>
              <a:r>
                <a:t>link local:</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12"/>
                                        </p:tgtEl>
                                        <p:attrNameLst>
                                          <p:attrName>style.visibility</p:attrName>
                                        </p:attrNameLst>
                                      </p:cBhvr>
                                      <p:to>
                                        <p:strVal val="visible"/>
                                      </p:to>
                                    </p:set>
                                    <p:animEffect filter="dissolve" transition="in">
                                      <p:cBhvr>
                                        <p:cTn id="7" dur="199"/>
                                        <p:tgtEl>
                                          <p:spTgt spid="41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13"/>
                                        </p:tgtEl>
                                        <p:attrNameLst>
                                          <p:attrName>style.visibility</p:attrName>
                                        </p:attrNameLst>
                                      </p:cBhvr>
                                      <p:to>
                                        <p:strVal val="visible"/>
                                      </p:to>
                                    </p:set>
                                    <p:animEffect filter="dissolve" transition="in">
                                      <p:cBhvr>
                                        <p:cTn id="12" dur="199"/>
                                        <p:tgtEl>
                                          <p:spTgt spid="41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11"/>
                                        </p:tgtEl>
                                        <p:attrNameLst>
                                          <p:attrName>style.visibility</p:attrName>
                                        </p:attrNameLst>
                                      </p:cBhvr>
                                      <p:to>
                                        <p:strVal val="visible"/>
                                      </p:to>
                                    </p:set>
                                    <p:animEffect filter="dissolve" transition="in">
                                      <p:cBhvr>
                                        <p:cTn id="17" dur="199"/>
                                        <p:tgtEl>
                                          <p:spTgt spid="41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16"/>
                                        </p:tgtEl>
                                        <p:attrNameLst>
                                          <p:attrName>style.visibility</p:attrName>
                                        </p:attrNameLst>
                                      </p:cBhvr>
                                      <p:to>
                                        <p:strVal val="visible"/>
                                      </p:to>
                                    </p:set>
                                    <p:animEffect filter="dissolve" transition="in">
                                      <p:cBhvr>
                                        <p:cTn id="22" dur="300"/>
                                        <p:tgtEl>
                                          <p:spTgt spid="41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410"/>
                                        </p:tgtEl>
                                        <p:attrNameLst>
                                          <p:attrName>style.visibility</p:attrName>
                                        </p:attrNameLst>
                                      </p:cBhvr>
                                      <p:to>
                                        <p:strVal val="visible"/>
                                      </p:to>
                                    </p:set>
                                    <p:animEffect filter="dissolve" transition="in">
                                      <p:cBhvr>
                                        <p:cTn id="27" dur="199"/>
                                        <p:tgtEl>
                                          <p:spTgt spid="41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419"/>
                                        </p:tgtEl>
                                        <p:attrNameLst>
                                          <p:attrName>style.visibility</p:attrName>
                                        </p:attrNameLst>
                                      </p:cBhvr>
                                      <p:to>
                                        <p:strVal val="visible"/>
                                      </p:to>
                                    </p:set>
                                    <p:animEffect filter="dissolve" transition="in">
                                      <p:cBhvr>
                                        <p:cTn id="32" dur="199"/>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9" grpId="6"/>
      <p:bldP build="whole" bldLvl="1" animBg="1" rev="0" advAuto="0" spid="413" grpId="2"/>
      <p:bldP build="whole" bldLvl="1" animBg="1" rev="0" advAuto="0" spid="416" grpId="4"/>
      <p:bldP build="whole" bldLvl="1" animBg="1" rev="0" advAuto="0" spid="411" grpId="3"/>
      <p:bldP build="whole" bldLvl="1" animBg="1" rev="0" advAuto="0" spid="412" grpId="1"/>
      <p:bldP build="whole" bldLvl="1" animBg="1" rev="0" advAuto="0" spid="410" grpId="5"/>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ph type="title"/>
          </p:nvPr>
        </p:nvSpPr>
        <p:spPr>
          <a:prstGeom prst="rect">
            <a:avLst/>
          </a:prstGeom>
        </p:spPr>
        <p:txBody>
          <a:bodyPr/>
          <a:lstStyle/>
          <a:p>
            <a:pPr/>
            <a:r>
              <a:t>IPv6</a:t>
            </a:r>
          </a:p>
        </p:txBody>
      </p:sp>
      <p:sp>
        <p:nvSpPr>
          <p:cNvPr id="424" name="Shape 424"/>
          <p:cNvSpPr/>
          <p:nvPr/>
        </p:nvSpPr>
        <p:spPr>
          <a:xfrm>
            <a:off x="1804957" y="2419350"/>
            <a:ext cx="35698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Nincs subnetting</a:t>
            </a:r>
          </a:p>
        </p:txBody>
      </p:sp>
      <p:sp>
        <p:nvSpPr>
          <p:cNvPr id="425" name="Shape 425"/>
          <p:cNvSpPr/>
          <p:nvPr/>
        </p:nvSpPr>
        <p:spPr>
          <a:xfrm>
            <a:off x="1796360" y="3742266"/>
            <a:ext cx="811660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2500">
                <a:solidFill>
                  <a:srgbClr val="232323"/>
                </a:solidFill>
                <a:latin typeface="Courier"/>
                <a:ea typeface="Courier"/>
                <a:cs typeface="Courier"/>
                <a:sym typeface="Courier"/>
              </a:defRPr>
            </a:lvl1pPr>
          </a:lstStyle>
          <a:p>
            <a:pPr/>
            <a:r>
              <a:t>2001:4860:4860:0000:0000:0000:0000:8844/64</a:t>
            </a:r>
          </a:p>
        </p:txBody>
      </p:sp>
      <p:grpSp>
        <p:nvGrpSpPr>
          <p:cNvPr id="428" name="Group 428"/>
          <p:cNvGrpSpPr/>
          <p:nvPr/>
        </p:nvGrpSpPr>
        <p:grpSpPr>
          <a:xfrm>
            <a:off x="1591733" y="3382433"/>
            <a:ext cx="3920067" cy="2012951"/>
            <a:chOff x="0" y="0"/>
            <a:chExt cx="3920066" cy="2012950"/>
          </a:xfrm>
        </p:grpSpPr>
        <p:sp>
          <p:nvSpPr>
            <p:cNvPr id="426" name="Shape 426"/>
            <p:cNvSpPr/>
            <p:nvPr/>
          </p:nvSpPr>
          <p:spPr>
            <a:xfrm>
              <a:off x="0" y="0"/>
              <a:ext cx="3920067" cy="1270000"/>
            </a:xfrm>
            <a:prstGeom prst="ellipse">
              <a:avLst/>
            </a:prstGeom>
            <a:noFill/>
            <a:ln w="25400" cap="flat">
              <a:solidFill>
                <a:schemeClr val="accent1">
                  <a:hueOff val="47394"/>
                  <a:satOff val="-25753"/>
                  <a:lumOff val="-7544"/>
                </a:schemeClr>
              </a:solidFill>
              <a:prstDash val="solid"/>
              <a:miter lim="400000"/>
            </a:ln>
            <a:effectLst/>
          </p:spPr>
          <p:txBody>
            <a:bodyPr wrap="square" lIns="50800" tIns="50800" rIns="50800" bIns="50800" numCol="1" anchor="ctr">
              <a:noAutofit/>
            </a:bodyPr>
            <a:lstStyle/>
            <a:p>
              <a:pPr>
                <a:defRPr sz="2400"/>
              </a:pPr>
            </a:p>
          </p:txBody>
        </p:sp>
        <p:sp>
          <p:nvSpPr>
            <p:cNvPr id="427" name="Shape 427"/>
            <p:cNvSpPr/>
            <p:nvPr/>
          </p:nvSpPr>
          <p:spPr>
            <a:xfrm>
              <a:off x="1064606" y="1365250"/>
              <a:ext cx="179085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Network</a:t>
              </a:r>
            </a:p>
          </p:txBody>
        </p:sp>
      </p:grpSp>
      <p:grpSp>
        <p:nvGrpSpPr>
          <p:cNvPr id="431" name="Group 431"/>
          <p:cNvGrpSpPr/>
          <p:nvPr/>
        </p:nvGrpSpPr>
        <p:grpSpPr>
          <a:xfrm>
            <a:off x="5604933" y="3348566"/>
            <a:ext cx="3706813" cy="2123018"/>
            <a:chOff x="0" y="0"/>
            <a:chExt cx="3706812" cy="2123016"/>
          </a:xfrm>
        </p:grpSpPr>
        <p:sp>
          <p:nvSpPr>
            <p:cNvPr id="429" name="Shape 429"/>
            <p:cNvSpPr/>
            <p:nvPr/>
          </p:nvSpPr>
          <p:spPr>
            <a:xfrm>
              <a:off x="0" y="0"/>
              <a:ext cx="3706813" cy="1270000"/>
            </a:xfrm>
            <a:prstGeom prst="ellipse">
              <a:avLst/>
            </a:prstGeom>
            <a:noFill/>
            <a:ln w="25400" cap="flat">
              <a:solidFill>
                <a:schemeClr val="accent1">
                  <a:hueOff val="47394"/>
                  <a:satOff val="-25753"/>
                  <a:lumOff val="-7544"/>
                </a:schemeClr>
              </a:solidFill>
              <a:prstDash val="solid"/>
              <a:miter lim="400000"/>
            </a:ln>
            <a:effectLst/>
          </p:spPr>
          <p:txBody>
            <a:bodyPr wrap="square" lIns="50800" tIns="50800" rIns="50800" bIns="50800" numCol="1" anchor="ctr">
              <a:noAutofit/>
            </a:bodyPr>
            <a:lstStyle/>
            <a:p>
              <a:pPr>
                <a:defRPr sz="2400"/>
              </a:pPr>
            </a:p>
          </p:txBody>
        </p:sp>
        <p:sp>
          <p:nvSpPr>
            <p:cNvPr id="430" name="Shape 430"/>
            <p:cNvSpPr/>
            <p:nvPr/>
          </p:nvSpPr>
          <p:spPr>
            <a:xfrm>
              <a:off x="1326254" y="1475316"/>
              <a:ext cx="10543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Host</a:t>
              </a:r>
            </a:p>
          </p:txBody>
        </p:sp>
      </p:grpSp>
      <p:sp>
        <p:nvSpPr>
          <p:cNvPr id="432" name="Shape 432"/>
          <p:cNvSpPr/>
          <p:nvPr/>
        </p:nvSpPr>
        <p:spPr>
          <a:xfrm>
            <a:off x="6913958" y="5683250"/>
            <a:ext cx="54914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MAC addressből számítva</a:t>
            </a:r>
          </a:p>
        </p:txBody>
      </p:sp>
      <p:pic>
        <p:nvPicPr>
          <p:cNvPr id="433" name="Screen Shot 2015-10-16 at 23.45.08.png"/>
          <p:cNvPicPr>
            <a:picLocks noChangeAspect="1"/>
          </p:cNvPicPr>
          <p:nvPr/>
        </p:nvPicPr>
        <p:blipFill>
          <a:blip r:embed="rId3">
            <a:extLst/>
          </a:blip>
          <a:stretch>
            <a:fillRect/>
          </a:stretch>
        </p:blipFill>
        <p:spPr>
          <a:xfrm>
            <a:off x="433718" y="5363633"/>
            <a:ext cx="3290209" cy="4170562"/>
          </a:xfrm>
          <a:prstGeom prst="rect">
            <a:avLst/>
          </a:prstGeom>
          <a:ln w="12700">
            <a:miter lim="400000"/>
          </a:ln>
        </p:spPr>
      </p:pic>
      <p:grpSp>
        <p:nvGrpSpPr>
          <p:cNvPr id="448" name="Group 448"/>
          <p:cNvGrpSpPr/>
          <p:nvPr/>
        </p:nvGrpSpPr>
        <p:grpSpPr>
          <a:xfrm>
            <a:off x="3933558" y="8034866"/>
            <a:ext cx="8724458" cy="1271337"/>
            <a:chOff x="0" y="0"/>
            <a:chExt cx="8724456" cy="1271335"/>
          </a:xfrm>
        </p:grpSpPr>
        <p:grpSp>
          <p:nvGrpSpPr>
            <p:cNvPr id="444" name="Group 444"/>
            <p:cNvGrpSpPr/>
            <p:nvPr/>
          </p:nvGrpSpPr>
          <p:grpSpPr>
            <a:xfrm>
              <a:off x="0" y="629647"/>
              <a:ext cx="8724457" cy="641689"/>
              <a:chOff x="0" y="0"/>
              <a:chExt cx="8724456" cy="641687"/>
            </a:xfrm>
          </p:grpSpPr>
          <p:sp>
            <p:nvSpPr>
              <p:cNvPr id="434" name="Shape 434"/>
              <p:cNvSpPr/>
              <p:nvPr/>
            </p:nvSpPr>
            <p:spPr>
              <a:xfrm>
                <a:off x="5407589" y="1782"/>
                <a:ext cx="3316868" cy="638123"/>
              </a:xfrm>
              <a:prstGeom prst="rect">
                <a:avLst/>
              </a:prstGeom>
              <a:solidFill>
                <a:srgbClr val="FFFFFF"/>
              </a:solidFill>
              <a:ln w="88900" cap="flat">
                <a:solidFill>
                  <a:schemeClr val="accent5"/>
                </a:solidFill>
                <a:prstDash val="solid"/>
                <a:miter lim="400000"/>
              </a:ln>
              <a:effectLst/>
            </p:spPr>
            <p:txBody>
              <a:bodyPr wrap="square" lIns="50800" tIns="50800" rIns="50800" bIns="50800" numCol="1" anchor="ctr">
                <a:noAutofit/>
              </a:bodyPr>
              <a:lstStyle/>
              <a:p>
                <a:pPr>
                  <a:defRPr sz="2400">
                    <a:solidFill>
                      <a:srgbClr val="FFFFFF"/>
                    </a:solidFill>
                  </a:defRPr>
                </a:pPr>
              </a:p>
            </p:txBody>
          </p:sp>
          <p:sp>
            <p:nvSpPr>
              <p:cNvPr id="435" name="Shape 435"/>
              <p:cNvSpPr/>
              <p:nvPr/>
            </p:nvSpPr>
            <p:spPr>
              <a:xfrm>
                <a:off x="4063418" y="2195"/>
                <a:ext cx="1273525" cy="639493"/>
              </a:xfrm>
              <a:prstGeom prst="rect">
                <a:avLst/>
              </a:prstGeom>
              <a:noFill/>
              <a:ln w="889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436" name="Shape 436"/>
              <p:cNvSpPr/>
              <p:nvPr/>
            </p:nvSpPr>
            <p:spPr>
              <a:xfrm>
                <a:off x="4214652" y="151762"/>
                <a:ext cx="908114"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solidFill>
                      <a:schemeClr val="accent1">
                        <a:hueOff val="47394"/>
                        <a:satOff val="-25753"/>
                        <a:lumOff val="-7544"/>
                      </a:schemeClr>
                    </a:solidFill>
                  </a:defRPr>
                </a:lvl1pPr>
              </a:lstStyle>
              <a:p>
                <a:pPr/>
                <a:r>
                  <a:t>ipv6 SRC</a:t>
                </a:r>
              </a:p>
            </p:txBody>
          </p:sp>
          <p:sp>
            <p:nvSpPr>
              <p:cNvPr id="437" name="Shape 437"/>
              <p:cNvSpPr/>
              <p:nvPr/>
            </p:nvSpPr>
            <p:spPr>
              <a:xfrm>
                <a:off x="2749094" y="0"/>
                <a:ext cx="1285759" cy="632064"/>
              </a:xfrm>
              <a:prstGeom prst="rect">
                <a:avLst/>
              </a:prstGeom>
              <a:noFill/>
              <a:ln w="889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438" name="Shape 438"/>
              <p:cNvSpPr/>
              <p:nvPr/>
            </p:nvSpPr>
            <p:spPr>
              <a:xfrm>
                <a:off x="2911308" y="153179"/>
                <a:ext cx="886969"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solidFill>
                      <a:schemeClr val="accent1">
                        <a:hueOff val="47394"/>
                        <a:satOff val="-25753"/>
                        <a:lumOff val="-7544"/>
                      </a:schemeClr>
                    </a:solidFill>
                  </a:defRPr>
                </a:lvl1pPr>
              </a:lstStyle>
              <a:p>
                <a:pPr/>
                <a:r>
                  <a:t>ipv6 DST</a:t>
                </a:r>
              </a:p>
            </p:txBody>
          </p:sp>
          <p:sp>
            <p:nvSpPr>
              <p:cNvPr id="439" name="Shape 439"/>
              <p:cNvSpPr/>
              <p:nvPr/>
            </p:nvSpPr>
            <p:spPr>
              <a:xfrm>
                <a:off x="1435304" y="2195"/>
                <a:ext cx="1285825" cy="639493"/>
              </a:xfrm>
              <a:prstGeom prst="rect">
                <a:avLst/>
              </a:prstGeom>
              <a:noFill/>
              <a:ln w="889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440" name="Shape 440"/>
              <p:cNvSpPr/>
              <p:nvPr/>
            </p:nvSpPr>
            <p:spPr>
              <a:xfrm>
                <a:off x="1719488" y="151762"/>
                <a:ext cx="717614"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solidFill>
                      <a:schemeClr val="accent1">
                        <a:hueOff val="47394"/>
                        <a:satOff val="-25753"/>
                        <a:lumOff val="-7544"/>
                      </a:schemeClr>
                    </a:solidFill>
                  </a:defRPr>
                </a:lvl1pPr>
              </a:lstStyle>
              <a:p>
                <a:pPr/>
                <a:r>
                  <a:t>SRC IP</a:t>
                </a:r>
              </a:p>
            </p:txBody>
          </p:sp>
          <p:sp>
            <p:nvSpPr>
              <p:cNvPr id="441" name="Shape 441"/>
              <p:cNvSpPr/>
              <p:nvPr/>
            </p:nvSpPr>
            <p:spPr>
              <a:xfrm>
                <a:off x="0" y="0"/>
                <a:ext cx="1401757" cy="632064"/>
              </a:xfrm>
              <a:prstGeom prst="rect">
                <a:avLst/>
              </a:prstGeom>
              <a:noFill/>
              <a:ln w="889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442" name="Shape 442"/>
              <p:cNvSpPr/>
              <p:nvPr/>
            </p:nvSpPr>
            <p:spPr>
              <a:xfrm>
                <a:off x="352644" y="153179"/>
                <a:ext cx="696469"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solidFill>
                      <a:schemeClr val="accent1">
                        <a:hueOff val="47394"/>
                        <a:satOff val="-25753"/>
                        <a:lumOff val="-7544"/>
                      </a:schemeClr>
                    </a:solidFill>
                  </a:defRPr>
                </a:lvl1pPr>
              </a:lstStyle>
              <a:p>
                <a:pPr/>
                <a:r>
                  <a:t>DST IP</a:t>
                </a:r>
              </a:p>
            </p:txBody>
          </p:sp>
          <p:sp>
            <p:nvSpPr>
              <p:cNvPr id="443" name="Shape 443"/>
              <p:cNvSpPr/>
              <p:nvPr/>
            </p:nvSpPr>
            <p:spPr>
              <a:xfrm>
                <a:off x="6660181" y="73193"/>
                <a:ext cx="81168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solidFill>
                      <a:schemeClr val="accent5"/>
                    </a:solidFill>
                  </a:defRPr>
                </a:lvl1pPr>
              </a:lstStyle>
              <a:p>
                <a:pPr/>
                <a:r>
                  <a:t>Data</a:t>
                </a:r>
              </a:p>
            </p:txBody>
          </p:sp>
        </p:grpSp>
        <p:grpSp>
          <p:nvGrpSpPr>
            <p:cNvPr id="447" name="Group 447"/>
            <p:cNvGrpSpPr/>
            <p:nvPr/>
          </p:nvGrpSpPr>
          <p:grpSpPr>
            <a:xfrm>
              <a:off x="33256" y="0"/>
              <a:ext cx="2583896" cy="355600"/>
              <a:chOff x="0" y="0"/>
              <a:chExt cx="2583894" cy="355600"/>
            </a:xfrm>
          </p:grpSpPr>
          <p:sp>
            <p:nvSpPr>
              <p:cNvPr id="445" name="Shape 445"/>
              <p:cNvSpPr/>
              <p:nvPr/>
            </p:nvSpPr>
            <p:spPr>
              <a:xfrm>
                <a:off x="-1" y="-1"/>
                <a:ext cx="137472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a:r>
                  <a:t>84.236.63.22</a:t>
                </a:r>
              </a:p>
            </p:txBody>
          </p:sp>
          <p:sp>
            <p:nvSpPr>
              <p:cNvPr id="446" name="Shape 446"/>
              <p:cNvSpPr/>
              <p:nvPr/>
            </p:nvSpPr>
            <p:spPr>
              <a:xfrm>
                <a:off x="1463373" y="618"/>
                <a:ext cx="1120522"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12.26.93.22</a:t>
                </a:r>
              </a:p>
            </p:txBody>
          </p:sp>
        </p:grpSp>
      </p:grpSp>
      <p:sp>
        <p:nvSpPr>
          <p:cNvPr id="449" name="Shape 449"/>
          <p:cNvSpPr/>
          <p:nvPr/>
        </p:nvSpPr>
        <p:spPr>
          <a:xfrm>
            <a:off x="6816219" y="7281333"/>
            <a:ext cx="26897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IPv6 Tunnels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24"/>
                                        </p:tgtEl>
                                        <p:attrNameLst>
                                          <p:attrName>style.visibility</p:attrName>
                                        </p:attrNameLst>
                                      </p:cBhvr>
                                      <p:to>
                                        <p:strVal val="visible"/>
                                      </p:to>
                                    </p:set>
                                    <p:animEffect filter="dissolve" transition="in">
                                      <p:cBhvr>
                                        <p:cTn id="7" dur="199"/>
                                        <p:tgtEl>
                                          <p:spTgt spid="42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28"/>
                                        </p:tgtEl>
                                        <p:attrNameLst>
                                          <p:attrName>style.visibility</p:attrName>
                                        </p:attrNameLst>
                                      </p:cBhvr>
                                      <p:to>
                                        <p:strVal val="visible"/>
                                      </p:to>
                                    </p:set>
                                    <p:animEffect filter="dissolve" transition="in">
                                      <p:cBhvr>
                                        <p:cTn id="12" dur="199"/>
                                        <p:tgtEl>
                                          <p:spTgt spid="42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31"/>
                                        </p:tgtEl>
                                        <p:attrNameLst>
                                          <p:attrName>style.visibility</p:attrName>
                                        </p:attrNameLst>
                                      </p:cBhvr>
                                      <p:to>
                                        <p:strVal val="visible"/>
                                      </p:to>
                                    </p:set>
                                    <p:animEffect filter="dissolve" transition="in">
                                      <p:cBhvr>
                                        <p:cTn id="17" dur="199"/>
                                        <p:tgtEl>
                                          <p:spTgt spid="43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32"/>
                                        </p:tgtEl>
                                        <p:attrNameLst>
                                          <p:attrName>style.visibility</p:attrName>
                                        </p:attrNameLst>
                                      </p:cBhvr>
                                      <p:to>
                                        <p:strVal val="visible"/>
                                      </p:to>
                                    </p:set>
                                    <p:animEffect filter="dissolve" transition="in">
                                      <p:cBhvr>
                                        <p:cTn id="22" dur="199"/>
                                        <p:tgtEl>
                                          <p:spTgt spid="43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449"/>
                                        </p:tgtEl>
                                        <p:attrNameLst>
                                          <p:attrName>style.visibility</p:attrName>
                                        </p:attrNameLst>
                                      </p:cBhvr>
                                      <p:to>
                                        <p:strVal val="visible"/>
                                      </p:to>
                                    </p:set>
                                    <p:animEffect filter="dissolve" transition="in">
                                      <p:cBhvr>
                                        <p:cTn id="27" dur="199"/>
                                        <p:tgtEl>
                                          <p:spTgt spid="44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448"/>
                                        </p:tgtEl>
                                        <p:attrNameLst>
                                          <p:attrName>style.visibility</p:attrName>
                                        </p:attrNameLst>
                                      </p:cBhvr>
                                      <p:to>
                                        <p:strVal val="visible"/>
                                      </p:to>
                                    </p:set>
                                    <p:animEffect filter="dissolve" transition="in">
                                      <p:cBhvr>
                                        <p:cTn id="32" dur="199"/>
                                        <p:tgtEl>
                                          <p:spTgt spid="44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433"/>
                                        </p:tgtEl>
                                        <p:attrNameLst>
                                          <p:attrName>style.visibility</p:attrName>
                                        </p:attrNameLst>
                                      </p:cBhvr>
                                      <p:to>
                                        <p:strVal val="visible"/>
                                      </p:to>
                                    </p:set>
                                    <p:animEffect filter="dissolve" transition="in">
                                      <p:cBhvr>
                                        <p:cTn id="37" dur="199"/>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3" grpId="7"/>
      <p:bldP build="whole" bldLvl="1" animBg="1" rev="0" advAuto="0" spid="449" grpId="5"/>
      <p:bldP build="whole" bldLvl="1" animBg="1" rev="0" advAuto="0" spid="428" grpId="2"/>
      <p:bldP build="whole" bldLvl="1" animBg="1" rev="0" advAuto="0" spid="432" grpId="4"/>
      <p:bldP build="whole" bldLvl="1" animBg="1" rev="0" advAuto="0" spid="424" grpId="1"/>
      <p:bldP build="whole" bldLvl="1" animBg="1" rev="0" advAuto="0" spid="448" grpId="6"/>
      <p:bldP build="whole" bldLvl="1" animBg="1" rev="0" advAuto="0" spid="431" grpId="3"/>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xfrm>
            <a:off x="952500" y="444500"/>
            <a:ext cx="10864720" cy="1261986"/>
          </a:xfrm>
          <a:prstGeom prst="rect">
            <a:avLst/>
          </a:prstGeom>
        </p:spPr>
        <p:txBody>
          <a:bodyPr/>
          <a:lstStyle>
            <a:lvl1pPr defTabSz="554990">
              <a:defRPr sz="7600"/>
            </a:lvl1pPr>
          </a:lstStyle>
          <a:p>
            <a:pPr/>
            <a:r>
              <a:t>Switch</a:t>
            </a:r>
          </a:p>
        </p:txBody>
      </p:sp>
      <p:pic>
        <p:nvPicPr>
          <p:cNvPr id="134" name="cisco-catalyst-49481.jpg"/>
          <p:cNvPicPr>
            <a:picLocks noChangeAspect="1"/>
          </p:cNvPicPr>
          <p:nvPr/>
        </p:nvPicPr>
        <p:blipFill>
          <a:blip r:embed="rId3">
            <a:extLst/>
          </a:blip>
          <a:stretch>
            <a:fillRect/>
          </a:stretch>
        </p:blipFill>
        <p:spPr>
          <a:xfrm>
            <a:off x="116184" y="2713582"/>
            <a:ext cx="8890001" cy="2209801"/>
          </a:xfrm>
          <a:prstGeom prst="rect">
            <a:avLst/>
          </a:prstGeom>
          <a:ln w="12700">
            <a:miter lim="400000"/>
          </a:ln>
        </p:spPr>
      </p:pic>
      <p:pic>
        <p:nvPicPr>
          <p:cNvPr id="135" name="rj45-db9-female-cisco-compatible-console-cable-blue-48418n.png"/>
          <p:cNvPicPr>
            <a:picLocks noChangeAspect="1"/>
          </p:cNvPicPr>
          <p:nvPr/>
        </p:nvPicPr>
        <p:blipFill>
          <a:blip r:embed="rId4">
            <a:extLst/>
          </a:blip>
          <a:stretch>
            <a:fillRect/>
          </a:stretch>
        </p:blipFill>
        <p:spPr>
          <a:xfrm>
            <a:off x="645184" y="5864475"/>
            <a:ext cx="2578832" cy="2578832"/>
          </a:xfrm>
          <a:prstGeom prst="rect">
            <a:avLst/>
          </a:prstGeom>
          <a:ln w="12700">
            <a:miter lim="400000"/>
          </a:ln>
        </p:spPr>
      </p:pic>
      <p:pic>
        <p:nvPicPr>
          <p:cNvPr id="136" name="Cisco-console-RJ45-port copy.png"/>
          <p:cNvPicPr>
            <a:picLocks noChangeAspect="1"/>
          </p:cNvPicPr>
          <p:nvPr/>
        </p:nvPicPr>
        <p:blipFill>
          <a:blip r:embed="rId5">
            <a:extLst/>
          </a:blip>
          <a:stretch>
            <a:fillRect/>
          </a:stretch>
        </p:blipFill>
        <p:spPr>
          <a:xfrm>
            <a:off x="5689795" y="4023952"/>
            <a:ext cx="7842115" cy="5228077"/>
          </a:xfrm>
          <a:prstGeom prst="rect">
            <a:avLst/>
          </a:prstGeom>
          <a:ln w="12700">
            <a:miter lim="400000"/>
          </a:ln>
        </p:spPr>
      </p:pic>
      <p:sp>
        <p:nvSpPr>
          <p:cNvPr id="137" name="Shape 137"/>
          <p:cNvSpPr/>
          <p:nvPr/>
        </p:nvSpPr>
        <p:spPr>
          <a:xfrm>
            <a:off x="1486458" y="4711662"/>
            <a:ext cx="20962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L3 Switch</a:t>
            </a:r>
          </a:p>
        </p:txBody>
      </p:sp>
      <p:pic>
        <p:nvPicPr>
          <p:cNvPr id="138" name="putty1.jpg"/>
          <p:cNvPicPr>
            <a:picLocks noChangeAspect="1"/>
          </p:cNvPicPr>
          <p:nvPr/>
        </p:nvPicPr>
        <p:blipFill>
          <a:blip r:embed="rId6">
            <a:extLst/>
          </a:blip>
          <a:stretch>
            <a:fillRect/>
          </a:stretch>
        </p:blipFill>
        <p:spPr>
          <a:xfrm>
            <a:off x="2790125" y="5930479"/>
            <a:ext cx="3542120" cy="3398008"/>
          </a:xfrm>
          <a:prstGeom prst="rect">
            <a:avLst/>
          </a:prstGeom>
          <a:ln w="12700">
            <a:miter lim="400000"/>
          </a:ln>
        </p:spPr>
      </p:pic>
      <p:sp>
        <p:nvSpPr>
          <p:cNvPr id="139" name="Shape 139"/>
          <p:cNvSpPr/>
          <p:nvPr/>
        </p:nvSpPr>
        <p:spPr>
          <a:xfrm>
            <a:off x="6781640" y="7905298"/>
            <a:ext cx="217215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Cisco IOS</a:t>
            </a:r>
          </a:p>
        </p:txBody>
      </p:sp>
      <p:pic>
        <p:nvPicPr>
          <p:cNvPr id="140" name="cisco-128.png"/>
          <p:cNvPicPr>
            <a:picLocks noChangeAspect="1"/>
          </p:cNvPicPr>
          <p:nvPr/>
        </p:nvPicPr>
        <p:blipFill>
          <a:blip r:embed="rId7">
            <a:extLst/>
          </a:blip>
          <a:stretch>
            <a:fillRect/>
          </a:stretch>
        </p:blipFill>
        <p:spPr>
          <a:xfrm>
            <a:off x="9403192" y="7206826"/>
            <a:ext cx="1625601" cy="1625601"/>
          </a:xfrm>
          <a:prstGeom prst="rect">
            <a:avLst/>
          </a:prstGeom>
          <a:ln w="12700">
            <a:miter lim="400000"/>
          </a:ln>
        </p:spPr>
      </p:pic>
      <p:grpSp>
        <p:nvGrpSpPr>
          <p:cNvPr id="143" name="Group 143"/>
          <p:cNvGrpSpPr/>
          <p:nvPr/>
        </p:nvGrpSpPr>
        <p:grpSpPr>
          <a:xfrm>
            <a:off x="645615" y="1200150"/>
            <a:ext cx="1922774" cy="2610918"/>
            <a:chOff x="0" y="0"/>
            <a:chExt cx="1922772" cy="2610917"/>
          </a:xfrm>
        </p:grpSpPr>
        <p:sp>
          <p:nvSpPr>
            <p:cNvPr id="141" name="Shape 141"/>
            <p:cNvSpPr/>
            <p:nvPr/>
          </p:nvSpPr>
          <p:spPr>
            <a:xfrm>
              <a:off x="-1" y="0"/>
              <a:ext cx="93543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Port</a:t>
              </a:r>
            </a:p>
          </p:txBody>
        </p:sp>
        <p:sp>
          <p:nvSpPr>
            <p:cNvPr id="142" name="Shape 142"/>
            <p:cNvSpPr/>
            <p:nvPr/>
          </p:nvSpPr>
          <p:spPr>
            <a:xfrm flipH="1" flipV="1">
              <a:off x="655196" y="793090"/>
              <a:ext cx="1267577" cy="1817828"/>
            </a:xfrm>
            <a:prstGeom prst="line">
              <a:avLst/>
            </a:prstGeom>
            <a:noFill/>
            <a:ln w="88900" cap="flat">
              <a:solidFill>
                <a:schemeClr val="accent6">
                  <a:satOff val="24555"/>
                  <a:lumOff val="22232"/>
                </a:schemeClr>
              </a:solidFill>
              <a:prstDash val="solid"/>
              <a:miter lim="400000"/>
              <a:headEnd type="stealth" w="med" len="med"/>
            </a:ln>
            <a:effectLst/>
          </p:spPr>
          <p:txBody>
            <a:bodyPr wrap="square" lIns="50800" tIns="50800" rIns="50800" bIns="50800" numCol="1" anchor="ctr">
              <a:noAutofit/>
            </a:bodyPr>
            <a:lstStyle/>
            <a:p>
              <a:pPr>
                <a:defRPr sz="2400"/>
              </a:pPr>
            </a:p>
          </p:txBody>
        </p:sp>
      </p:grpSp>
      <p:sp>
        <p:nvSpPr>
          <p:cNvPr id="144" name="Shape 144"/>
          <p:cNvSpPr/>
          <p:nvPr/>
        </p:nvSpPr>
        <p:spPr>
          <a:xfrm>
            <a:off x="7773649" y="6591251"/>
            <a:ext cx="16642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SERIAL</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6"/>
                                        </p:tgtEl>
                                        <p:attrNameLst>
                                          <p:attrName>style.visibility</p:attrName>
                                        </p:attrNameLst>
                                      </p:cBhvr>
                                      <p:to>
                                        <p:strVal val="visible"/>
                                      </p:to>
                                    </p:set>
                                    <p:animEffect filter="dissolve" transition="in">
                                      <p:cBhvr>
                                        <p:cTn id="7" dur="199"/>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37"/>
                                        </p:tgtEl>
                                        <p:attrNameLst>
                                          <p:attrName>style.visibility</p:attrName>
                                        </p:attrNameLst>
                                      </p:cBhvr>
                                      <p:to>
                                        <p:strVal val="visible"/>
                                      </p:to>
                                    </p:set>
                                    <p:animEffect filter="dissolve" transition="in">
                                      <p:cBhvr>
                                        <p:cTn id="12" dur="199"/>
                                        <p:tgtEl>
                                          <p:spTgt spid="13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35"/>
                                        </p:tgtEl>
                                        <p:attrNameLst>
                                          <p:attrName>style.visibility</p:attrName>
                                        </p:attrNameLst>
                                      </p:cBhvr>
                                      <p:to>
                                        <p:strVal val="visible"/>
                                      </p:to>
                                    </p:set>
                                    <p:animEffect filter="dissolve" transition="in">
                                      <p:cBhvr>
                                        <p:cTn id="17" dur="199"/>
                                        <p:tgtEl>
                                          <p:spTgt spid="13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38"/>
                                        </p:tgtEl>
                                        <p:attrNameLst>
                                          <p:attrName>style.visibility</p:attrName>
                                        </p:attrNameLst>
                                      </p:cBhvr>
                                      <p:to>
                                        <p:strVal val="visible"/>
                                      </p:to>
                                    </p:set>
                                    <p:animEffect filter="dissolve" transition="in">
                                      <p:cBhvr>
                                        <p:cTn id="22" dur="199"/>
                                        <p:tgtEl>
                                          <p:spTgt spid="138"/>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39"/>
                                        </p:tgtEl>
                                        <p:attrNameLst>
                                          <p:attrName>style.visibility</p:attrName>
                                        </p:attrNameLst>
                                      </p:cBhvr>
                                      <p:to>
                                        <p:strVal val="visible"/>
                                      </p:to>
                                    </p:set>
                                    <p:animEffect filter="dissolve" transition="in">
                                      <p:cBhvr>
                                        <p:cTn id="27" dur="199"/>
                                        <p:tgtEl>
                                          <p:spTgt spid="139"/>
                                        </p:tgtEl>
                                      </p:cBhvr>
                                    </p:animEffect>
                                  </p:childTnLst>
                                </p:cTn>
                              </p:par>
                            </p:childTnLst>
                          </p:cTn>
                        </p:par>
                        <p:par>
                          <p:cTn id="28" fill="hold">
                            <p:stCondLst>
                              <p:cond delay="199"/>
                            </p:stCondLst>
                            <p:childTnLst>
                              <p:par>
                                <p:cTn id="29" presetClass="entr" nodeType="afterEffect" presetID="9" grpId="6" fill="hold">
                                  <p:stCondLst>
                                    <p:cond delay="0"/>
                                  </p:stCondLst>
                                  <p:iterate type="el" backwards="0">
                                    <p:tmAbs val="0"/>
                                  </p:iterate>
                                  <p:childTnLst>
                                    <p:set>
                                      <p:cBhvr>
                                        <p:cTn id="30" fill="hold"/>
                                        <p:tgtEl>
                                          <p:spTgt spid="140"/>
                                        </p:tgtEl>
                                        <p:attrNameLst>
                                          <p:attrName>style.visibility</p:attrName>
                                        </p:attrNameLst>
                                      </p:cBhvr>
                                      <p:to>
                                        <p:strVal val="visible"/>
                                      </p:to>
                                    </p:set>
                                    <p:animEffect filter="dissolve" transition="in">
                                      <p:cBhvr>
                                        <p:cTn id="31" dur="199"/>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6"/>
      <p:bldP build="whole" bldLvl="1" animBg="1" rev="0" advAuto="0" spid="138" grpId="4"/>
      <p:bldP build="whole" bldLvl="1" animBg="1" rev="0" advAuto="0" spid="137" grpId="2"/>
      <p:bldP build="whole" bldLvl="1" animBg="1" rev="0" advAuto="0" spid="136" grpId="1"/>
      <p:bldP build="whole" bldLvl="1" animBg="1" rev="0" advAuto="0" spid="135" grpId="3"/>
      <p:bldP build="whole" bldLvl="1" animBg="1" rev="0" advAuto="0" spid="139" grpId="5"/>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Shape 453"/>
          <p:cNvSpPr/>
          <p:nvPr/>
        </p:nvSpPr>
        <p:spPr>
          <a:xfrm>
            <a:off x="2087492" y="2324793"/>
            <a:ext cx="829452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https://en.wikipedia.org/wiki/Virtual_LAN</a:t>
            </a:r>
          </a:p>
        </p:txBody>
      </p:sp>
      <p:sp>
        <p:nvSpPr>
          <p:cNvPr id="454" name="Shape 454"/>
          <p:cNvSpPr/>
          <p:nvPr/>
        </p:nvSpPr>
        <p:spPr>
          <a:xfrm>
            <a:off x="4779352" y="730249"/>
            <a:ext cx="3446096"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vl1pPr>
          </a:lstStyle>
          <a:p>
            <a:pPr/>
            <a:r>
              <a:t>#learnabout</a:t>
            </a:r>
          </a:p>
        </p:txBody>
      </p:sp>
      <p:sp>
        <p:nvSpPr>
          <p:cNvPr id="455" name="Shape 455"/>
          <p:cNvSpPr/>
          <p:nvPr/>
        </p:nvSpPr>
        <p:spPr>
          <a:xfrm>
            <a:off x="2087491" y="3259257"/>
            <a:ext cx="945535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https://en.wikipedia.org/wiki/Link_aggregation</a:t>
            </a:r>
          </a:p>
        </p:txBody>
      </p:sp>
      <p:sp>
        <p:nvSpPr>
          <p:cNvPr id="456" name="Shape 456"/>
          <p:cNvSpPr/>
          <p:nvPr/>
        </p:nvSpPr>
        <p:spPr>
          <a:xfrm>
            <a:off x="2087492" y="4244521"/>
            <a:ext cx="87764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https://en.wikipedia.org/wiki/Port_mirroring</a:t>
            </a:r>
          </a:p>
        </p:txBody>
      </p:sp>
      <p:sp>
        <p:nvSpPr>
          <p:cNvPr id="457" name="Shape 457"/>
          <p:cNvSpPr/>
          <p:nvPr/>
        </p:nvSpPr>
        <p:spPr>
          <a:xfrm>
            <a:off x="2087492" y="5420285"/>
            <a:ext cx="900684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https://en.wikipedia.org/wiki/Traffic_shaping</a:t>
            </a:r>
          </a:p>
        </p:txBody>
      </p:sp>
      <p:sp>
        <p:nvSpPr>
          <p:cNvPr id="458" name="Shape 458"/>
          <p:cNvSpPr/>
          <p:nvPr/>
        </p:nvSpPr>
        <p:spPr>
          <a:xfrm>
            <a:off x="2087492" y="6443649"/>
            <a:ext cx="877778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https://en.wikipedia.org/wiki/Voice_over_IP</a:t>
            </a:r>
          </a:p>
        </p:txBody>
      </p:sp>
      <p:sp>
        <p:nvSpPr>
          <p:cNvPr id="459" name="Shape 459"/>
          <p:cNvSpPr/>
          <p:nvPr/>
        </p:nvSpPr>
        <p:spPr>
          <a:xfrm>
            <a:off x="2087491" y="7537983"/>
            <a:ext cx="945489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https://en.wikipedia.org/wiki/Wireless_network</a:t>
            </a:r>
          </a:p>
        </p:txBody>
      </p:sp>
      <p:sp>
        <p:nvSpPr>
          <p:cNvPr id="460" name="Shape 460"/>
          <p:cNvSpPr/>
          <p:nvPr/>
        </p:nvSpPr>
        <p:spPr>
          <a:xfrm>
            <a:off x="2087492" y="8533706"/>
            <a:ext cx="679582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https://en.wikipedia.org/wiki/IPv6</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xfrm>
            <a:off x="4997784" y="1848092"/>
            <a:ext cx="2774151" cy="787983"/>
          </a:xfrm>
          <a:prstGeom prst="rect">
            <a:avLst/>
          </a:prstGeom>
        </p:spPr>
        <p:txBody>
          <a:bodyPr/>
          <a:lstStyle>
            <a:lvl1pPr defTabSz="368045">
              <a:defRPr sz="4536"/>
            </a:lvl1pPr>
          </a:lstStyle>
          <a:p>
            <a:pPr/>
            <a:r>
              <a:t>VLAN</a:t>
            </a:r>
          </a:p>
        </p:txBody>
      </p:sp>
      <p:pic>
        <p:nvPicPr>
          <p:cNvPr id="149" name="vlan2.png"/>
          <p:cNvPicPr>
            <a:picLocks noChangeAspect="1"/>
          </p:cNvPicPr>
          <p:nvPr/>
        </p:nvPicPr>
        <p:blipFill>
          <a:blip r:embed="rId3">
            <a:extLst/>
          </a:blip>
          <a:stretch>
            <a:fillRect/>
          </a:stretch>
        </p:blipFill>
        <p:spPr>
          <a:xfrm>
            <a:off x="2248522" y="4058811"/>
            <a:ext cx="7930620" cy="5947966"/>
          </a:xfrm>
          <a:prstGeom prst="rect">
            <a:avLst/>
          </a:prstGeom>
          <a:ln w="12700">
            <a:miter lim="400000"/>
          </a:ln>
        </p:spPr>
      </p:pic>
      <p:grpSp>
        <p:nvGrpSpPr>
          <p:cNvPr id="153" name="Group 153"/>
          <p:cNvGrpSpPr/>
          <p:nvPr/>
        </p:nvGrpSpPr>
        <p:grpSpPr>
          <a:xfrm>
            <a:off x="5944228" y="3393417"/>
            <a:ext cx="3204832" cy="2613609"/>
            <a:chOff x="0" y="0"/>
            <a:chExt cx="3204830" cy="2613607"/>
          </a:xfrm>
        </p:grpSpPr>
        <p:sp>
          <p:nvSpPr>
            <p:cNvPr id="150" name="Shape 150"/>
            <p:cNvSpPr/>
            <p:nvPr/>
          </p:nvSpPr>
          <p:spPr>
            <a:xfrm>
              <a:off x="-1" y="616920"/>
              <a:ext cx="1994169" cy="1996688"/>
            </a:xfrm>
            <a:custGeom>
              <a:avLst/>
              <a:gdLst/>
              <a:ahLst/>
              <a:cxnLst>
                <a:cxn ang="0">
                  <a:pos x="wd2" y="hd2"/>
                </a:cxn>
                <a:cxn ang="5400000">
                  <a:pos x="wd2" y="hd2"/>
                </a:cxn>
                <a:cxn ang="10800000">
                  <a:pos x="wd2" y="hd2"/>
                </a:cxn>
                <a:cxn ang="16200000">
                  <a:pos x="wd2" y="hd2"/>
                </a:cxn>
              </a:cxnLst>
              <a:rect l="0" t="0" r="r" b="b"/>
              <a:pathLst>
                <a:path w="19622" h="19656" fill="norm" stroke="1" extrusionOk="0">
                  <a:moveTo>
                    <a:pt x="6398" y="19101"/>
                  </a:moveTo>
                  <a:cubicBezTo>
                    <a:pt x="9631" y="19428"/>
                    <a:pt x="13002" y="20304"/>
                    <a:pt x="15910" y="18816"/>
                  </a:cubicBezTo>
                  <a:cubicBezTo>
                    <a:pt x="19098" y="17186"/>
                    <a:pt x="20511" y="13374"/>
                    <a:pt x="19037" y="10135"/>
                  </a:cubicBezTo>
                  <a:cubicBezTo>
                    <a:pt x="17593" y="6961"/>
                    <a:pt x="13968" y="5783"/>
                    <a:pt x="11152" y="3791"/>
                  </a:cubicBezTo>
                  <a:cubicBezTo>
                    <a:pt x="8128" y="1652"/>
                    <a:pt x="4922" y="-1296"/>
                    <a:pt x="1923" y="619"/>
                  </a:cubicBezTo>
                  <a:cubicBezTo>
                    <a:pt x="-1089" y="2543"/>
                    <a:pt x="340" y="6710"/>
                    <a:pt x="329" y="10272"/>
                  </a:cubicBezTo>
                  <a:cubicBezTo>
                    <a:pt x="321" y="12760"/>
                    <a:pt x="-530" y="15491"/>
                    <a:pt x="1129" y="17380"/>
                  </a:cubicBezTo>
                  <a:cubicBezTo>
                    <a:pt x="2399" y="18827"/>
                    <a:pt x="4482" y="18906"/>
                    <a:pt x="6398" y="19101"/>
                  </a:cubicBezTo>
                  <a:close/>
                </a:path>
              </a:pathLst>
            </a:custGeom>
            <a:noFill/>
            <a:ln w="508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151" name="Shape 151"/>
            <p:cNvSpPr/>
            <p:nvPr/>
          </p:nvSpPr>
          <p:spPr>
            <a:xfrm>
              <a:off x="1224346" y="0"/>
              <a:ext cx="153710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VLAN1</a:t>
              </a:r>
            </a:p>
          </p:txBody>
        </p:sp>
        <p:sp>
          <p:nvSpPr>
            <p:cNvPr id="152" name="Shape 152"/>
            <p:cNvSpPr/>
            <p:nvPr/>
          </p:nvSpPr>
          <p:spPr>
            <a:xfrm>
              <a:off x="1056904" y="537495"/>
              <a:ext cx="2147927"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192.168.7.0/24</a:t>
              </a:r>
            </a:p>
          </p:txBody>
        </p:sp>
      </p:grpSp>
      <p:grpSp>
        <p:nvGrpSpPr>
          <p:cNvPr id="157" name="Group 157"/>
          <p:cNvGrpSpPr/>
          <p:nvPr/>
        </p:nvGrpSpPr>
        <p:grpSpPr>
          <a:xfrm>
            <a:off x="6801770" y="4610622"/>
            <a:ext cx="5662966" cy="4969084"/>
            <a:chOff x="0" y="0"/>
            <a:chExt cx="5662965" cy="4969083"/>
          </a:xfrm>
        </p:grpSpPr>
        <p:sp>
          <p:nvSpPr>
            <p:cNvPr id="154" name="Shape 154"/>
            <p:cNvSpPr/>
            <p:nvPr/>
          </p:nvSpPr>
          <p:spPr>
            <a:xfrm>
              <a:off x="0" y="0"/>
              <a:ext cx="3744002" cy="4969084"/>
            </a:xfrm>
            <a:custGeom>
              <a:avLst/>
              <a:gdLst/>
              <a:ahLst/>
              <a:cxnLst>
                <a:cxn ang="0">
                  <a:pos x="wd2" y="hd2"/>
                </a:cxn>
                <a:cxn ang="5400000">
                  <a:pos x="wd2" y="hd2"/>
                </a:cxn>
                <a:cxn ang="10800000">
                  <a:pos x="wd2" y="hd2"/>
                </a:cxn>
                <a:cxn ang="16200000">
                  <a:pos x="wd2" y="hd2"/>
                </a:cxn>
              </a:cxnLst>
              <a:rect l="0" t="0" r="r" b="b"/>
              <a:pathLst>
                <a:path w="19401" h="20259" fill="norm" stroke="1" extrusionOk="0">
                  <a:moveTo>
                    <a:pt x="9985" y="19345"/>
                  </a:moveTo>
                  <a:cubicBezTo>
                    <a:pt x="7339" y="19798"/>
                    <a:pt x="4596" y="20855"/>
                    <a:pt x="2210" y="19816"/>
                  </a:cubicBezTo>
                  <a:cubicBezTo>
                    <a:pt x="-418" y="18671"/>
                    <a:pt x="-779" y="15842"/>
                    <a:pt x="1542" y="14514"/>
                  </a:cubicBezTo>
                  <a:cubicBezTo>
                    <a:pt x="3423" y="13438"/>
                    <a:pt x="6471" y="14178"/>
                    <a:pt x="7883" y="12610"/>
                  </a:cubicBezTo>
                  <a:cubicBezTo>
                    <a:pt x="9146" y="11208"/>
                    <a:pt x="7807" y="9484"/>
                    <a:pt x="6986" y="7867"/>
                  </a:cubicBezTo>
                  <a:cubicBezTo>
                    <a:pt x="6025" y="5973"/>
                    <a:pt x="6018" y="3809"/>
                    <a:pt x="7508" y="2157"/>
                  </a:cubicBezTo>
                  <a:cubicBezTo>
                    <a:pt x="9882" y="-476"/>
                    <a:pt x="14722" y="-745"/>
                    <a:pt x="17527" y="1605"/>
                  </a:cubicBezTo>
                  <a:cubicBezTo>
                    <a:pt x="20821" y="4365"/>
                    <a:pt x="19028" y="8492"/>
                    <a:pt x="17751" y="12220"/>
                  </a:cubicBezTo>
                  <a:cubicBezTo>
                    <a:pt x="16871" y="14791"/>
                    <a:pt x="16102" y="17666"/>
                    <a:pt x="13041" y="18751"/>
                  </a:cubicBezTo>
                  <a:cubicBezTo>
                    <a:pt x="12079" y="19091"/>
                    <a:pt x="11014" y="19169"/>
                    <a:pt x="9985" y="19345"/>
                  </a:cubicBezTo>
                  <a:close/>
                </a:path>
              </a:pathLst>
            </a:custGeom>
            <a:noFill/>
            <a:ln w="50800" cap="flat">
              <a:solidFill>
                <a:schemeClr val="accent2"/>
              </a:solidFill>
              <a:prstDash val="solid"/>
              <a:miter lim="400000"/>
            </a:ln>
            <a:effectLst/>
          </p:spPr>
          <p:txBody>
            <a:bodyPr wrap="square" lIns="50800" tIns="50800" rIns="50800" bIns="50800" numCol="1" anchor="ctr">
              <a:noAutofit/>
            </a:bodyPr>
            <a:lstStyle/>
            <a:p>
              <a:pPr>
                <a:defRPr sz="2400">
                  <a:solidFill>
                    <a:srgbClr val="FFFFFF"/>
                  </a:solidFill>
                </a:defRPr>
              </a:pPr>
            </a:p>
          </p:txBody>
        </p:sp>
        <p:sp>
          <p:nvSpPr>
            <p:cNvPr id="155" name="Shape 155"/>
            <p:cNvSpPr/>
            <p:nvPr/>
          </p:nvSpPr>
          <p:spPr>
            <a:xfrm>
              <a:off x="3373624" y="3391166"/>
              <a:ext cx="153710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VLAN3</a:t>
              </a:r>
            </a:p>
          </p:txBody>
        </p:sp>
        <p:sp>
          <p:nvSpPr>
            <p:cNvPr id="156" name="Shape 156"/>
            <p:cNvSpPr/>
            <p:nvPr/>
          </p:nvSpPr>
          <p:spPr>
            <a:xfrm>
              <a:off x="3515040" y="2722537"/>
              <a:ext cx="214792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192.168.6.0/24</a:t>
              </a:r>
            </a:p>
          </p:txBody>
        </p:sp>
      </p:grpSp>
      <p:grpSp>
        <p:nvGrpSpPr>
          <p:cNvPr id="161" name="Group 161"/>
          <p:cNvGrpSpPr/>
          <p:nvPr/>
        </p:nvGrpSpPr>
        <p:grpSpPr>
          <a:xfrm>
            <a:off x="1760779" y="4069278"/>
            <a:ext cx="4938916" cy="5534477"/>
            <a:chOff x="0" y="0"/>
            <a:chExt cx="4938914" cy="5534475"/>
          </a:xfrm>
        </p:grpSpPr>
        <p:sp>
          <p:nvSpPr>
            <p:cNvPr id="158" name="Shape 158"/>
            <p:cNvSpPr/>
            <p:nvPr/>
          </p:nvSpPr>
          <p:spPr>
            <a:xfrm>
              <a:off x="1364675" y="-1"/>
              <a:ext cx="3574240" cy="5524016"/>
            </a:xfrm>
            <a:custGeom>
              <a:avLst/>
              <a:gdLst/>
              <a:ahLst/>
              <a:cxnLst>
                <a:cxn ang="0">
                  <a:pos x="wd2" y="hd2"/>
                </a:cxn>
                <a:cxn ang="5400000">
                  <a:pos x="wd2" y="hd2"/>
                </a:cxn>
                <a:cxn ang="10800000">
                  <a:pos x="wd2" y="hd2"/>
                </a:cxn>
                <a:cxn ang="16200000">
                  <a:pos x="wd2" y="hd2"/>
                </a:cxn>
              </a:cxnLst>
              <a:rect l="0" t="0" r="r" b="b"/>
              <a:pathLst>
                <a:path w="20152" h="20032" fill="norm" stroke="1" extrusionOk="0">
                  <a:moveTo>
                    <a:pt x="11743" y="19694"/>
                  </a:moveTo>
                  <a:cubicBezTo>
                    <a:pt x="13643" y="19272"/>
                    <a:pt x="15690" y="20144"/>
                    <a:pt x="17600" y="19747"/>
                  </a:cubicBezTo>
                  <a:cubicBezTo>
                    <a:pt x="20327" y="19179"/>
                    <a:pt x="21037" y="16880"/>
                    <a:pt x="18902" y="15502"/>
                  </a:cubicBezTo>
                  <a:cubicBezTo>
                    <a:pt x="17617" y="14672"/>
                    <a:pt x="15670" y="14547"/>
                    <a:pt x="14064" y="14015"/>
                  </a:cubicBezTo>
                  <a:cubicBezTo>
                    <a:pt x="11948" y="13314"/>
                    <a:pt x="10521" y="11937"/>
                    <a:pt x="10729" y="10427"/>
                  </a:cubicBezTo>
                  <a:cubicBezTo>
                    <a:pt x="10949" y="8832"/>
                    <a:pt x="12950" y="7677"/>
                    <a:pt x="14173" y="6300"/>
                  </a:cubicBezTo>
                  <a:cubicBezTo>
                    <a:pt x="15491" y="4817"/>
                    <a:pt x="15855" y="2994"/>
                    <a:pt x="14336" y="1629"/>
                  </a:cubicBezTo>
                  <a:cubicBezTo>
                    <a:pt x="11148" y="-1234"/>
                    <a:pt x="3888" y="-176"/>
                    <a:pt x="2215" y="3650"/>
                  </a:cubicBezTo>
                  <a:cubicBezTo>
                    <a:pt x="1398" y="5518"/>
                    <a:pt x="2452" y="7452"/>
                    <a:pt x="2532" y="9380"/>
                  </a:cubicBezTo>
                  <a:cubicBezTo>
                    <a:pt x="2580" y="10529"/>
                    <a:pt x="2277" y="11675"/>
                    <a:pt x="1564" y="12729"/>
                  </a:cubicBezTo>
                  <a:cubicBezTo>
                    <a:pt x="744" y="13942"/>
                    <a:pt x="-563" y="15179"/>
                    <a:pt x="263" y="16392"/>
                  </a:cubicBezTo>
                  <a:cubicBezTo>
                    <a:pt x="1071" y="17578"/>
                    <a:pt x="3331" y="17809"/>
                    <a:pt x="5062" y="18432"/>
                  </a:cubicBezTo>
                  <a:cubicBezTo>
                    <a:pt x="6956" y="19114"/>
                    <a:pt x="8657" y="20366"/>
                    <a:pt x="10757" y="19950"/>
                  </a:cubicBezTo>
                  <a:cubicBezTo>
                    <a:pt x="11096" y="19882"/>
                    <a:pt x="11407" y="19769"/>
                    <a:pt x="11743" y="19694"/>
                  </a:cubicBezTo>
                  <a:close/>
                </a:path>
              </a:pathLst>
            </a:custGeom>
            <a:noFill/>
            <a:ln w="63500" cap="flat">
              <a:solidFill>
                <a:schemeClr val="accent6">
                  <a:satOff val="24555"/>
                  <a:lumOff val="22232"/>
                </a:schemeClr>
              </a:solidFill>
              <a:prstDash val="solid"/>
              <a:miter lim="400000"/>
            </a:ln>
            <a:effectLst/>
          </p:spPr>
          <p:txBody>
            <a:bodyPr wrap="square" lIns="50800" tIns="50800" rIns="50800" bIns="50800" numCol="1" anchor="ctr">
              <a:noAutofit/>
            </a:bodyPr>
            <a:lstStyle/>
            <a:p>
              <a:pPr>
                <a:defRPr sz="2400"/>
              </a:pPr>
            </a:p>
          </p:txBody>
        </p:sp>
        <p:sp>
          <p:nvSpPr>
            <p:cNvPr id="159" name="Shape 159"/>
            <p:cNvSpPr/>
            <p:nvPr/>
          </p:nvSpPr>
          <p:spPr>
            <a:xfrm>
              <a:off x="-1" y="1938535"/>
              <a:ext cx="153710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VLAN2</a:t>
              </a:r>
            </a:p>
          </p:txBody>
        </p:sp>
        <p:sp>
          <p:nvSpPr>
            <p:cNvPr id="160" name="Shape 160"/>
            <p:cNvSpPr/>
            <p:nvPr/>
          </p:nvSpPr>
          <p:spPr>
            <a:xfrm>
              <a:off x="98130" y="5064575"/>
              <a:ext cx="2147927"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192.168.9.0/24</a:t>
              </a:r>
            </a:p>
          </p:txBody>
        </p:sp>
      </p:grpSp>
      <p:sp>
        <p:nvSpPr>
          <p:cNvPr id="162" name="Shape 162"/>
          <p:cNvSpPr/>
          <p:nvPr/>
        </p:nvSpPr>
        <p:spPr>
          <a:xfrm>
            <a:off x="952500" y="444500"/>
            <a:ext cx="10864720" cy="12619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54990">
              <a:defRPr sz="7600"/>
            </a:lvl1pPr>
          </a:lstStyle>
          <a:p>
            <a:pPr/>
            <a:r>
              <a:t>L3 Switch Funkciói</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3"/>
                                        </p:tgtEl>
                                        <p:attrNameLst>
                                          <p:attrName>style.visibility</p:attrName>
                                        </p:attrNameLst>
                                      </p:cBhvr>
                                      <p:to>
                                        <p:strVal val="visible"/>
                                      </p:to>
                                    </p:set>
                                    <p:animEffect filter="dissolve" transition="in">
                                      <p:cBhvr>
                                        <p:cTn id="7" dur="199"/>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61"/>
                                        </p:tgtEl>
                                        <p:attrNameLst>
                                          <p:attrName>style.visibility</p:attrName>
                                        </p:attrNameLst>
                                      </p:cBhvr>
                                      <p:to>
                                        <p:strVal val="visible"/>
                                      </p:to>
                                    </p:set>
                                    <p:animEffect filter="dissolve" transition="in">
                                      <p:cBhvr>
                                        <p:cTn id="12" dur="199"/>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57"/>
                                        </p:tgtEl>
                                        <p:attrNameLst>
                                          <p:attrName>style.visibility</p:attrName>
                                        </p:attrNameLst>
                                      </p:cBhvr>
                                      <p:to>
                                        <p:strVal val="visible"/>
                                      </p:to>
                                    </p:set>
                                    <p:animEffect filter="dissolve" transition="in">
                                      <p:cBhvr>
                                        <p:cTn id="17" dur="199"/>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1"/>
      <p:bldP build="whole" bldLvl="1" animBg="1" rev="0" advAuto="0" spid="157" grpId="3"/>
      <p:bldP build="whole" bldLvl="1" animBg="1" rev="0" advAuto="0" spid="161"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71" name="Group 171"/>
          <p:cNvGrpSpPr/>
          <p:nvPr/>
        </p:nvGrpSpPr>
        <p:grpSpPr>
          <a:xfrm>
            <a:off x="5795257" y="4750209"/>
            <a:ext cx="2942237" cy="1959149"/>
            <a:chOff x="0" y="0"/>
            <a:chExt cx="2942235" cy="1959147"/>
          </a:xfrm>
        </p:grpSpPr>
        <p:sp>
          <p:nvSpPr>
            <p:cNvPr id="166" name="Shape 166"/>
            <p:cNvSpPr/>
            <p:nvPr/>
          </p:nvSpPr>
          <p:spPr>
            <a:xfrm flipV="1">
              <a:off x="-1" y="1385660"/>
              <a:ext cx="1599934" cy="573488"/>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2400"/>
              </a:pPr>
            </a:p>
          </p:txBody>
        </p:sp>
        <p:pic>
          <p:nvPicPr>
            <p:cNvPr id="167" name="access_point.png"/>
            <p:cNvPicPr>
              <a:picLocks noChangeAspect="1"/>
            </p:cNvPicPr>
            <p:nvPr/>
          </p:nvPicPr>
          <p:blipFill>
            <a:blip r:embed="rId3">
              <a:extLst/>
            </a:blip>
            <a:stretch>
              <a:fillRect/>
            </a:stretch>
          </p:blipFill>
          <p:spPr>
            <a:xfrm>
              <a:off x="926273" y="695911"/>
              <a:ext cx="910193" cy="910192"/>
            </a:xfrm>
            <a:prstGeom prst="rect">
              <a:avLst/>
            </a:prstGeom>
            <a:ln w="12700" cap="flat">
              <a:noFill/>
              <a:miter lim="400000"/>
            </a:ln>
            <a:effectLst/>
          </p:spPr>
        </p:pic>
        <p:sp>
          <p:nvSpPr>
            <p:cNvPr id="168" name="Shape 168"/>
            <p:cNvSpPr/>
            <p:nvPr/>
          </p:nvSpPr>
          <p:spPr>
            <a:xfrm>
              <a:off x="709450" y="598433"/>
              <a:ext cx="1239419" cy="1341778"/>
            </a:xfrm>
            <a:custGeom>
              <a:avLst/>
              <a:gdLst/>
              <a:ahLst/>
              <a:cxnLst>
                <a:cxn ang="0">
                  <a:pos x="wd2" y="hd2"/>
                </a:cxn>
                <a:cxn ang="5400000">
                  <a:pos x="wd2" y="hd2"/>
                </a:cxn>
                <a:cxn ang="10800000">
                  <a:pos x="wd2" y="hd2"/>
                </a:cxn>
                <a:cxn ang="16200000">
                  <a:pos x="wd2" y="hd2"/>
                </a:cxn>
              </a:cxnLst>
              <a:rect l="0" t="0" r="r" b="b"/>
              <a:pathLst>
                <a:path w="20198" h="20180" fill="norm" stroke="1" extrusionOk="0">
                  <a:moveTo>
                    <a:pt x="3633" y="18577"/>
                  </a:moveTo>
                  <a:cubicBezTo>
                    <a:pt x="6801" y="20502"/>
                    <a:pt x="10753" y="20706"/>
                    <a:pt x="14109" y="19117"/>
                  </a:cubicBezTo>
                  <a:cubicBezTo>
                    <a:pt x="17619" y="17455"/>
                    <a:pt x="19965" y="14079"/>
                    <a:pt x="20182" y="10267"/>
                  </a:cubicBezTo>
                  <a:cubicBezTo>
                    <a:pt x="20383" y="6742"/>
                    <a:pt x="18705" y="3349"/>
                    <a:pt x="15665" y="1470"/>
                  </a:cubicBezTo>
                  <a:cubicBezTo>
                    <a:pt x="11839" y="-894"/>
                    <a:pt x="6872" y="-345"/>
                    <a:pt x="3534" y="2672"/>
                  </a:cubicBezTo>
                  <a:cubicBezTo>
                    <a:pt x="-1217" y="6968"/>
                    <a:pt x="-1171" y="14338"/>
                    <a:pt x="3633" y="18577"/>
                  </a:cubicBezTo>
                  <a:close/>
                </a:path>
              </a:pathLst>
            </a:custGeom>
            <a:noFill/>
            <a:ln w="50800" cap="flat">
              <a:solidFill>
                <a:schemeClr val="accent5">
                  <a:hueOff val="-444211"/>
                  <a:satOff val="-14915"/>
                  <a:lumOff val="22857"/>
                </a:schemeClr>
              </a:solidFill>
              <a:prstDash val="solid"/>
              <a:miter lim="400000"/>
            </a:ln>
            <a:effectLst/>
          </p:spPr>
          <p:txBody>
            <a:bodyPr wrap="square" lIns="50800" tIns="50800" rIns="50800" bIns="50800" numCol="1" anchor="ctr">
              <a:noAutofit/>
            </a:bodyPr>
            <a:lstStyle/>
            <a:p>
              <a:pPr>
                <a:defRPr sz="2900"/>
              </a:pPr>
            </a:p>
          </p:txBody>
        </p:sp>
        <p:sp>
          <p:nvSpPr>
            <p:cNvPr id="169" name="Shape 169"/>
            <p:cNvSpPr/>
            <p:nvPr/>
          </p:nvSpPr>
          <p:spPr>
            <a:xfrm>
              <a:off x="1553642" y="0"/>
              <a:ext cx="1102361"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VLAN4</a:t>
              </a:r>
            </a:p>
          </p:txBody>
        </p:sp>
        <p:sp>
          <p:nvSpPr>
            <p:cNvPr id="170" name="Shape 170"/>
            <p:cNvSpPr/>
            <p:nvPr/>
          </p:nvSpPr>
          <p:spPr>
            <a:xfrm>
              <a:off x="1267410" y="342899"/>
              <a:ext cx="167482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a:r>
                <a:t>192.168.10.0/24</a:t>
              </a:r>
            </a:p>
          </p:txBody>
        </p:sp>
      </p:grpSp>
      <p:sp>
        <p:nvSpPr>
          <p:cNvPr id="172" name="Shape 172"/>
          <p:cNvSpPr/>
          <p:nvPr/>
        </p:nvSpPr>
        <p:spPr>
          <a:xfrm>
            <a:off x="4121691" y="4840525"/>
            <a:ext cx="7047460" cy="4546203"/>
          </a:xfrm>
          <a:custGeom>
            <a:avLst/>
            <a:gdLst/>
            <a:ahLst/>
            <a:cxnLst>
              <a:cxn ang="0">
                <a:pos x="wd2" y="hd2"/>
              </a:cxn>
              <a:cxn ang="5400000">
                <a:pos x="wd2" y="hd2"/>
              </a:cxn>
              <a:cxn ang="10800000">
                <a:pos x="wd2" y="hd2"/>
              </a:cxn>
              <a:cxn ang="16200000">
                <a:pos x="wd2" y="hd2"/>
              </a:cxn>
            </a:cxnLst>
            <a:rect l="0" t="0" r="r" b="b"/>
            <a:pathLst>
              <a:path w="21069" h="20507" fill="norm" stroke="1" extrusionOk="0">
                <a:moveTo>
                  <a:pt x="8728" y="11163"/>
                </a:moveTo>
                <a:cubicBezTo>
                  <a:pt x="8170" y="11634"/>
                  <a:pt x="7660" y="12254"/>
                  <a:pt x="7046" y="12529"/>
                </a:cubicBezTo>
                <a:cubicBezTo>
                  <a:pt x="6424" y="12808"/>
                  <a:pt x="5768" y="12707"/>
                  <a:pt x="5123" y="12645"/>
                </a:cubicBezTo>
                <a:cubicBezTo>
                  <a:pt x="4243" y="12561"/>
                  <a:pt x="3360" y="12556"/>
                  <a:pt x="2480" y="12638"/>
                </a:cubicBezTo>
                <a:cubicBezTo>
                  <a:pt x="1773" y="12703"/>
                  <a:pt x="1034" y="12856"/>
                  <a:pt x="534" y="13612"/>
                </a:cubicBezTo>
                <a:cubicBezTo>
                  <a:pt x="-324" y="14909"/>
                  <a:pt x="-96" y="17058"/>
                  <a:pt x="852" y="18363"/>
                </a:cubicBezTo>
                <a:cubicBezTo>
                  <a:pt x="1654" y="19466"/>
                  <a:pt x="2765" y="19771"/>
                  <a:pt x="3848" y="19860"/>
                </a:cubicBezTo>
                <a:cubicBezTo>
                  <a:pt x="5516" y="19998"/>
                  <a:pt x="7192" y="19694"/>
                  <a:pt x="8851" y="19990"/>
                </a:cubicBezTo>
                <a:cubicBezTo>
                  <a:pt x="10904" y="20357"/>
                  <a:pt x="13192" y="21328"/>
                  <a:pt x="14545" y="19014"/>
                </a:cubicBezTo>
                <a:cubicBezTo>
                  <a:pt x="15443" y="17479"/>
                  <a:pt x="15311" y="15182"/>
                  <a:pt x="15969" y="13417"/>
                </a:cubicBezTo>
                <a:cubicBezTo>
                  <a:pt x="16549" y="11860"/>
                  <a:pt x="17625" y="10967"/>
                  <a:pt x="18600" y="9967"/>
                </a:cubicBezTo>
                <a:cubicBezTo>
                  <a:pt x="19576" y="8966"/>
                  <a:pt x="20499" y="7758"/>
                  <a:pt x="20886" y="6076"/>
                </a:cubicBezTo>
                <a:cubicBezTo>
                  <a:pt x="21276" y="4381"/>
                  <a:pt x="21041" y="2484"/>
                  <a:pt x="20196" y="1234"/>
                </a:cubicBezTo>
                <a:cubicBezTo>
                  <a:pt x="19426" y="95"/>
                  <a:pt x="18297" y="-272"/>
                  <a:pt x="17263" y="202"/>
                </a:cubicBezTo>
                <a:cubicBezTo>
                  <a:pt x="16043" y="761"/>
                  <a:pt x="15209" y="2329"/>
                  <a:pt x="14502" y="3930"/>
                </a:cubicBezTo>
                <a:cubicBezTo>
                  <a:pt x="14033" y="4994"/>
                  <a:pt x="13596" y="6096"/>
                  <a:pt x="13036" y="7055"/>
                </a:cubicBezTo>
                <a:cubicBezTo>
                  <a:pt x="12286" y="8338"/>
                  <a:pt x="11344" y="9321"/>
                  <a:pt x="10318" y="10049"/>
                </a:cubicBezTo>
                <a:cubicBezTo>
                  <a:pt x="9789" y="10424"/>
                  <a:pt x="9238" y="10731"/>
                  <a:pt x="8728" y="11163"/>
                </a:cubicBezTo>
                <a:close/>
              </a:path>
            </a:pathLst>
          </a:custGeom>
          <a:ln w="50800">
            <a:solidFill>
              <a:schemeClr val="accent1"/>
            </a:solidFill>
            <a:miter lim="400000"/>
          </a:ln>
        </p:spPr>
        <p:txBody>
          <a:bodyPr lIns="50800" tIns="50800" rIns="50800" bIns="50800" anchor="ctr"/>
          <a:lstStyle/>
          <a:p>
            <a:pPr>
              <a:defRPr sz="2400"/>
            </a:pPr>
          </a:p>
        </p:txBody>
      </p:sp>
      <p:sp>
        <p:nvSpPr>
          <p:cNvPr id="173" name="Shape 173"/>
          <p:cNvSpPr/>
          <p:nvPr/>
        </p:nvSpPr>
        <p:spPr>
          <a:xfrm>
            <a:off x="4396285" y="2044404"/>
            <a:ext cx="6975206" cy="2613810"/>
          </a:xfrm>
          <a:custGeom>
            <a:avLst/>
            <a:gdLst/>
            <a:ahLst/>
            <a:cxnLst>
              <a:cxn ang="0">
                <a:pos x="wd2" y="hd2"/>
              </a:cxn>
              <a:cxn ang="5400000">
                <a:pos x="wd2" y="hd2"/>
              </a:cxn>
              <a:cxn ang="10800000">
                <a:pos x="wd2" y="hd2"/>
              </a:cxn>
              <a:cxn ang="16200000">
                <a:pos x="wd2" y="hd2"/>
              </a:cxn>
            </a:cxnLst>
            <a:rect l="0" t="0" r="r" b="b"/>
            <a:pathLst>
              <a:path w="21001" h="19720" fill="norm" stroke="1" extrusionOk="0">
                <a:moveTo>
                  <a:pt x="13" y="6564"/>
                </a:moveTo>
                <a:cubicBezTo>
                  <a:pt x="103" y="8625"/>
                  <a:pt x="626" y="10387"/>
                  <a:pt x="1360" y="11354"/>
                </a:cubicBezTo>
                <a:cubicBezTo>
                  <a:pt x="2622" y="13017"/>
                  <a:pt x="4105" y="11987"/>
                  <a:pt x="5518" y="12062"/>
                </a:cubicBezTo>
                <a:cubicBezTo>
                  <a:pt x="7248" y="12154"/>
                  <a:pt x="8926" y="13968"/>
                  <a:pt x="10649" y="13450"/>
                </a:cubicBezTo>
                <a:cubicBezTo>
                  <a:pt x="11688" y="13138"/>
                  <a:pt x="12770" y="12039"/>
                  <a:pt x="13691" y="13331"/>
                </a:cubicBezTo>
                <a:cubicBezTo>
                  <a:pt x="14382" y="14300"/>
                  <a:pt x="14691" y="16327"/>
                  <a:pt x="15299" y="17575"/>
                </a:cubicBezTo>
                <a:cubicBezTo>
                  <a:pt x="15903" y="18815"/>
                  <a:pt x="16701" y="19128"/>
                  <a:pt x="17471" y="19425"/>
                </a:cubicBezTo>
                <a:cubicBezTo>
                  <a:pt x="18618" y="19867"/>
                  <a:pt x="19889" y="20112"/>
                  <a:pt x="20599" y="17901"/>
                </a:cubicBezTo>
                <a:cubicBezTo>
                  <a:pt x="21526" y="15013"/>
                  <a:pt x="20681" y="11129"/>
                  <a:pt x="19773" y="7886"/>
                </a:cubicBezTo>
                <a:cubicBezTo>
                  <a:pt x="18477" y="3255"/>
                  <a:pt x="16804" y="-1488"/>
                  <a:pt x="14864" y="442"/>
                </a:cubicBezTo>
                <a:cubicBezTo>
                  <a:pt x="14274" y="1029"/>
                  <a:pt x="13830" y="2269"/>
                  <a:pt x="13257" y="2953"/>
                </a:cubicBezTo>
                <a:cubicBezTo>
                  <a:pt x="12560" y="3787"/>
                  <a:pt x="11767" y="3722"/>
                  <a:pt x="10998" y="3612"/>
                </a:cubicBezTo>
                <a:cubicBezTo>
                  <a:pt x="8533" y="3259"/>
                  <a:pt x="6075" y="2572"/>
                  <a:pt x="3657" y="1327"/>
                </a:cubicBezTo>
                <a:cubicBezTo>
                  <a:pt x="2742" y="856"/>
                  <a:pt x="1766" y="352"/>
                  <a:pt x="963" y="1545"/>
                </a:cubicBezTo>
                <a:cubicBezTo>
                  <a:pt x="274" y="2568"/>
                  <a:pt x="-74" y="4559"/>
                  <a:pt x="13" y="6564"/>
                </a:cubicBezTo>
                <a:close/>
              </a:path>
            </a:pathLst>
          </a:custGeom>
          <a:ln w="50800">
            <a:solidFill>
              <a:schemeClr val="accent6">
                <a:satOff val="24555"/>
                <a:lumOff val="22232"/>
              </a:schemeClr>
            </a:solidFill>
            <a:miter lim="400000"/>
          </a:ln>
        </p:spPr>
        <p:txBody>
          <a:bodyPr lIns="50800" tIns="50800" rIns="50800" bIns="50800" anchor="ctr"/>
          <a:lstStyle/>
          <a:p>
            <a:pPr>
              <a:defRPr sz="2400"/>
            </a:pPr>
          </a:p>
        </p:txBody>
      </p:sp>
      <p:sp>
        <p:nvSpPr>
          <p:cNvPr id="174" name="Shape 174"/>
          <p:cNvSpPr/>
          <p:nvPr/>
        </p:nvSpPr>
        <p:spPr>
          <a:xfrm>
            <a:off x="1728454" y="1978798"/>
            <a:ext cx="2392936" cy="6127207"/>
          </a:xfrm>
          <a:custGeom>
            <a:avLst/>
            <a:gdLst/>
            <a:ahLst/>
            <a:cxnLst>
              <a:cxn ang="0">
                <a:pos x="wd2" y="hd2"/>
              </a:cxn>
              <a:cxn ang="5400000">
                <a:pos x="wd2" y="hd2"/>
              </a:cxn>
              <a:cxn ang="10800000">
                <a:pos x="wd2" y="hd2"/>
              </a:cxn>
              <a:cxn ang="16200000">
                <a:pos x="wd2" y="hd2"/>
              </a:cxn>
            </a:cxnLst>
            <a:rect l="0" t="0" r="r" b="b"/>
            <a:pathLst>
              <a:path w="20885" h="20371" fill="norm" stroke="1" extrusionOk="0">
                <a:moveTo>
                  <a:pt x="13878" y="19516"/>
                </a:moveTo>
                <a:cubicBezTo>
                  <a:pt x="17079" y="18978"/>
                  <a:pt x="19481" y="17922"/>
                  <a:pt x="20426" y="16638"/>
                </a:cubicBezTo>
                <a:cubicBezTo>
                  <a:pt x="21304" y="15446"/>
                  <a:pt x="20835" y="14188"/>
                  <a:pt x="19754" y="13020"/>
                </a:cubicBezTo>
                <a:cubicBezTo>
                  <a:pt x="18700" y="11882"/>
                  <a:pt x="17081" y="10829"/>
                  <a:pt x="14934" y="9941"/>
                </a:cubicBezTo>
                <a:cubicBezTo>
                  <a:pt x="12082" y="8761"/>
                  <a:pt x="8282" y="7634"/>
                  <a:pt x="9012" y="6065"/>
                </a:cubicBezTo>
                <a:cubicBezTo>
                  <a:pt x="9475" y="5068"/>
                  <a:pt x="11770" y="4414"/>
                  <a:pt x="13347" y="3609"/>
                </a:cubicBezTo>
                <a:cubicBezTo>
                  <a:pt x="15274" y="2627"/>
                  <a:pt x="15913" y="1304"/>
                  <a:pt x="13737" y="512"/>
                </a:cubicBezTo>
                <a:cubicBezTo>
                  <a:pt x="10489" y="-671"/>
                  <a:pt x="4831" y="306"/>
                  <a:pt x="4293" y="2314"/>
                </a:cubicBezTo>
                <a:cubicBezTo>
                  <a:pt x="4039" y="3262"/>
                  <a:pt x="5149" y="4172"/>
                  <a:pt x="5280" y="5120"/>
                </a:cubicBezTo>
                <a:cubicBezTo>
                  <a:pt x="5401" y="5991"/>
                  <a:pt x="4704" y="6838"/>
                  <a:pt x="3663" y="7614"/>
                </a:cubicBezTo>
                <a:cubicBezTo>
                  <a:pt x="2250" y="8668"/>
                  <a:pt x="182" y="9640"/>
                  <a:pt x="12" y="10828"/>
                </a:cubicBezTo>
                <a:cubicBezTo>
                  <a:pt x="-137" y="11863"/>
                  <a:pt x="1230" y="12825"/>
                  <a:pt x="1523" y="13850"/>
                </a:cubicBezTo>
                <a:cubicBezTo>
                  <a:pt x="1993" y="15499"/>
                  <a:pt x="-296" y="17225"/>
                  <a:pt x="1649" y="18743"/>
                </a:cubicBezTo>
                <a:cubicBezTo>
                  <a:pt x="3943" y="20534"/>
                  <a:pt x="10188" y="20929"/>
                  <a:pt x="13878" y="19516"/>
                </a:cubicBezTo>
                <a:close/>
              </a:path>
            </a:pathLst>
          </a:custGeom>
          <a:ln w="50800">
            <a:solidFill>
              <a:schemeClr val="accent2"/>
            </a:solidFill>
            <a:miter lim="400000"/>
          </a:ln>
        </p:spPr>
        <p:txBody>
          <a:bodyPr lIns="50800" tIns="50800" rIns="50800" bIns="50800" anchor="ctr"/>
          <a:lstStyle/>
          <a:p>
            <a:pPr>
              <a:defRPr sz="2400"/>
            </a:pPr>
          </a:p>
        </p:txBody>
      </p:sp>
      <p:sp>
        <p:nvSpPr>
          <p:cNvPr id="175" name="Shape 175"/>
          <p:cNvSpPr/>
          <p:nvPr>
            <p:ph type="title"/>
          </p:nvPr>
        </p:nvSpPr>
        <p:spPr>
          <a:xfrm>
            <a:off x="952500" y="-190500"/>
            <a:ext cx="11099800" cy="2159000"/>
          </a:xfrm>
          <a:prstGeom prst="rect">
            <a:avLst/>
          </a:prstGeom>
        </p:spPr>
        <p:txBody>
          <a:bodyPr/>
          <a:lstStyle/>
          <a:p>
            <a:pPr/>
            <a:r>
              <a:t>VLAN</a:t>
            </a:r>
          </a:p>
        </p:txBody>
      </p:sp>
      <p:pic>
        <p:nvPicPr>
          <p:cNvPr id="176" name="vlan3.png"/>
          <p:cNvPicPr>
            <a:picLocks noChangeAspect="1"/>
          </p:cNvPicPr>
          <p:nvPr/>
        </p:nvPicPr>
        <p:blipFill>
          <a:blip r:embed="rId4">
            <a:extLst/>
          </a:blip>
          <a:stretch>
            <a:fillRect/>
          </a:stretch>
        </p:blipFill>
        <p:spPr>
          <a:xfrm>
            <a:off x="1587124" y="2178318"/>
            <a:ext cx="9532750" cy="7149564"/>
          </a:xfrm>
          <a:prstGeom prst="rect">
            <a:avLst/>
          </a:prstGeom>
          <a:ln w="12700">
            <a:miter lim="400000"/>
          </a:ln>
        </p:spPr>
      </p:pic>
      <p:sp>
        <p:nvSpPr>
          <p:cNvPr id="177" name="Shape 177"/>
          <p:cNvSpPr/>
          <p:nvPr/>
        </p:nvSpPr>
        <p:spPr>
          <a:xfrm>
            <a:off x="6662073" y="1499313"/>
            <a:ext cx="15371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VLAN2</a:t>
            </a:r>
          </a:p>
        </p:txBody>
      </p:sp>
      <p:sp>
        <p:nvSpPr>
          <p:cNvPr id="178" name="Shape 178"/>
          <p:cNvSpPr/>
          <p:nvPr/>
        </p:nvSpPr>
        <p:spPr>
          <a:xfrm>
            <a:off x="9514543" y="7883055"/>
            <a:ext cx="153710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VLAN1</a:t>
            </a:r>
          </a:p>
        </p:txBody>
      </p:sp>
      <p:sp>
        <p:nvSpPr>
          <p:cNvPr id="179" name="Shape 179"/>
          <p:cNvSpPr/>
          <p:nvPr/>
        </p:nvSpPr>
        <p:spPr>
          <a:xfrm>
            <a:off x="594934" y="3566107"/>
            <a:ext cx="15371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VLAN3</a:t>
            </a:r>
          </a:p>
        </p:txBody>
      </p:sp>
      <p:sp>
        <p:nvSpPr>
          <p:cNvPr id="180" name="Shape 180"/>
          <p:cNvSpPr/>
          <p:nvPr/>
        </p:nvSpPr>
        <p:spPr>
          <a:xfrm>
            <a:off x="8938559" y="349249"/>
            <a:ext cx="2072337" cy="1079501"/>
          </a:xfrm>
          <a:prstGeom prst="rect">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400">
                <a:solidFill>
                  <a:srgbClr val="FFFFFF"/>
                </a:solidFill>
              </a:defRPr>
            </a:lvl1pPr>
          </a:lstStyle>
          <a:p>
            <a:pPr/>
            <a:r>
              <a:t>Trunk</a:t>
            </a:r>
          </a:p>
        </p:txBody>
      </p:sp>
      <p:sp>
        <p:nvSpPr>
          <p:cNvPr id="181" name="Shape 181"/>
          <p:cNvSpPr/>
          <p:nvPr/>
        </p:nvSpPr>
        <p:spPr>
          <a:xfrm>
            <a:off x="8328546" y="1588213"/>
            <a:ext cx="214792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192.168.7.0/24</a:t>
            </a:r>
          </a:p>
        </p:txBody>
      </p:sp>
      <p:sp>
        <p:nvSpPr>
          <p:cNvPr id="182" name="Shape 182"/>
          <p:cNvSpPr/>
          <p:nvPr/>
        </p:nvSpPr>
        <p:spPr>
          <a:xfrm>
            <a:off x="-42783" y="4005608"/>
            <a:ext cx="214792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192.168.6.0/24</a:t>
            </a:r>
          </a:p>
        </p:txBody>
      </p:sp>
      <p:sp>
        <p:nvSpPr>
          <p:cNvPr id="183" name="Shape 183"/>
          <p:cNvSpPr/>
          <p:nvPr/>
        </p:nvSpPr>
        <p:spPr>
          <a:xfrm>
            <a:off x="9491535" y="8406272"/>
            <a:ext cx="214792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192.168.9.0/24</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0"/>
                                        </p:tgtEl>
                                        <p:attrNameLst>
                                          <p:attrName>style.visibility</p:attrName>
                                        </p:attrNameLst>
                                      </p:cBhvr>
                                      <p:to>
                                        <p:strVal val="visible"/>
                                      </p:to>
                                    </p:set>
                                    <p:animEffect filter="dissolve" transition="in">
                                      <p:cBhvr>
                                        <p:cTn id="7" dur="199"/>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71"/>
                                        </p:tgtEl>
                                        <p:attrNameLst>
                                          <p:attrName>style.visibility</p:attrName>
                                        </p:attrNameLst>
                                      </p:cBhvr>
                                      <p:to>
                                        <p:strVal val="visible"/>
                                      </p:to>
                                    </p:set>
                                    <p:animEffect filter="dissolve" transition="in">
                                      <p:cBhvr>
                                        <p:cTn id="12" dur="199"/>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2"/>
      <p:bldP build="whole" bldLvl="1" animBg="1" rev="0" advAuto="0" spid="18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xfrm>
            <a:off x="4391547" y="703445"/>
            <a:ext cx="4221706" cy="1145743"/>
          </a:xfrm>
          <a:prstGeom prst="rect">
            <a:avLst/>
          </a:prstGeom>
        </p:spPr>
        <p:txBody>
          <a:bodyPr/>
          <a:lstStyle>
            <a:lvl1pPr defTabSz="403097">
              <a:defRPr sz="5520"/>
            </a:lvl1pPr>
          </a:lstStyle>
          <a:p>
            <a:pPr/>
            <a:r>
              <a:t>Port bonding</a:t>
            </a:r>
          </a:p>
        </p:txBody>
      </p:sp>
      <p:pic>
        <p:nvPicPr>
          <p:cNvPr id="188" name="acqo54oRi.png"/>
          <p:cNvPicPr>
            <a:picLocks noChangeAspect="1"/>
          </p:cNvPicPr>
          <p:nvPr/>
        </p:nvPicPr>
        <p:blipFill>
          <a:blip r:embed="rId3">
            <a:extLst/>
          </a:blip>
          <a:stretch>
            <a:fillRect/>
          </a:stretch>
        </p:blipFill>
        <p:spPr>
          <a:xfrm>
            <a:off x="7001302" y="3839671"/>
            <a:ext cx="2674408" cy="1860943"/>
          </a:xfrm>
          <a:prstGeom prst="rect">
            <a:avLst/>
          </a:prstGeom>
          <a:ln w="12700">
            <a:miter lim="400000"/>
          </a:ln>
        </p:spPr>
      </p:pic>
      <p:pic>
        <p:nvPicPr>
          <p:cNvPr id="189" name="laptop-33521_640.png"/>
          <p:cNvPicPr>
            <a:picLocks noChangeAspect="1"/>
          </p:cNvPicPr>
          <p:nvPr/>
        </p:nvPicPr>
        <p:blipFill>
          <a:blip r:embed="rId4">
            <a:extLst/>
          </a:blip>
          <a:stretch>
            <a:fillRect/>
          </a:stretch>
        </p:blipFill>
        <p:spPr>
          <a:xfrm>
            <a:off x="2487432" y="7375921"/>
            <a:ext cx="1482445" cy="1385160"/>
          </a:xfrm>
          <a:prstGeom prst="rect">
            <a:avLst/>
          </a:prstGeom>
          <a:ln w="12700">
            <a:miter lim="400000"/>
          </a:ln>
        </p:spPr>
      </p:pic>
      <p:pic>
        <p:nvPicPr>
          <p:cNvPr id="190" name="acqo54oRi.png"/>
          <p:cNvPicPr>
            <a:picLocks noChangeAspect="1"/>
          </p:cNvPicPr>
          <p:nvPr/>
        </p:nvPicPr>
        <p:blipFill>
          <a:blip r:embed="rId3">
            <a:extLst/>
          </a:blip>
          <a:stretch>
            <a:fillRect/>
          </a:stretch>
        </p:blipFill>
        <p:spPr>
          <a:xfrm>
            <a:off x="3572122" y="4052986"/>
            <a:ext cx="2674408" cy="1860943"/>
          </a:xfrm>
          <a:prstGeom prst="rect">
            <a:avLst/>
          </a:prstGeom>
          <a:ln w="12700">
            <a:miter lim="400000"/>
          </a:ln>
        </p:spPr>
      </p:pic>
      <p:pic>
        <p:nvPicPr>
          <p:cNvPr id="191" name="laptop-33521_640.png"/>
          <p:cNvPicPr>
            <a:picLocks noChangeAspect="1"/>
          </p:cNvPicPr>
          <p:nvPr/>
        </p:nvPicPr>
        <p:blipFill>
          <a:blip r:embed="rId4">
            <a:extLst/>
          </a:blip>
          <a:stretch>
            <a:fillRect/>
          </a:stretch>
        </p:blipFill>
        <p:spPr>
          <a:xfrm>
            <a:off x="1043499" y="5811146"/>
            <a:ext cx="1482444" cy="1385160"/>
          </a:xfrm>
          <a:prstGeom prst="rect">
            <a:avLst/>
          </a:prstGeom>
          <a:ln w="12700">
            <a:miter lim="400000"/>
          </a:ln>
        </p:spPr>
      </p:pic>
      <p:pic>
        <p:nvPicPr>
          <p:cNvPr id="192" name="laptop-33521_640.png"/>
          <p:cNvPicPr>
            <a:picLocks noChangeAspect="1"/>
          </p:cNvPicPr>
          <p:nvPr/>
        </p:nvPicPr>
        <p:blipFill>
          <a:blip r:embed="rId4">
            <a:extLst/>
          </a:blip>
          <a:stretch>
            <a:fillRect/>
          </a:stretch>
        </p:blipFill>
        <p:spPr>
          <a:xfrm>
            <a:off x="376400" y="3659429"/>
            <a:ext cx="1482445" cy="1385160"/>
          </a:xfrm>
          <a:prstGeom prst="rect">
            <a:avLst/>
          </a:prstGeom>
          <a:ln w="12700">
            <a:miter lim="400000"/>
          </a:ln>
        </p:spPr>
      </p:pic>
      <p:pic>
        <p:nvPicPr>
          <p:cNvPr id="193" name="laptop-33521_640.png"/>
          <p:cNvPicPr>
            <a:picLocks noChangeAspect="1"/>
          </p:cNvPicPr>
          <p:nvPr/>
        </p:nvPicPr>
        <p:blipFill>
          <a:blip r:embed="rId4">
            <a:extLst/>
          </a:blip>
          <a:stretch>
            <a:fillRect/>
          </a:stretch>
        </p:blipFill>
        <p:spPr>
          <a:xfrm>
            <a:off x="762345" y="1507712"/>
            <a:ext cx="1482445" cy="1385159"/>
          </a:xfrm>
          <a:prstGeom prst="rect">
            <a:avLst/>
          </a:prstGeom>
          <a:ln w="12700">
            <a:miter lim="400000"/>
          </a:ln>
        </p:spPr>
      </p:pic>
      <p:pic>
        <p:nvPicPr>
          <p:cNvPr id="194" name="laptop-33521_640.png"/>
          <p:cNvPicPr>
            <a:picLocks noChangeAspect="1"/>
          </p:cNvPicPr>
          <p:nvPr/>
        </p:nvPicPr>
        <p:blipFill>
          <a:blip r:embed="rId4">
            <a:extLst/>
          </a:blip>
          <a:stretch>
            <a:fillRect/>
          </a:stretch>
        </p:blipFill>
        <p:spPr>
          <a:xfrm>
            <a:off x="9797058" y="1997235"/>
            <a:ext cx="1482445" cy="1385159"/>
          </a:xfrm>
          <a:prstGeom prst="rect">
            <a:avLst/>
          </a:prstGeom>
          <a:ln w="12700">
            <a:miter lim="400000"/>
          </a:ln>
        </p:spPr>
      </p:pic>
      <p:pic>
        <p:nvPicPr>
          <p:cNvPr id="195" name="laptop-33521_640.png"/>
          <p:cNvPicPr>
            <a:picLocks noChangeAspect="1"/>
          </p:cNvPicPr>
          <p:nvPr/>
        </p:nvPicPr>
        <p:blipFill>
          <a:blip r:embed="rId4">
            <a:extLst/>
          </a:blip>
          <a:stretch>
            <a:fillRect/>
          </a:stretch>
        </p:blipFill>
        <p:spPr>
          <a:xfrm>
            <a:off x="10551322" y="5811146"/>
            <a:ext cx="1482445" cy="1385160"/>
          </a:xfrm>
          <a:prstGeom prst="rect">
            <a:avLst/>
          </a:prstGeom>
          <a:ln w="12700">
            <a:miter lim="400000"/>
          </a:ln>
        </p:spPr>
      </p:pic>
      <p:pic>
        <p:nvPicPr>
          <p:cNvPr id="196" name="laptop-33521_640.png"/>
          <p:cNvPicPr>
            <a:picLocks noChangeAspect="1"/>
          </p:cNvPicPr>
          <p:nvPr/>
        </p:nvPicPr>
        <p:blipFill>
          <a:blip r:embed="rId4">
            <a:extLst/>
          </a:blip>
          <a:stretch>
            <a:fillRect/>
          </a:stretch>
        </p:blipFill>
        <p:spPr>
          <a:xfrm>
            <a:off x="10430481" y="3729695"/>
            <a:ext cx="1482444" cy="1385159"/>
          </a:xfrm>
          <a:prstGeom prst="rect">
            <a:avLst/>
          </a:prstGeom>
          <a:ln w="12700">
            <a:miter lim="400000"/>
          </a:ln>
        </p:spPr>
      </p:pic>
      <p:pic>
        <p:nvPicPr>
          <p:cNvPr id="197" name="laptop-33521_640.png"/>
          <p:cNvPicPr>
            <a:picLocks noChangeAspect="1"/>
          </p:cNvPicPr>
          <p:nvPr/>
        </p:nvPicPr>
        <p:blipFill>
          <a:blip r:embed="rId4">
            <a:extLst/>
          </a:blip>
          <a:stretch>
            <a:fillRect/>
          </a:stretch>
        </p:blipFill>
        <p:spPr>
          <a:xfrm>
            <a:off x="9797058" y="7750762"/>
            <a:ext cx="1482445" cy="1385160"/>
          </a:xfrm>
          <a:prstGeom prst="rect">
            <a:avLst/>
          </a:prstGeom>
          <a:ln w="12700">
            <a:miter lim="400000"/>
          </a:ln>
        </p:spPr>
      </p:pic>
      <p:sp>
        <p:nvSpPr>
          <p:cNvPr id="198" name="Shape 198"/>
          <p:cNvSpPr/>
          <p:nvPr/>
        </p:nvSpPr>
        <p:spPr>
          <a:xfrm>
            <a:off x="4891353" y="5317584"/>
            <a:ext cx="3572404" cy="1226552"/>
          </a:xfrm>
          <a:custGeom>
            <a:avLst/>
            <a:gdLst/>
            <a:ahLst/>
            <a:cxnLst>
              <a:cxn ang="0">
                <a:pos x="wd2" y="hd2"/>
              </a:cxn>
              <a:cxn ang="5400000">
                <a:pos x="wd2" y="hd2"/>
              </a:cxn>
              <a:cxn ang="10800000">
                <a:pos x="wd2" y="hd2"/>
              </a:cxn>
              <a:cxn ang="16200000">
                <a:pos x="wd2" y="hd2"/>
              </a:cxn>
            </a:cxnLst>
            <a:rect l="0" t="0" r="r" b="b"/>
            <a:pathLst>
              <a:path w="21328" h="19035" fill="norm" stroke="1" extrusionOk="0">
                <a:moveTo>
                  <a:pt x="807" y="3138"/>
                </a:moveTo>
                <a:cubicBezTo>
                  <a:pt x="-215" y="6401"/>
                  <a:pt x="-272" y="11035"/>
                  <a:pt x="667" y="14461"/>
                </a:cubicBezTo>
                <a:cubicBezTo>
                  <a:pt x="2623" y="21600"/>
                  <a:pt x="6535" y="18950"/>
                  <a:pt x="9948" y="16087"/>
                </a:cubicBezTo>
                <a:cubicBezTo>
                  <a:pt x="13107" y="13437"/>
                  <a:pt x="16476" y="11783"/>
                  <a:pt x="19090" y="6415"/>
                </a:cubicBezTo>
                <a:cubicBezTo>
                  <a:pt x="19967" y="4613"/>
                  <a:pt x="20723" y="2445"/>
                  <a:pt x="21328" y="0"/>
                </a:cubicBezTo>
              </a:path>
            </a:pathLst>
          </a:custGeom>
          <a:ln w="50800">
            <a:solidFill>
              <a:srgbClr val="000000"/>
            </a:solidFill>
            <a:miter lim="400000"/>
          </a:ln>
        </p:spPr>
        <p:txBody>
          <a:bodyPr lIns="50800" tIns="50800" rIns="50800" bIns="50800" anchor="ctr"/>
          <a:lstStyle/>
          <a:p>
            <a:pPr>
              <a:defRPr sz="3700"/>
            </a:pPr>
          </a:p>
        </p:txBody>
      </p:sp>
      <p:sp>
        <p:nvSpPr>
          <p:cNvPr id="199" name="Shape 199"/>
          <p:cNvSpPr/>
          <p:nvPr/>
        </p:nvSpPr>
        <p:spPr>
          <a:xfrm>
            <a:off x="4891353" y="5228684"/>
            <a:ext cx="3572404" cy="1226552"/>
          </a:xfrm>
          <a:custGeom>
            <a:avLst/>
            <a:gdLst/>
            <a:ahLst/>
            <a:cxnLst>
              <a:cxn ang="0">
                <a:pos x="wd2" y="hd2"/>
              </a:cxn>
              <a:cxn ang="5400000">
                <a:pos x="wd2" y="hd2"/>
              </a:cxn>
              <a:cxn ang="10800000">
                <a:pos x="wd2" y="hd2"/>
              </a:cxn>
              <a:cxn ang="16200000">
                <a:pos x="wd2" y="hd2"/>
              </a:cxn>
            </a:cxnLst>
            <a:rect l="0" t="0" r="r" b="b"/>
            <a:pathLst>
              <a:path w="21328" h="19035" fill="norm" stroke="1" extrusionOk="0">
                <a:moveTo>
                  <a:pt x="807" y="3138"/>
                </a:moveTo>
                <a:cubicBezTo>
                  <a:pt x="-215" y="6401"/>
                  <a:pt x="-272" y="11035"/>
                  <a:pt x="667" y="14461"/>
                </a:cubicBezTo>
                <a:cubicBezTo>
                  <a:pt x="2623" y="21600"/>
                  <a:pt x="6535" y="18950"/>
                  <a:pt x="9948" y="16087"/>
                </a:cubicBezTo>
                <a:cubicBezTo>
                  <a:pt x="13107" y="13437"/>
                  <a:pt x="16476" y="11783"/>
                  <a:pt x="19090" y="6415"/>
                </a:cubicBezTo>
                <a:cubicBezTo>
                  <a:pt x="19967" y="4613"/>
                  <a:pt x="20723" y="2445"/>
                  <a:pt x="21328" y="0"/>
                </a:cubicBezTo>
              </a:path>
            </a:pathLst>
          </a:custGeom>
          <a:ln w="50800">
            <a:solidFill>
              <a:schemeClr val="accent6"/>
            </a:solidFill>
            <a:miter lim="400000"/>
          </a:ln>
        </p:spPr>
        <p:txBody>
          <a:bodyPr lIns="50800" tIns="50800" rIns="50800" bIns="50800" anchor="ctr"/>
          <a:lstStyle/>
          <a:p>
            <a:pPr>
              <a:defRPr sz="3700"/>
            </a:pPr>
          </a:p>
        </p:txBody>
      </p:sp>
      <p:sp>
        <p:nvSpPr>
          <p:cNvPr id="200" name="Shape 200"/>
          <p:cNvSpPr/>
          <p:nvPr/>
        </p:nvSpPr>
        <p:spPr>
          <a:xfrm>
            <a:off x="3485951" y="5471403"/>
            <a:ext cx="1456054" cy="26787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982" y="15448"/>
                  <a:pt x="9380" y="9594"/>
                  <a:pt x="16063" y="4178"/>
                </a:cubicBezTo>
                <a:cubicBezTo>
                  <a:pt x="17823" y="2752"/>
                  <a:pt x="19669" y="1359"/>
                  <a:pt x="21600" y="0"/>
                </a:cubicBezTo>
              </a:path>
            </a:pathLst>
          </a:custGeom>
          <a:ln w="25400">
            <a:solidFill>
              <a:srgbClr val="000000"/>
            </a:solidFill>
            <a:miter lim="400000"/>
          </a:ln>
        </p:spPr>
        <p:txBody>
          <a:bodyPr lIns="50800" tIns="50800" rIns="50800" bIns="50800" anchor="ctr"/>
          <a:lstStyle/>
          <a:p>
            <a:pPr>
              <a:defRPr sz="2400"/>
            </a:pPr>
          </a:p>
        </p:txBody>
      </p:sp>
      <p:sp>
        <p:nvSpPr>
          <p:cNvPr id="201" name="Shape 201"/>
          <p:cNvSpPr/>
          <p:nvPr/>
        </p:nvSpPr>
        <p:spPr>
          <a:xfrm>
            <a:off x="2069703" y="5450578"/>
            <a:ext cx="2830377" cy="1043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6262" y="14868"/>
                  <a:pt x="12576" y="8497"/>
                  <a:pt x="18937" y="2490"/>
                </a:cubicBezTo>
                <a:cubicBezTo>
                  <a:pt x="19824" y="1653"/>
                  <a:pt x="20712" y="823"/>
                  <a:pt x="21600" y="0"/>
                </a:cubicBezTo>
              </a:path>
            </a:pathLst>
          </a:cu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í</a:t>
            </a:r>
          </a:p>
        </p:txBody>
      </p:sp>
      <p:sp>
        <p:nvSpPr>
          <p:cNvPr id="202" name="Shape 202"/>
          <p:cNvSpPr/>
          <p:nvPr/>
        </p:nvSpPr>
        <p:spPr>
          <a:xfrm>
            <a:off x="1292721" y="4487465"/>
            <a:ext cx="3550805" cy="9434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006" y="11955"/>
                  <a:pt x="12600" y="19149"/>
                  <a:pt x="19374" y="21137"/>
                </a:cubicBezTo>
                <a:cubicBezTo>
                  <a:pt x="20115" y="21354"/>
                  <a:pt x="20857" y="21509"/>
                  <a:pt x="21600" y="21600"/>
                </a:cubicBezTo>
              </a:path>
            </a:pathLst>
          </a:custGeom>
          <a:ln w="25400">
            <a:solidFill>
              <a:srgbClr val="000000"/>
            </a:solidFill>
            <a:miter lim="400000"/>
          </a:ln>
        </p:spPr>
        <p:txBody>
          <a:bodyPr lIns="50800" tIns="50800" rIns="50800" bIns="50800" anchor="ctr"/>
          <a:lstStyle/>
          <a:p>
            <a:pPr>
              <a:defRPr sz="2400"/>
            </a:pPr>
          </a:p>
        </p:txBody>
      </p:sp>
      <p:sp>
        <p:nvSpPr>
          <p:cNvPr id="203" name="Shape 203"/>
          <p:cNvSpPr/>
          <p:nvPr/>
        </p:nvSpPr>
        <p:spPr>
          <a:xfrm>
            <a:off x="1679029" y="2280344"/>
            <a:ext cx="3113771" cy="3126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95" y="4904"/>
                  <a:pt x="4798" y="9360"/>
                  <a:pt x="8522" y="13081"/>
                </a:cubicBezTo>
                <a:cubicBezTo>
                  <a:pt x="12239" y="16795"/>
                  <a:pt x="16694" y="19697"/>
                  <a:pt x="21600" y="21600"/>
                </a:cubicBezTo>
              </a:path>
            </a:pathLst>
          </a:custGeom>
          <a:ln w="25400">
            <a:solidFill>
              <a:srgbClr val="000000"/>
            </a:solidFill>
            <a:miter lim="400000"/>
          </a:ln>
        </p:spPr>
        <p:txBody>
          <a:bodyPr lIns="50800" tIns="50800" rIns="50800" bIns="50800" anchor="ctr"/>
          <a:lstStyle/>
          <a:p>
            <a:pPr>
              <a:defRPr sz="2400"/>
            </a:pPr>
          </a:p>
        </p:txBody>
      </p:sp>
      <p:sp>
        <p:nvSpPr>
          <p:cNvPr id="204" name="Shape 204"/>
          <p:cNvSpPr/>
          <p:nvPr/>
        </p:nvSpPr>
        <p:spPr>
          <a:xfrm>
            <a:off x="8297450" y="5226305"/>
            <a:ext cx="2148300" cy="32669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3028" y="18001"/>
                  <a:pt x="6408" y="12711"/>
                  <a:pt x="2691" y="6486"/>
                </a:cubicBezTo>
                <a:cubicBezTo>
                  <a:pt x="1441" y="4394"/>
                  <a:pt x="539" y="2219"/>
                  <a:pt x="0" y="0"/>
                </a:cubicBezTo>
              </a:path>
            </a:pathLst>
          </a:custGeom>
          <a:ln w="25400">
            <a:solidFill>
              <a:srgbClr val="000000"/>
            </a:solidFill>
            <a:miter lim="400000"/>
          </a:ln>
        </p:spPr>
        <p:txBody>
          <a:bodyPr lIns="50800" tIns="50800" rIns="50800" bIns="50800" anchor="ctr"/>
          <a:lstStyle/>
          <a:p>
            <a:pPr>
              <a:defRPr sz="2400"/>
            </a:pPr>
          </a:p>
        </p:txBody>
      </p:sp>
      <p:sp>
        <p:nvSpPr>
          <p:cNvPr id="205" name="Shape 205"/>
          <p:cNvSpPr/>
          <p:nvPr/>
        </p:nvSpPr>
        <p:spPr>
          <a:xfrm>
            <a:off x="8349681" y="5189515"/>
            <a:ext cx="2954560" cy="1522945"/>
          </a:xfrm>
          <a:custGeom>
            <a:avLst/>
            <a:gdLst/>
            <a:ahLst/>
            <a:cxnLst>
              <a:cxn ang="0">
                <a:pos x="wd2" y="hd2"/>
              </a:cxn>
              <a:cxn ang="5400000">
                <a:pos x="wd2" y="hd2"/>
              </a:cxn>
              <a:cxn ang="10800000">
                <a:pos x="wd2" y="hd2"/>
              </a:cxn>
              <a:cxn ang="16200000">
                <a:pos x="wd2" y="hd2"/>
              </a:cxn>
            </a:cxnLst>
            <a:rect l="0" t="0" r="r" b="b"/>
            <a:pathLst>
              <a:path w="21600" h="19965" fill="norm" stroke="1" extrusionOk="0">
                <a:moveTo>
                  <a:pt x="21600" y="19274"/>
                </a:moveTo>
                <a:cubicBezTo>
                  <a:pt x="15131" y="21600"/>
                  <a:pt x="8442" y="17977"/>
                  <a:pt x="3774" y="9617"/>
                </a:cubicBezTo>
                <a:cubicBezTo>
                  <a:pt x="2215" y="6827"/>
                  <a:pt x="938" y="3573"/>
                  <a:pt x="0" y="0"/>
                </a:cubicBezTo>
              </a:path>
            </a:pathLst>
          </a:custGeom>
          <a:ln w="25400">
            <a:solidFill>
              <a:srgbClr val="000000"/>
            </a:solidFill>
            <a:miter lim="400000"/>
          </a:ln>
        </p:spPr>
        <p:txBody>
          <a:bodyPr lIns="50800" tIns="50800" rIns="50800" bIns="50800" anchor="ctr"/>
          <a:lstStyle/>
          <a:p>
            <a:pPr>
              <a:defRPr sz="2400"/>
            </a:pPr>
          </a:p>
        </p:txBody>
      </p:sp>
      <p:sp>
        <p:nvSpPr>
          <p:cNvPr id="206" name="Shape 206"/>
          <p:cNvSpPr/>
          <p:nvPr/>
        </p:nvSpPr>
        <p:spPr>
          <a:xfrm>
            <a:off x="7908565" y="4611687"/>
            <a:ext cx="3125603" cy="436998"/>
          </a:xfrm>
          <a:custGeom>
            <a:avLst/>
            <a:gdLst/>
            <a:ahLst/>
            <a:cxnLst>
              <a:cxn ang="0">
                <a:pos x="wd2" y="hd2"/>
              </a:cxn>
              <a:cxn ang="5400000">
                <a:pos x="wd2" y="hd2"/>
              </a:cxn>
              <a:cxn ang="10800000">
                <a:pos x="wd2" y="hd2"/>
              </a:cxn>
              <a:cxn ang="16200000">
                <a:pos x="wd2" y="hd2"/>
              </a:cxn>
            </a:cxnLst>
            <a:rect l="0" t="0" r="r" b="b"/>
            <a:pathLst>
              <a:path w="21600" h="20195" fill="norm" stroke="1" extrusionOk="0">
                <a:moveTo>
                  <a:pt x="21600" y="0"/>
                </a:moveTo>
                <a:cubicBezTo>
                  <a:pt x="16542" y="14774"/>
                  <a:pt x="11045" y="21600"/>
                  <a:pt x="5532" y="19955"/>
                </a:cubicBezTo>
                <a:cubicBezTo>
                  <a:pt x="3673" y="19400"/>
                  <a:pt x="1823" y="17878"/>
                  <a:pt x="0" y="15403"/>
                </a:cubicBezTo>
              </a:path>
            </a:pathLst>
          </a:custGeom>
          <a:ln w="25400">
            <a:solidFill>
              <a:srgbClr val="000000"/>
            </a:solidFill>
            <a:miter lim="400000"/>
          </a:ln>
        </p:spPr>
        <p:txBody>
          <a:bodyPr lIns="50800" tIns="50800" rIns="50800" bIns="50800" anchor="ctr"/>
          <a:lstStyle/>
          <a:p>
            <a:pPr>
              <a:defRPr sz="2400"/>
            </a:pPr>
          </a:p>
        </p:txBody>
      </p:sp>
      <p:sp>
        <p:nvSpPr>
          <p:cNvPr id="207" name="Shape 207"/>
          <p:cNvSpPr/>
          <p:nvPr/>
        </p:nvSpPr>
        <p:spPr>
          <a:xfrm>
            <a:off x="7738907" y="2862411"/>
            <a:ext cx="2634513" cy="2011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9499" y="6578"/>
                  <a:pt x="15942" y="12182"/>
                  <a:pt x="11387" y="16089"/>
                </a:cubicBezTo>
                <a:cubicBezTo>
                  <a:pt x="7959" y="19030"/>
                  <a:pt x="4065" y="20915"/>
                  <a:pt x="0" y="21600"/>
                </a:cubicBezTo>
              </a:path>
            </a:pathLst>
          </a:custGeom>
          <a:ln w="25400">
            <a:solidFill>
              <a:srgbClr val="000000"/>
            </a:solidFill>
            <a:miter lim="400000"/>
          </a:ln>
        </p:spPr>
        <p:txBody>
          <a:bodyPr lIns="50800" tIns="50800" rIns="50800" bIns="50800" anchor="ctr"/>
          <a:lstStyle/>
          <a:p>
            <a:pPr>
              <a:defRPr sz="2400"/>
            </a:pPr>
          </a:p>
        </p:txBody>
      </p:sp>
      <p:sp>
        <p:nvSpPr>
          <p:cNvPr id="208" name="Shape 208"/>
          <p:cNvSpPr/>
          <p:nvPr/>
        </p:nvSpPr>
        <p:spPr>
          <a:xfrm>
            <a:off x="3446090" y="5449042"/>
            <a:ext cx="1489295" cy="26471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64" y="16346"/>
                  <a:pt x="5298" y="11351"/>
                  <a:pt x="10659" y="6948"/>
                </a:cubicBezTo>
                <a:cubicBezTo>
                  <a:pt x="13779" y="4385"/>
                  <a:pt x="17455" y="2051"/>
                  <a:pt x="21600" y="0"/>
                </a:cubicBezTo>
              </a:path>
            </a:pathLst>
          </a:custGeom>
          <a:ln w="50800">
            <a:solidFill>
              <a:schemeClr val="accent6"/>
            </a:solidFill>
            <a:miter lim="400000"/>
          </a:ln>
        </p:spPr>
        <p:txBody>
          <a:bodyPr lIns="50800" tIns="50800" rIns="50800" bIns="50800" anchor="ctr"/>
          <a:lstStyle/>
          <a:p>
            <a:pPr>
              <a:defRPr sz="2400"/>
            </a:pPr>
          </a:p>
        </p:txBody>
      </p:sp>
      <p:grpSp>
        <p:nvGrpSpPr>
          <p:cNvPr id="211" name="Group 211"/>
          <p:cNvGrpSpPr/>
          <p:nvPr/>
        </p:nvGrpSpPr>
        <p:grpSpPr>
          <a:xfrm>
            <a:off x="3948565" y="7492379"/>
            <a:ext cx="842094" cy="1680294"/>
            <a:chOff x="0" y="0"/>
            <a:chExt cx="842092" cy="1680292"/>
          </a:xfrm>
        </p:grpSpPr>
        <p:pic>
          <p:nvPicPr>
            <p:cNvPr id="209" name="ethernet_card_256.png"/>
            <p:cNvPicPr>
              <a:picLocks noChangeAspect="1"/>
            </p:cNvPicPr>
            <p:nvPr/>
          </p:nvPicPr>
          <p:blipFill>
            <a:blip r:embed="rId5">
              <a:extLst/>
            </a:blip>
            <a:stretch>
              <a:fillRect/>
            </a:stretch>
          </p:blipFill>
          <p:spPr>
            <a:xfrm>
              <a:off x="0" y="0"/>
              <a:ext cx="842093" cy="842093"/>
            </a:xfrm>
            <a:prstGeom prst="rect">
              <a:avLst/>
            </a:prstGeom>
            <a:ln w="12700" cap="flat">
              <a:noFill/>
              <a:miter lim="400000"/>
            </a:ln>
            <a:effectLst/>
          </p:spPr>
        </p:pic>
        <p:pic>
          <p:nvPicPr>
            <p:cNvPr id="210" name="ethernet_card_256.png"/>
            <p:cNvPicPr>
              <a:picLocks noChangeAspect="1"/>
            </p:cNvPicPr>
            <p:nvPr/>
          </p:nvPicPr>
          <p:blipFill>
            <a:blip r:embed="rId5">
              <a:extLst/>
            </a:blip>
            <a:stretch>
              <a:fillRect/>
            </a:stretch>
          </p:blipFill>
          <p:spPr>
            <a:xfrm>
              <a:off x="0" y="838200"/>
              <a:ext cx="842093" cy="842093"/>
            </a:xfrm>
            <a:prstGeom prst="rect">
              <a:avLst/>
            </a:prstGeom>
            <a:ln w="12700" cap="flat">
              <a:noFill/>
              <a:miter lim="400000"/>
            </a:ln>
            <a:effectLst/>
          </p:spPr>
        </p:pic>
      </p:grpSp>
      <p:pic>
        <p:nvPicPr>
          <p:cNvPr id="212" name="Screen_Shot_2015-10-17_at_08_51_38.png"/>
          <p:cNvPicPr>
            <a:picLocks noChangeAspect="1"/>
          </p:cNvPicPr>
          <p:nvPr/>
        </p:nvPicPr>
        <p:blipFill>
          <a:blip r:embed="rId6">
            <a:extLst/>
          </a:blip>
          <a:stretch>
            <a:fillRect/>
          </a:stretch>
        </p:blipFill>
        <p:spPr>
          <a:xfrm>
            <a:off x="7517092" y="5895221"/>
            <a:ext cx="5047676" cy="3801185"/>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9"/>
                                        </p:tgtEl>
                                        <p:attrNameLst>
                                          <p:attrName>style.visibility</p:attrName>
                                        </p:attrNameLst>
                                      </p:cBhvr>
                                      <p:to>
                                        <p:strVal val="visible"/>
                                      </p:to>
                                    </p:set>
                                    <p:animEffect filter="dissolve" transition="in">
                                      <p:cBhvr>
                                        <p:cTn id="7" dur="199"/>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08"/>
                                        </p:tgtEl>
                                        <p:attrNameLst>
                                          <p:attrName>style.visibility</p:attrName>
                                        </p:attrNameLst>
                                      </p:cBhvr>
                                      <p:to>
                                        <p:strVal val="visible"/>
                                      </p:to>
                                    </p:set>
                                    <p:animEffect filter="dissolve" transition="in">
                                      <p:cBhvr>
                                        <p:cTn id="12" dur="199"/>
                                        <p:tgtEl>
                                          <p:spTgt spid="20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11"/>
                                        </p:tgtEl>
                                        <p:attrNameLst>
                                          <p:attrName>style.visibility</p:attrName>
                                        </p:attrNameLst>
                                      </p:cBhvr>
                                      <p:to>
                                        <p:strVal val="visible"/>
                                      </p:to>
                                    </p:set>
                                    <p:animEffect filter="dissolve" transition="in">
                                      <p:cBhvr>
                                        <p:cTn id="17" dur="199"/>
                                        <p:tgtEl>
                                          <p:spTgt spid="21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12"/>
                                        </p:tgtEl>
                                        <p:attrNameLst>
                                          <p:attrName>style.visibility</p:attrName>
                                        </p:attrNameLst>
                                      </p:cBhvr>
                                      <p:to>
                                        <p:strVal val="visible"/>
                                      </p:to>
                                    </p:set>
                                    <p:animEffect filter="dissolve" transition="in">
                                      <p:cBhvr>
                                        <p:cTn id="22" dur="199"/>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2" grpId="4"/>
      <p:bldP build="whole" bldLvl="1" animBg="1" rev="0" advAuto="0" spid="208" grpId="2"/>
      <p:bldP build="whole" bldLvl="1" animBg="1" rev="0" advAuto="0" spid="211" grpId="3"/>
      <p:bldP build="whole" bldLvl="1" animBg="1" rev="0" advAuto="0" spid="19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6" name="acqo54oRi.png"/>
          <p:cNvPicPr>
            <a:picLocks noChangeAspect="1"/>
          </p:cNvPicPr>
          <p:nvPr/>
        </p:nvPicPr>
        <p:blipFill>
          <a:blip r:embed="rId3">
            <a:extLst/>
          </a:blip>
          <a:stretch>
            <a:fillRect/>
          </a:stretch>
        </p:blipFill>
        <p:spPr>
          <a:xfrm>
            <a:off x="5671855" y="4171520"/>
            <a:ext cx="2674408" cy="1860942"/>
          </a:xfrm>
          <a:prstGeom prst="rect">
            <a:avLst/>
          </a:prstGeom>
          <a:ln w="12700">
            <a:miter lim="400000"/>
          </a:ln>
        </p:spPr>
      </p:pic>
      <p:pic>
        <p:nvPicPr>
          <p:cNvPr id="217" name="laptop-33521_640.png"/>
          <p:cNvPicPr>
            <a:picLocks noChangeAspect="1"/>
          </p:cNvPicPr>
          <p:nvPr/>
        </p:nvPicPr>
        <p:blipFill>
          <a:blip r:embed="rId4">
            <a:extLst/>
          </a:blip>
          <a:stretch>
            <a:fillRect/>
          </a:stretch>
        </p:blipFill>
        <p:spPr>
          <a:xfrm>
            <a:off x="3143232" y="5929680"/>
            <a:ext cx="1482445" cy="1385159"/>
          </a:xfrm>
          <a:prstGeom prst="rect">
            <a:avLst/>
          </a:prstGeom>
          <a:ln w="12700">
            <a:miter lim="400000"/>
          </a:ln>
        </p:spPr>
      </p:pic>
      <p:sp>
        <p:nvSpPr>
          <p:cNvPr id="218" name="Shape 218"/>
          <p:cNvSpPr/>
          <p:nvPr/>
        </p:nvSpPr>
        <p:spPr>
          <a:xfrm>
            <a:off x="5585685" y="5589936"/>
            <a:ext cx="1456054" cy="2678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982" y="15448"/>
                  <a:pt x="9380" y="9594"/>
                  <a:pt x="16063" y="4178"/>
                </a:cubicBezTo>
                <a:cubicBezTo>
                  <a:pt x="17823" y="2752"/>
                  <a:pt x="19669" y="1359"/>
                  <a:pt x="21600" y="0"/>
                </a:cubicBezTo>
              </a:path>
            </a:pathLst>
          </a:custGeom>
          <a:ln w="25400">
            <a:solidFill>
              <a:srgbClr val="000000"/>
            </a:solidFill>
            <a:miter lim="400000"/>
          </a:ln>
        </p:spPr>
        <p:txBody>
          <a:bodyPr lIns="50800" tIns="50800" rIns="50800" bIns="50800" anchor="ctr"/>
          <a:lstStyle/>
          <a:p>
            <a:pPr>
              <a:defRPr sz="2400"/>
            </a:pPr>
          </a:p>
        </p:txBody>
      </p:sp>
      <p:sp>
        <p:nvSpPr>
          <p:cNvPr id="219" name="Shape 219"/>
          <p:cNvSpPr/>
          <p:nvPr/>
        </p:nvSpPr>
        <p:spPr>
          <a:xfrm>
            <a:off x="4169436" y="5569112"/>
            <a:ext cx="2830378" cy="1043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6262" y="14868"/>
                  <a:pt x="12576" y="8497"/>
                  <a:pt x="18937" y="2490"/>
                </a:cubicBezTo>
                <a:cubicBezTo>
                  <a:pt x="19824" y="1653"/>
                  <a:pt x="20712" y="823"/>
                  <a:pt x="21600" y="0"/>
                </a:cubicBezTo>
              </a:path>
            </a:pathLst>
          </a:cu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í</a:t>
            </a:r>
          </a:p>
        </p:txBody>
      </p:sp>
      <p:sp>
        <p:nvSpPr>
          <p:cNvPr id="220" name="Shape 220"/>
          <p:cNvSpPr/>
          <p:nvPr/>
        </p:nvSpPr>
        <p:spPr>
          <a:xfrm>
            <a:off x="3392454" y="4605999"/>
            <a:ext cx="3550806" cy="9434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006" y="11955"/>
                  <a:pt x="12600" y="19149"/>
                  <a:pt x="19374" y="21137"/>
                </a:cubicBezTo>
                <a:cubicBezTo>
                  <a:pt x="20115" y="21354"/>
                  <a:pt x="20857" y="21509"/>
                  <a:pt x="21600" y="21600"/>
                </a:cubicBezTo>
              </a:path>
            </a:pathLst>
          </a:custGeom>
          <a:ln w="25400">
            <a:solidFill>
              <a:srgbClr val="000000"/>
            </a:solidFill>
            <a:miter lim="400000"/>
          </a:ln>
        </p:spPr>
        <p:txBody>
          <a:bodyPr lIns="50800" tIns="50800" rIns="50800" bIns="50800" anchor="ctr"/>
          <a:lstStyle/>
          <a:p>
            <a:pPr>
              <a:defRPr sz="2400"/>
            </a:pPr>
          </a:p>
        </p:txBody>
      </p:sp>
      <p:sp>
        <p:nvSpPr>
          <p:cNvPr id="221" name="Shape 221"/>
          <p:cNvSpPr/>
          <p:nvPr/>
        </p:nvSpPr>
        <p:spPr>
          <a:xfrm>
            <a:off x="3778762" y="2398877"/>
            <a:ext cx="3113771" cy="3126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95" y="4904"/>
                  <a:pt x="4798" y="9360"/>
                  <a:pt x="8522" y="13081"/>
                </a:cubicBezTo>
                <a:cubicBezTo>
                  <a:pt x="12239" y="16795"/>
                  <a:pt x="16694" y="19697"/>
                  <a:pt x="21600" y="21600"/>
                </a:cubicBezTo>
              </a:path>
            </a:pathLst>
          </a:custGeom>
          <a:ln w="25400">
            <a:solidFill>
              <a:srgbClr val="000000"/>
            </a:solidFill>
            <a:miter lim="400000"/>
          </a:ln>
        </p:spPr>
        <p:txBody>
          <a:bodyPr lIns="50800" tIns="50800" rIns="50800" bIns="50800" anchor="ctr"/>
          <a:lstStyle/>
          <a:p>
            <a:pPr>
              <a:defRPr sz="2400"/>
            </a:pPr>
          </a:p>
        </p:txBody>
      </p:sp>
      <p:sp>
        <p:nvSpPr>
          <p:cNvPr id="222" name="Shape 222"/>
          <p:cNvSpPr/>
          <p:nvPr/>
        </p:nvSpPr>
        <p:spPr>
          <a:xfrm>
            <a:off x="5545823" y="5567576"/>
            <a:ext cx="1489296" cy="26471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64" y="16346"/>
                  <a:pt x="5298" y="11351"/>
                  <a:pt x="10659" y="6948"/>
                </a:cubicBezTo>
                <a:cubicBezTo>
                  <a:pt x="13779" y="4385"/>
                  <a:pt x="17455" y="2051"/>
                  <a:pt x="21600" y="0"/>
                </a:cubicBezTo>
              </a:path>
            </a:pathLst>
          </a:custGeom>
          <a:ln w="50800">
            <a:solidFill>
              <a:schemeClr val="accent6"/>
            </a:solidFill>
            <a:miter lim="400000"/>
          </a:ln>
        </p:spPr>
        <p:txBody>
          <a:bodyPr lIns="50800" tIns="50800" rIns="50800" bIns="50800" anchor="ctr"/>
          <a:lstStyle/>
          <a:p>
            <a:pPr>
              <a:defRPr sz="2400"/>
            </a:pPr>
          </a:p>
        </p:txBody>
      </p:sp>
      <p:sp>
        <p:nvSpPr>
          <p:cNvPr id="223" name="Shape 223"/>
          <p:cNvSpPr/>
          <p:nvPr>
            <p:ph type="title"/>
          </p:nvPr>
        </p:nvSpPr>
        <p:spPr>
          <a:xfrm>
            <a:off x="4743840" y="189031"/>
            <a:ext cx="5007254" cy="1552308"/>
          </a:xfrm>
          <a:prstGeom prst="rect">
            <a:avLst/>
          </a:prstGeom>
        </p:spPr>
        <p:txBody>
          <a:bodyPr/>
          <a:lstStyle>
            <a:lvl1pPr defTabSz="461518">
              <a:defRPr sz="6320"/>
            </a:lvl1pPr>
          </a:lstStyle>
          <a:p>
            <a:pPr/>
            <a:r>
              <a:t>Port Mirroring</a:t>
            </a:r>
          </a:p>
        </p:txBody>
      </p:sp>
      <p:pic>
        <p:nvPicPr>
          <p:cNvPr id="224" name="laptop-33521_640.png"/>
          <p:cNvPicPr>
            <a:picLocks noChangeAspect="1"/>
          </p:cNvPicPr>
          <p:nvPr/>
        </p:nvPicPr>
        <p:blipFill>
          <a:blip r:embed="rId4">
            <a:extLst/>
          </a:blip>
          <a:stretch>
            <a:fillRect/>
          </a:stretch>
        </p:blipFill>
        <p:spPr>
          <a:xfrm>
            <a:off x="4587166" y="7494454"/>
            <a:ext cx="1482444" cy="1385160"/>
          </a:xfrm>
          <a:prstGeom prst="rect">
            <a:avLst/>
          </a:prstGeom>
          <a:ln w="12700">
            <a:miter lim="400000"/>
          </a:ln>
        </p:spPr>
      </p:pic>
      <p:pic>
        <p:nvPicPr>
          <p:cNvPr id="225" name="laptop-33521_640.png"/>
          <p:cNvPicPr>
            <a:picLocks noChangeAspect="1"/>
          </p:cNvPicPr>
          <p:nvPr/>
        </p:nvPicPr>
        <p:blipFill>
          <a:blip r:embed="rId4">
            <a:extLst/>
          </a:blip>
          <a:stretch>
            <a:fillRect/>
          </a:stretch>
        </p:blipFill>
        <p:spPr>
          <a:xfrm>
            <a:off x="2476133" y="3777963"/>
            <a:ext cx="1482445" cy="1385159"/>
          </a:xfrm>
          <a:prstGeom prst="rect">
            <a:avLst/>
          </a:prstGeom>
          <a:ln w="12700">
            <a:miter lim="400000"/>
          </a:ln>
        </p:spPr>
      </p:pic>
      <p:pic>
        <p:nvPicPr>
          <p:cNvPr id="226" name="laptop-33521_640.png"/>
          <p:cNvPicPr>
            <a:picLocks noChangeAspect="1"/>
          </p:cNvPicPr>
          <p:nvPr/>
        </p:nvPicPr>
        <p:blipFill>
          <a:blip r:embed="rId4">
            <a:extLst/>
          </a:blip>
          <a:stretch>
            <a:fillRect/>
          </a:stretch>
        </p:blipFill>
        <p:spPr>
          <a:xfrm>
            <a:off x="2862079" y="1626245"/>
            <a:ext cx="1482444" cy="1385160"/>
          </a:xfrm>
          <a:prstGeom prst="rect">
            <a:avLst/>
          </a:prstGeom>
          <a:ln w="12700">
            <a:miter lim="400000"/>
          </a:ln>
        </p:spPr>
      </p:pic>
      <p:grpSp>
        <p:nvGrpSpPr>
          <p:cNvPr id="229" name="Group 229"/>
          <p:cNvGrpSpPr/>
          <p:nvPr/>
        </p:nvGrpSpPr>
        <p:grpSpPr>
          <a:xfrm>
            <a:off x="6048299" y="7610912"/>
            <a:ext cx="842094" cy="1680294"/>
            <a:chOff x="0" y="0"/>
            <a:chExt cx="842092" cy="1680292"/>
          </a:xfrm>
        </p:grpSpPr>
        <p:pic>
          <p:nvPicPr>
            <p:cNvPr id="227" name="ethernet_card_256.png"/>
            <p:cNvPicPr>
              <a:picLocks noChangeAspect="1"/>
            </p:cNvPicPr>
            <p:nvPr/>
          </p:nvPicPr>
          <p:blipFill>
            <a:blip r:embed="rId5">
              <a:extLst/>
            </a:blip>
            <a:stretch>
              <a:fillRect/>
            </a:stretch>
          </p:blipFill>
          <p:spPr>
            <a:xfrm>
              <a:off x="0" y="0"/>
              <a:ext cx="842093" cy="842093"/>
            </a:xfrm>
            <a:prstGeom prst="rect">
              <a:avLst/>
            </a:prstGeom>
            <a:ln w="12700" cap="flat">
              <a:noFill/>
              <a:miter lim="400000"/>
            </a:ln>
            <a:effectLst/>
          </p:spPr>
        </p:pic>
        <p:pic>
          <p:nvPicPr>
            <p:cNvPr id="228" name="ethernet_card_256.png"/>
            <p:cNvPicPr>
              <a:picLocks noChangeAspect="1"/>
            </p:cNvPicPr>
            <p:nvPr/>
          </p:nvPicPr>
          <p:blipFill>
            <a:blip r:embed="rId5">
              <a:extLst/>
            </a:blip>
            <a:stretch>
              <a:fillRect/>
            </a:stretch>
          </p:blipFill>
          <p:spPr>
            <a:xfrm>
              <a:off x="0" y="838200"/>
              <a:ext cx="842093" cy="842093"/>
            </a:xfrm>
            <a:prstGeom prst="rect">
              <a:avLst/>
            </a:prstGeom>
            <a:ln w="12700" cap="flat">
              <a:noFill/>
              <a:miter lim="400000"/>
            </a:ln>
            <a:effectLst/>
          </p:spPr>
        </p:pic>
      </p:grpSp>
      <p:pic>
        <p:nvPicPr>
          <p:cNvPr id="230" name="Double-J-Design-Ravenna-3d-Error.png"/>
          <p:cNvPicPr>
            <a:picLocks noChangeAspect="1"/>
          </p:cNvPicPr>
          <p:nvPr/>
        </p:nvPicPr>
        <p:blipFill>
          <a:blip r:embed="rId6">
            <a:extLst/>
          </a:blip>
          <a:stretch>
            <a:fillRect/>
          </a:stretch>
        </p:blipFill>
        <p:spPr>
          <a:xfrm>
            <a:off x="3578831" y="6190040"/>
            <a:ext cx="369250" cy="36925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22"/>
                                        </p:tgtEl>
                                        <p:attrNameLst>
                                          <p:attrName>style.visibility</p:attrName>
                                        </p:attrNameLst>
                                      </p:cBhvr>
                                      <p:to>
                                        <p:strVal val="visible"/>
                                      </p:to>
                                    </p:set>
                                    <p:animEffect filter="dissolve" transition="in">
                                      <p:cBhvr>
                                        <p:cTn id="7" dur="199"/>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29"/>
                                        </p:tgtEl>
                                        <p:attrNameLst>
                                          <p:attrName>style.visibility</p:attrName>
                                        </p:attrNameLst>
                                      </p:cBhvr>
                                      <p:to>
                                        <p:strVal val="visible"/>
                                      </p:to>
                                    </p:set>
                                    <p:animEffect filter="dissolve" transition="in">
                                      <p:cBhvr>
                                        <p:cTn id="12" dur="199"/>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1"/>
      <p:bldP build="whole" bldLvl="1" animBg="1" rev="0" advAuto="0" spid="229"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4" name="acqo54oRi.png"/>
          <p:cNvPicPr>
            <a:picLocks noChangeAspect="1"/>
          </p:cNvPicPr>
          <p:nvPr/>
        </p:nvPicPr>
        <p:blipFill>
          <a:blip r:embed="rId3">
            <a:extLst/>
          </a:blip>
          <a:stretch>
            <a:fillRect/>
          </a:stretch>
        </p:blipFill>
        <p:spPr>
          <a:xfrm>
            <a:off x="4249455" y="4465894"/>
            <a:ext cx="2674408" cy="1860943"/>
          </a:xfrm>
          <a:prstGeom prst="rect">
            <a:avLst/>
          </a:prstGeom>
          <a:ln w="12700">
            <a:miter lim="400000"/>
          </a:ln>
        </p:spPr>
      </p:pic>
      <p:sp>
        <p:nvSpPr>
          <p:cNvPr id="235" name="Shape 235"/>
          <p:cNvSpPr/>
          <p:nvPr/>
        </p:nvSpPr>
        <p:spPr>
          <a:xfrm>
            <a:off x="4163285" y="5884310"/>
            <a:ext cx="1456054" cy="2678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982" y="15448"/>
                  <a:pt x="9380" y="9594"/>
                  <a:pt x="16063" y="4178"/>
                </a:cubicBezTo>
                <a:cubicBezTo>
                  <a:pt x="17823" y="2752"/>
                  <a:pt x="19669" y="1359"/>
                  <a:pt x="21600" y="0"/>
                </a:cubicBezTo>
              </a:path>
            </a:pathLst>
          </a:custGeom>
          <a:ln w="25400">
            <a:solidFill>
              <a:srgbClr val="000000"/>
            </a:solidFill>
            <a:miter lim="400000"/>
          </a:ln>
        </p:spPr>
        <p:txBody>
          <a:bodyPr lIns="50800" tIns="50800" rIns="50800" bIns="50800" anchor="ctr"/>
          <a:lstStyle/>
          <a:p>
            <a:pPr>
              <a:defRPr sz="2400"/>
            </a:pPr>
          </a:p>
        </p:txBody>
      </p:sp>
      <p:sp>
        <p:nvSpPr>
          <p:cNvPr id="236" name="Shape 236"/>
          <p:cNvSpPr/>
          <p:nvPr/>
        </p:nvSpPr>
        <p:spPr>
          <a:xfrm>
            <a:off x="2747036" y="5863486"/>
            <a:ext cx="2830378" cy="1043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6262" y="14868"/>
                  <a:pt x="12576" y="8497"/>
                  <a:pt x="18937" y="2490"/>
                </a:cubicBezTo>
                <a:cubicBezTo>
                  <a:pt x="19824" y="1653"/>
                  <a:pt x="20712" y="823"/>
                  <a:pt x="21600" y="0"/>
                </a:cubicBezTo>
              </a:path>
            </a:pathLst>
          </a:cu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í</a:t>
            </a:r>
          </a:p>
        </p:txBody>
      </p:sp>
      <p:sp>
        <p:nvSpPr>
          <p:cNvPr id="237" name="Shape 237"/>
          <p:cNvSpPr/>
          <p:nvPr/>
        </p:nvSpPr>
        <p:spPr>
          <a:xfrm>
            <a:off x="1970054" y="4900373"/>
            <a:ext cx="3550806" cy="9434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006" y="11955"/>
                  <a:pt x="12600" y="19149"/>
                  <a:pt x="19374" y="21137"/>
                </a:cubicBezTo>
                <a:cubicBezTo>
                  <a:pt x="20115" y="21354"/>
                  <a:pt x="20857" y="21509"/>
                  <a:pt x="21600" y="21600"/>
                </a:cubicBezTo>
              </a:path>
            </a:pathLst>
          </a:custGeom>
          <a:ln w="25400">
            <a:solidFill>
              <a:srgbClr val="000000"/>
            </a:solidFill>
            <a:miter lim="400000"/>
          </a:ln>
        </p:spPr>
        <p:txBody>
          <a:bodyPr lIns="50800" tIns="50800" rIns="50800" bIns="50800" anchor="ctr"/>
          <a:lstStyle/>
          <a:p>
            <a:pPr>
              <a:defRPr sz="2400"/>
            </a:pPr>
          </a:p>
        </p:txBody>
      </p:sp>
      <p:sp>
        <p:nvSpPr>
          <p:cNvPr id="238" name="Shape 238"/>
          <p:cNvSpPr/>
          <p:nvPr/>
        </p:nvSpPr>
        <p:spPr>
          <a:xfrm>
            <a:off x="2356362" y="2693252"/>
            <a:ext cx="3113771" cy="3126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95" y="4904"/>
                  <a:pt x="4798" y="9360"/>
                  <a:pt x="8522" y="13081"/>
                </a:cubicBezTo>
                <a:cubicBezTo>
                  <a:pt x="12239" y="16795"/>
                  <a:pt x="16694" y="19697"/>
                  <a:pt x="21600" y="21600"/>
                </a:cubicBezTo>
              </a:path>
            </a:pathLst>
          </a:custGeom>
          <a:ln w="25400">
            <a:solidFill>
              <a:srgbClr val="000000"/>
            </a:solidFill>
            <a:miter lim="400000"/>
          </a:ln>
        </p:spPr>
        <p:txBody>
          <a:bodyPr lIns="50800" tIns="50800" rIns="50800" bIns="50800" anchor="ctr"/>
          <a:lstStyle/>
          <a:p>
            <a:pPr>
              <a:defRPr sz="2400"/>
            </a:pPr>
          </a:p>
        </p:txBody>
      </p:sp>
      <p:sp>
        <p:nvSpPr>
          <p:cNvPr id="239" name="Shape 239"/>
          <p:cNvSpPr/>
          <p:nvPr>
            <p:ph type="title"/>
          </p:nvPr>
        </p:nvSpPr>
        <p:spPr>
          <a:xfrm>
            <a:off x="952500" y="-444500"/>
            <a:ext cx="11099800" cy="2159000"/>
          </a:xfrm>
          <a:prstGeom prst="rect">
            <a:avLst/>
          </a:prstGeom>
        </p:spPr>
        <p:txBody>
          <a:bodyPr/>
          <a:lstStyle/>
          <a:p>
            <a:pPr/>
            <a:r>
              <a:t>Traffic Shaping</a:t>
            </a:r>
          </a:p>
        </p:txBody>
      </p:sp>
      <p:sp>
        <p:nvSpPr>
          <p:cNvPr id="240" name="Shape 240"/>
          <p:cNvSpPr/>
          <p:nvPr/>
        </p:nvSpPr>
        <p:spPr>
          <a:xfrm>
            <a:off x="3993515" y="1386416"/>
            <a:ext cx="501777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Quality of Service (QoS)</a:t>
            </a:r>
          </a:p>
        </p:txBody>
      </p:sp>
      <p:pic>
        <p:nvPicPr>
          <p:cNvPr id="241" name="laptop-33521_640.png"/>
          <p:cNvPicPr>
            <a:picLocks noChangeAspect="1"/>
          </p:cNvPicPr>
          <p:nvPr/>
        </p:nvPicPr>
        <p:blipFill>
          <a:blip r:embed="rId4">
            <a:extLst/>
          </a:blip>
          <a:stretch>
            <a:fillRect/>
          </a:stretch>
        </p:blipFill>
        <p:spPr>
          <a:xfrm>
            <a:off x="3164766" y="7788829"/>
            <a:ext cx="1482444" cy="1385159"/>
          </a:xfrm>
          <a:prstGeom prst="rect">
            <a:avLst/>
          </a:prstGeom>
          <a:ln w="12700">
            <a:miter lim="400000"/>
          </a:ln>
        </p:spPr>
      </p:pic>
      <p:pic>
        <p:nvPicPr>
          <p:cNvPr id="242" name="laptop-33521_640.png"/>
          <p:cNvPicPr>
            <a:picLocks noChangeAspect="1"/>
          </p:cNvPicPr>
          <p:nvPr/>
        </p:nvPicPr>
        <p:blipFill>
          <a:blip r:embed="rId4">
            <a:extLst/>
          </a:blip>
          <a:stretch>
            <a:fillRect/>
          </a:stretch>
        </p:blipFill>
        <p:spPr>
          <a:xfrm>
            <a:off x="1720832" y="6224054"/>
            <a:ext cx="1482445" cy="1385160"/>
          </a:xfrm>
          <a:prstGeom prst="rect">
            <a:avLst/>
          </a:prstGeom>
          <a:ln w="12700">
            <a:miter lim="400000"/>
          </a:ln>
        </p:spPr>
      </p:pic>
      <p:pic>
        <p:nvPicPr>
          <p:cNvPr id="243" name="laptop-33521_640.png"/>
          <p:cNvPicPr>
            <a:picLocks noChangeAspect="1"/>
          </p:cNvPicPr>
          <p:nvPr/>
        </p:nvPicPr>
        <p:blipFill>
          <a:blip r:embed="rId4">
            <a:extLst/>
          </a:blip>
          <a:stretch>
            <a:fillRect/>
          </a:stretch>
        </p:blipFill>
        <p:spPr>
          <a:xfrm>
            <a:off x="1053733" y="4072337"/>
            <a:ext cx="1482445" cy="1385159"/>
          </a:xfrm>
          <a:prstGeom prst="rect">
            <a:avLst/>
          </a:prstGeom>
          <a:ln w="12700">
            <a:miter lim="400000"/>
          </a:ln>
        </p:spPr>
      </p:pic>
      <p:pic>
        <p:nvPicPr>
          <p:cNvPr id="244" name="laptop-33521_640.png"/>
          <p:cNvPicPr>
            <a:picLocks noChangeAspect="1"/>
          </p:cNvPicPr>
          <p:nvPr/>
        </p:nvPicPr>
        <p:blipFill>
          <a:blip r:embed="rId4">
            <a:extLst/>
          </a:blip>
          <a:stretch>
            <a:fillRect/>
          </a:stretch>
        </p:blipFill>
        <p:spPr>
          <a:xfrm>
            <a:off x="1439679" y="1920619"/>
            <a:ext cx="1482444" cy="1385160"/>
          </a:xfrm>
          <a:prstGeom prst="rect">
            <a:avLst/>
          </a:prstGeom>
          <a:ln w="12700">
            <a:miter lim="400000"/>
          </a:ln>
        </p:spPr>
      </p:pic>
      <p:sp>
        <p:nvSpPr>
          <p:cNvPr id="245" name="Shape 245"/>
          <p:cNvSpPr/>
          <p:nvPr/>
        </p:nvSpPr>
        <p:spPr>
          <a:xfrm>
            <a:off x="7879994" y="6592783"/>
            <a:ext cx="28328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SMB, FTP ….</a:t>
            </a:r>
          </a:p>
        </p:txBody>
      </p:sp>
      <p:sp>
        <p:nvSpPr>
          <p:cNvPr id="246" name="Shape 246"/>
          <p:cNvSpPr/>
          <p:nvPr/>
        </p:nvSpPr>
        <p:spPr>
          <a:xfrm>
            <a:off x="5809564" y="7301122"/>
            <a:ext cx="697367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Portok, IP címek, MAC addressek</a:t>
            </a:r>
          </a:p>
        </p:txBody>
      </p:sp>
      <p:pic>
        <p:nvPicPr>
          <p:cNvPr id="247" name="Screen_Shot_2015-10-17_at_08_56_49.png"/>
          <p:cNvPicPr>
            <a:picLocks noChangeAspect="1"/>
          </p:cNvPicPr>
          <p:nvPr/>
        </p:nvPicPr>
        <p:blipFill>
          <a:blip r:embed="rId5">
            <a:extLst/>
          </a:blip>
          <a:stretch>
            <a:fillRect/>
          </a:stretch>
        </p:blipFill>
        <p:spPr>
          <a:xfrm>
            <a:off x="7427247" y="2039041"/>
            <a:ext cx="4856441" cy="4229202"/>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0"/>
                                        </p:tgtEl>
                                        <p:attrNameLst>
                                          <p:attrName>style.visibility</p:attrName>
                                        </p:attrNameLst>
                                      </p:cBhvr>
                                      <p:to>
                                        <p:strVal val="visible"/>
                                      </p:to>
                                    </p:set>
                                    <p:animEffect filter="dissolve" transition="in">
                                      <p:cBhvr>
                                        <p:cTn id="7" dur="199"/>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45"/>
                                        </p:tgtEl>
                                        <p:attrNameLst>
                                          <p:attrName>style.visibility</p:attrName>
                                        </p:attrNameLst>
                                      </p:cBhvr>
                                      <p:to>
                                        <p:strVal val="visible"/>
                                      </p:to>
                                    </p:set>
                                    <p:animEffect filter="dissolve" transition="in">
                                      <p:cBhvr>
                                        <p:cTn id="12" dur="199"/>
                                        <p:tgtEl>
                                          <p:spTgt spid="24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46"/>
                                        </p:tgtEl>
                                        <p:attrNameLst>
                                          <p:attrName>style.visibility</p:attrName>
                                        </p:attrNameLst>
                                      </p:cBhvr>
                                      <p:to>
                                        <p:strVal val="visible"/>
                                      </p:to>
                                    </p:set>
                                    <p:animEffect filter="dissolve" transition="in">
                                      <p:cBhvr>
                                        <p:cTn id="17" dur="199"/>
                                        <p:tgtEl>
                                          <p:spTgt spid="24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47"/>
                                        </p:tgtEl>
                                        <p:attrNameLst>
                                          <p:attrName>style.visibility</p:attrName>
                                        </p:attrNameLst>
                                      </p:cBhvr>
                                      <p:to>
                                        <p:strVal val="visible"/>
                                      </p:to>
                                    </p:set>
                                    <p:animEffect filter="dissolve" transition="in">
                                      <p:cBhvr>
                                        <p:cTn id="22" dur="2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 grpId="1"/>
      <p:bldP build="whole" bldLvl="1" animBg="1" rev="0" advAuto="0" spid="246" grpId="3"/>
      <p:bldP build="whole" bldLvl="1" animBg="1" rev="0" advAuto="0" spid="247" grpId="4"/>
      <p:bldP build="whole" bldLvl="1" animBg="1" rev="0" advAuto="0" spid="245"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prstGeom prst="rect">
            <a:avLst/>
          </a:prstGeom>
        </p:spPr>
        <p:txBody>
          <a:bodyPr/>
          <a:lstStyle/>
          <a:p>
            <a:pPr/>
            <a:r>
              <a:t>VoIP (voice over IP)</a:t>
            </a:r>
          </a:p>
        </p:txBody>
      </p:sp>
      <p:pic>
        <p:nvPicPr>
          <p:cNvPr id="252" name="voip-business-phone-system.jpg"/>
          <p:cNvPicPr>
            <a:picLocks noChangeAspect="1"/>
          </p:cNvPicPr>
          <p:nvPr/>
        </p:nvPicPr>
        <p:blipFill>
          <a:blip r:embed="rId3">
            <a:extLst/>
          </a:blip>
          <a:stretch>
            <a:fillRect/>
          </a:stretch>
        </p:blipFill>
        <p:spPr>
          <a:xfrm>
            <a:off x="1599499" y="3473841"/>
            <a:ext cx="4190407" cy="3718593"/>
          </a:xfrm>
          <a:prstGeom prst="rect">
            <a:avLst/>
          </a:prstGeom>
          <a:ln w="12700">
            <a:miter lim="400000"/>
          </a:ln>
        </p:spPr>
      </p:pic>
      <p:pic>
        <p:nvPicPr>
          <p:cNvPr id="253" name="vopi.png"/>
          <p:cNvPicPr>
            <a:picLocks noChangeAspect="1"/>
          </p:cNvPicPr>
          <p:nvPr/>
        </p:nvPicPr>
        <p:blipFill>
          <a:blip r:embed="rId4">
            <a:extLst/>
          </a:blip>
          <a:stretch>
            <a:fillRect/>
          </a:stretch>
        </p:blipFill>
        <p:spPr>
          <a:xfrm>
            <a:off x="8762272" y="2747520"/>
            <a:ext cx="2063115" cy="2956034"/>
          </a:xfrm>
          <a:prstGeom prst="rect">
            <a:avLst/>
          </a:prstGeom>
          <a:ln w="12700">
            <a:miter lim="400000"/>
          </a:ln>
        </p:spPr>
      </p:pic>
      <p:pic>
        <p:nvPicPr>
          <p:cNvPr id="254" name="07bfd49cc30ee8eebb19ed6ce2bcceeb.jpg"/>
          <p:cNvPicPr>
            <a:picLocks noChangeAspect="1"/>
          </p:cNvPicPr>
          <p:nvPr/>
        </p:nvPicPr>
        <p:blipFill>
          <a:blip r:embed="rId5">
            <a:extLst/>
          </a:blip>
          <a:stretch>
            <a:fillRect/>
          </a:stretch>
        </p:blipFill>
        <p:spPr>
          <a:xfrm>
            <a:off x="7527726" y="6257792"/>
            <a:ext cx="1819607" cy="1819607"/>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3"/>
                                        </p:tgtEl>
                                        <p:attrNameLst>
                                          <p:attrName>style.visibility</p:attrName>
                                        </p:attrNameLst>
                                      </p:cBhvr>
                                      <p:to>
                                        <p:strVal val="visible"/>
                                      </p:to>
                                    </p:set>
                                    <p:animEffect filter="dissolve" transition="in">
                                      <p:cBhvr>
                                        <p:cTn id="7" dur="199"/>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54"/>
                                        </p:tgtEl>
                                        <p:attrNameLst>
                                          <p:attrName>style.visibility</p:attrName>
                                        </p:attrNameLst>
                                      </p:cBhvr>
                                      <p:to>
                                        <p:strVal val="visible"/>
                                      </p:to>
                                    </p:set>
                                    <p:animEffect filter="dissolve" transition="in">
                                      <p:cBhvr>
                                        <p:cTn id="12" dur="199"/>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2"/>
      <p:bldP build="whole" bldLvl="1" animBg="1" rev="0" advAuto="0" spid="253"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title"/>
          </p:nvPr>
        </p:nvSpPr>
        <p:spPr>
          <a:xfrm>
            <a:off x="3827329" y="459447"/>
            <a:ext cx="5722675" cy="1113106"/>
          </a:xfrm>
          <a:prstGeom prst="rect">
            <a:avLst/>
          </a:prstGeom>
        </p:spPr>
        <p:txBody>
          <a:bodyPr/>
          <a:lstStyle>
            <a:lvl1pPr defTabSz="321310">
              <a:defRPr sz="4400"/>
            </a:lvl1pPr>
          </a:lstStyle>
          <a:p>
            <a:pPr/>
            <a:r>
              <a:t>Internetre Csatlakozás</a:t>
            </a:r>
          </a:p>
        </p:txBody>
      </p:sp>
      <p:pic>
        <p:nvPicPr>
          <p:cNvPr id="259" name="32503-devolo.jpg"/>
          <p:cNvPicPr>
            <a:picLocks noChangeAspect="1"/>
          </p:cNvPicPr>
          <p:nvPr/>
        </p:nvPicPr>
        <p:blipFill>
          <a:blip r:embed="rId2">
            <a:extLst/>
          </a:blip>
          <a:stretch>
            <a:fillRect/>
          </a:stretch>
        </p:blipFill>
        <p:spPr>
          <a:xfrm>
            <a:off x="1134004" y="2702454"/>
            <a:ext cx="2669209" cy="1777132"/>
          </a:xfrm>
          <a:prstGeom prst="rect">
            <a:avLst/>
          </a:prstGeom>
          <a:ln w="12700">
            <a:miter lim="400000"/>
          </a:ln>
        </p:spPr>
      </p:pic>
      <p:sp>
        <p:nvSpPr>
          <p:cNvPr id="260" name="Shape 260"/>
          <p:cNvSpPr/>
          <p:nvPr/>
        </p:nvSpPr>
        <p:spPr>
          <a:xfrm>
            <a:off x="3779079" y="3456851"/>
            <a:ext cx="1396372" cy="8131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RJ11</a:t>
            </a:r>
          </a:p>
        </p:txBody>
      </p:sp>
      <p:sp>
        <p:nvSpPr>
          <p:cNvPr id="261" name="Shape 261"/>
          <p:cNvSpPr/>
          <p:nvPr/>
        </p:nvSpPr>
        <p:spPr>
          <a:xfrm>
            <a:off x="2646414" y="4271557"/>
            <a:ext cx="1396371" cy="8439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RJ45</a:t>
            </a:r>
          </a:p>
        </p:txBody>
      </p:sp>
      <p:pic>
        <p:nvPicPr>
          <p:cNvPr id="262" name="modem-cable-coaxial.jpg"/>
          <p:cNvPicPr>
            <a:picLocks noChangeAspect="1"/>
          </p:cNvPicPr>
          <p:nvPr/>
        </p:nvPicPr>
        <p:blipFill>
          <a:blip r:embed="rId3">
            <a:extLst/>
          </a:blip>
          <a:stretch>
            <a:fillRect/>
          </a:stretch>
        </p:blipFill>
        <p:spPr>
          <a:xfrm>
            <a:off x="762319" y="6154315"/>
            <a:ext cx="7429892" cy="2268489"/>
          </a:xfrm>
          <a:prstGeom prst="rect">
            <a:avLst/>
          </a:prstGeom>
          <a:ln w="12700">
            <a:miter lim="400000"/>
          </a:ln>
        </p:spPr>
      </p:pic>
      <p:sp>
        <p:nvSpPr>
          <p:cNvPr id="263" name="Shape 263"/>
          <p:cNvSpPr/>
          <p:nvPr/>
        </p:nvSpPr>
        <p:spPr>
          <a:xfrm>
            <a:off x="3779079" y="8311201"/>
            <a:ext cx="1396372" cy="8131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Coax</a:t>
            </a:r>
          </a:p>
        </p:txBody>
      </p:sp>
      <p:grpSp>
        <p:nvGrpSpPr>
          <p:cNvPr id="266" name="Group 266"/>
          <p:cNvGrpSpPr/>
          <p:nvPr/>
        </p:nvGrpSpPr>
        <p:grpSpPr>
          <a:xfrm>
            <a:off x="9956403" y="1154851"/>
            <a:ext cx="2633220" cy="3278524"/>
            <a:chOff x="0" y="0"/>
            <a:chExt cx="2633219" cy="3278523"/>
          </a:xfrm>
        </p:grpSpPr>
        <p:pic>
          <p:nvPicPr>
            <p:cNvPr id="264" name="antenna.png"/>
            <p:cNvPicPr>
              <a:picLocks noChangeAspect="1"/>
            </p:cNvPicPr>
            <p:nvPr/>
          </p:nvPicPr>
          <p:blipFill>
            <a:blip r:embed="rId4">
              <a:extLst/>
            </a:blip>
            <a:stretch>
              <a:fillRect/>
            </a:stretch>
          </p:blipFill>
          <p:spPr>
            <a:xfrm>
              <a:off x="0" y="0"/>
              <a:ext cx="2633220" cy="2633220"/>
            </a:xfrm>
            <a:prstGeom prst="rect">
              <a:avLst/>
            </a:prstGeom>
            <a:ln w="12700" cap="flat">
              <a:noFill/>
              <a:miter lim="400000"/>
            </a:ln>
            <a:effectLst/>
          </p:spPr>
        </p:pic>
        <p:sp>
          <p:nvSpPr>
            <p:cNvPr id="265" name="Shape 265"/>
            <p:cNvSpPr/>
            <p:nvPr/>
          </p:nvSpPr>
          <p:spPr>
            <a:xfrm>
              <a:off x="489058" y="2618123"/>
              <a:ext cx="1655103"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700"/>
              </a:lvl1pPr>
            </a:lstStyle>
            <a:p>
              <a:pPr/>
              <a:r>
                <a:t>Satelite</a:t>
              </a:r>
            </a:p>
          </p:txBody>
        </p:sp>
      </p:grpSp>
      <p:sp>
        <p:nvSpPr>
          <p:cNvPr id="267" name="Shape 267"/>
          <p:cNvSpPr/>
          <p:nvPr/>
        </p:nvSpPr>
        <p:spPr>
          <a:xfrm>
            <a:off x="5492673" y="2470262"/>
            <a:ext cx="20194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“Modem”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60"/>
                                        </p:tgtEl>
                                        <p:attrNameLst>
                                          <p:attrName>style.visibility</p:attrName>
                                        </p:attrNameLst>
                                      </p:cBhvr>
                                      <p:to>
                                        <p:strVal val="visible"/>
                                      </p:to>
                                    </p:set>
                                    <p:animEffect filter="dissolve" transition="in">
                                      <p:cBhvr>
                                        <p:cTn id="7" dur="199"/>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61"/>
                                        </p:tgtEl>
                                        <p:attrNameLst>
                                          <p:attrName>style.visibility</p:attrName>
                                        </p:attrNameLst>
                                      </p:cBhvr>
                                      <p:to>
                                        <p:strVal val="visible"/>
                                      </p:to>
                                    </p:set>
                                    <p:animEffect filter="dissolve" transition="in">
                                      <p:cBhvr>
                                        <p:cTn id="12" dur="199"/>
                                        <p:tgtEl>
                                          <p:spTgt spid="26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62"/>
                                        </p:tgtEl>
                                        <p:attrNameLst>
                                          <p:attrName>style.visibility</p:attrName>
                                        </p:attrNameLst>
                                      </p:cBhvr>
                                      <p:to>
                                        <p:strVal val="visible"/>
                                      </p:to>
                                    </p:set>
                                    <p:animEffect filter="dissolve" transition="in">
                                      <p:cBhvr>
                                        <p:cTn id="17" dur="199"/>
                                        <p:tgtEl>
                                          <p:spTgt spid="26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63"/>
                                        </p:tgtEl>
                                        <p:attrNameLst>
                                          <p:attrName>style.visibility</p:attrName>
                                        </p:attrNameLst>
                                      </p:cBhvr>
                                      <p:to>
                                        <p:strVal val="visible"/>
                                      </p:to>
                                    </p:set>
                                    <p:animEffect filter="dissolve" transition="in">
                                      <p:cBhvr>
                                        <p:cTn id="22" dur="199"/>
                                        <p:tgtEl>
                                          <p:spTgt spid="26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66"/>
                                        </p:tgtEl>
                                        <p:attrNameLst>
                                          <p:attrName>style.visibility</p:attrName>
                                        </p:attrNameLst>
                                      </p:cBhvr>
                                      <p:to>
                                        <p:strVal val="visible"/>
                                      </p:to>
                                    </p:set>
                                    <p:animEffect filter="dissolve" transition="in">
                                      <p:cBhvr>
                                        <p:cTn id="27" dur="199"/>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2" grpId="3"/>
      <p:bldP build="whole" bldLvl="1" animBg="1" rev="0" advAuto="0" spid="266" grpId="5"/>
      <p:bldP build="whole" bldLvl="1" animBg="1" rev="0" advAuto="0" spid="263" grpId="4"/>
      <p:bldP build="whole" bldLvl="1" animBg="1" rev="0" advAuto="0" spid="260" grpId="1"/>
      <p:bldP build="whole" bldLvl="1" animBg="1" rev="0" advAuto="0" spid="261"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