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media/image2.jpeg" ContentType="image/jpeg"/>
  <Override PartName="/ppt/notesSlides/notesSlide3.xml" ContentType="application/vnd.openxmlformats-officedocument.presentationml.notesSlide+xml"/>
  <Override PartName="/ppt/media/image3.jpeg" ContentType="image/jpeg"/>
  <Override PartName="/ppt/media/image4.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5.jpeg" ContentType="image/jpeg"/>
  <Override PartName="/ppt/notesSlides/notesSlide9.xml" ContentType="application/vnd.openxmlformats-officedocument.presentationml.notesSlide+xml"/>
  <Override PartName="/ppt/media/image6.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7.jpeg" ContentType="image/jpeg"/>
  <Override PartName="/ppt/notesSlides/notesSlide12.xml" ContentType="application/vnd.openxmlformats-officedocument.presentationml.notesSlide+xml"/>
  <Override PartName="/ppt/media/image8.jpeg" ContentType="image/jpeg"/>
  <Override PartName="/ppt/notesSlides/notesSlide13.xml" ContentType="application/vnd.openxmlformats-officedocument.presentationml.notesSlide+xml"/>
  <Override PartName="/ppt/media/image9.jpeg" ContentType="image/jpeg"/>
  <Override PartName="/ppt/media/image10.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 Id="rId3" Type="http://schemas.openxmlformats.org/officeDocument/2006/relationships/hyperlink" Target="https://en.wikipedia.org/wiki/Internet_Information_Services" TargetMode="Externa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 Id="rId3" Type="http://schemas.openxmlformats.org/officeDocument/2006/relationships/hyperlink" Target="http://www.irongeek.com/i.php?page=security/detect-tor-exit-node-in-ph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p>
            <a:pPr>
              <a:defRPr sz="1200"/>
            </a:pPr>
            <a:r>
              <a:t>A kölönböző rendszerek különböző protokollt használnak arra hogy hálózati file megosztást állíthassunk be, de van átfedés persze, mindegyik képes mindegyik típusú file megosztást használni több kevesebb extra beállítással, vagy extra szoftver telepítésével.</a:t>
            </a:r>
          </a:p>
          <a:p>
            <a:pPr>
              <a:defRPr sz="1200"/>
            </a:pPr>
            <a:r>
              <a:t>A leg előnyösebbnek mégisiaz SMB-t mondhatjuk.</a:t>
            </a:r>
          </a:p>
          <a:p>
            <a:pPr>
              <a:defRPr sz="1200"/>
            </a:pPr>
            <a:r>
              <a:t>Az NFS protkoll nem túl biztonságos, az AFP pedig kezd kimenni a divatból az OSX 10.9 óta az apple is kezd átállni inkább az SMB-re (jelenleg a 10.11nél tart az osx)</a:t>
            </a:r>
          </a:p>
          <a:p>
            <a:pPr>
              <a:defRPr sz="1200"/>
            </a:pPr>
          </a:p>
          <a:p>
            <a:pPr>
              <a:defRPr sz="1200"/>
            </a:pPr>
            <a:r>
              <a:t>Az SMB protkolt a windows és az osx alapból ismeri, a linuxokra pedig könnyen telepíthető az smb.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ph type="sldImg"/>
          </p:nvPr>
        </p:nvSpPr>
        <p:spPr>
          <a:prstGeom prst="rect">
            <a:avLst/>
          </a:prstGeom>
        </p:spPr>
        <p:txBody>
          <a:bodyPr/>
          <a:lstStyle/>
          <a:p>
            <a:pPr/>
          </a:p>
        </p:txBody>
      </p:sp>
      <p:sp>
        <p:nvSpPr>
          <p:cNvPr id="284" name="Shape 284"/>
          <p:cNvSpPr/>
          <p:nvPr>
            <p:ph type="body" sz="quarter" idx="1"/>
          </p:nvPr>
        </p:nvSpPr>
        <p:spPr>
          <a:prstGeom prst="rect">
            <a:avLst/>
          </a:prstGeom>
        </p:spPr>
        <p:txBody>
          <a:bodyPr/>
          <a:lstStyle/>
          <a:p>
            <a:pPr>
              <a:defRPr sz="1200"/>
            </a:pPr>
            <a:r>
              <a:rPr u="sng">
                <a:hlinkClick r:id="rId3" invalidUrl="" action="" tgtFrame="" tooltip="" history="1" highlightClick="0" endSnd="0"/>
              </a:rPr>
              <a:t>https://en.wikipedia.org/wiki/Internet_Information_Services</a:t>
            </a:r>
            <a:r>
              <a:t>  — érdekesség hogy ezt az oldalt magyar nyelven nézve még egy 2013-as kiadás szerepel “legfrissebb stabil verzió”-ként, na ennyit a magyar nyelvű tartalmakról :)))</a:t>
            </a:r>
          </a:p>
          <a:p>
            <a:pPr>
              <a:defRPr sz="1200"/>
            </a:pPr>
          </a:p>
          <a:p>
            <a:pPr>
              <a:defRPr sz="1200"/>
            </a:pPr>
            <a:r>
              <a:t>weboldalak kiszolgálására linuxon apache2 nginx, windowson pedig az IIS a legelterjettebb (IIS fizetős)</a:t>
            </a:r>
          </a:p>
          <a:p>
            <a:pPr>
              <a:defRPr sz="1200"/>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a:p>
        </p:txBody>
      </p:sp>
      <p:sp>
        <p:nvSpPr>
          <p:cNvPr id="308" name="Shape 308"/>
          <p:cNvSpPr/>
          <p:nvPr>
            <p:ph type="body" sz="quarter" idx="1"/>
          </p:nvPr>
        </p:nvSpPr>
        <p:spPr>
          <a:prstGeom prst="rect">
            <a:avLst/>
          </a:prstGeom>
        </p:spPr>
        <p:txBody>
          <a:bodyPr/>
          <a:lstStyle/>
          <a:p>
            <a:pPr>
              <a:defRPr sz="1200"/>
            </a:pPr>
            <a:r>
              <a:t>A web szerver önmagában csak html kéréseket teljesít. Ez statikus oldalak megjelenítésére elegendő. Ha azonban webes alkalmazásról beszélünk, akkor szükség van valamilyen szerver odlali programozási nyelvre ami ezt lekezeli. A fenti nyelvek mind ilyen szerver oldali progarmozási nyelvek. Ezek képesek kommunikálni az adatbázssal, és a webszerverrel kommunikálnak, ami teljesíti a kéréseket a kliens felé. </a:t>
            </a:r>
          </a:p>
          <a:p>
            <a:pPr>
              <a:defRPr sz="1200"/>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ph type="sldImg"/>
          </p:nvPr>
        </p:nvSpPr>
        <p:spPr>
          <a:prstGeom prst="rect">
            <a:avLst/>
          </a:prstGeom>
        </p:spPr>
        <p:txBody>
          <a:bodyPr/>
          <a:lstStyle/>
          <a:p>
            <a:pPr/>
          </a:p>
        </p:txBody>
      </p:sp>
      <p:sp>
        <p:nvSpPr>
          <p:cNvPr id="329" name="Shape 329"/>
          <p:cNvSpPr/>
          <p:nvPr>
            <p:ph type="body" sz="quarter" idx="1"/>
          </p:nvPr>
        </p:nvSpPr>
        <p:spPr>
          <a:prstGeom prst="rect">
            <a:avLst/>
          </a:prstGeom>
        </p:spPr>
        <p:txBody>
          <a:bodyPr/>
          <a:lstStyle/>
          <a:p>
            <a:pPr>
              <a:defRPr sz="1200"/>
            </a:pPr>
            <a:r>
              <a:t>Az adatbázis szerverek közül két típust különböztetünk meg, fájl alapú, és szerver alapút. A fájl alapú adatbázis nem sokkal több mint pl egy excel tábla, a szerver alaú adatbázisok esetén is az adatbázis maga egy fájl (valahol) de ahhoz hogy azt elérjük egy adatbázis szerverrel kell kommunikálnunk.</a:t>
            </a:r>
          </a:p>
          <a:p>
            <a:pPr>
              <a:defRPr sz="1200"/>
            </a:pPr>
          </a:p>
          <a:p>
            <a:pPr>
              <a:defRPr sz="1200"/>
            </a:pPr>
            <a:r>
              <a:t>Az adatbázisoknak van még két fő típusa: SQL, vagy noSQL.</a:t>
            </a:r>
          </a:p>
          <a:p>
            <a:pPr>
              <a:defRPr sz="1200"/>
            </a:pPr>
            <a:r>
              <a:t>Az sql alapú adatbázisok táblákon, relációkon alapulnka, a nosql adatbázisokban nincsenek táblák, nincsenek relációk, csak ömlesztett, sorokkal teli “vödrök” ahol a sorok változó oszloppal létezhetnek ugyanabban a “vödör”-ben. a noSQl adatbázisok nagyon elterjedtek (komolyabb cégeknél) mert sokkal könnyebben, dinamikusabban fejleszthetők. (nem szükséges egy adatbázis struktúrát legyártani és azt újra és újra felépíteni)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ph type="sldImg"/>
          </p:nvPr>
        </p:nvSpPr>
        <p:spPr>
          <a:prstGeom prst="rect">
            <a:avLst/>
          </a:prstGeom>
        </p:spPr>
        <p:txBody>
          <a:bodyPr/>
          <a:lstStyle/>
          <a:p>
            <a:pPr/>
          </a:p>
        </p:txBody>
      </p:sp>
      <p:sp>
        <p:nvSpPr>
          <p:cNvPr id="345" name="Shape 345"/>
          <p:cNvSpPr/>
          <p:nvPr>
            <p:ph type="body" sz="quarter" idx="1"/>
          </p:nvPr>
        </p:nvSpPr>
        <p:spPr>
          <a:prstGeom prst="rect">
            <a:avLst/>
          </a:prstGeom>
        </p:spPr>
        <p:txBody>
          <a:bodyPr/>
          <a:lstStyle/>
          <a:p>
            <a:pPr>
              <a:defRPr sz="1200"/>
            </a:pPr>
            <a:r>
              <a:t>A levelező szervereknél külön szerver szolgáltatás felel a levél küldéséért, és kézbesítéséért.</a:t>
            </a:r>
          </a:p>
          <a:p>
            <a:pPr>
              <a:defRPr sz="1200"/>
            </a:pPr>
            <a:r>
              <a:t>Ezen kívül még együtt kell hogy működjön ezekkel vírus és spam szűrő szolgáltatás.</a:t>
            </a:r>
          </a:p>
          <a:p>
            <a:pPr>
              <a:defRPr sz="1200"/>
            </a:pPr>
          </a:p>
          <a:p>
            <a:pPr>
              <a:defRPr sz="1200"/>
            </a:pPr>
            <a:r>
              <a:t>Általában igaz egyébként hogy ami linuxra van az mindíg ingyenes, ami windowsra az többnyire pénzbe kerül.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Shape 366"/>
          <p:cNvSpPr/>
          <p:nvPr>
            <p:ph type="sldImg"/>
          </p:nvPr>
        </p:nvSpPr>
        <p:spPr>
          <a:prstGeom prst="rect">
            <a:avLst/>
          </a:prstGeom>
        </p:spPr>
        <p:txBody>
          <a:bodyPr/>
          <a:lstStyle/>
          <a:p>
            <a:pPr/>
          </a:p>
        </p:txBody>
      </p:sp>
      <p:sp>
        <p:nvSpPr>
          <p:cNvPr id="367" name="Shape 367"/>
          <p:cNvSpPr/>
          <p:nvPr>
            <p:ph type="body" sz="quarter" idx="1"/>
          </p:nvPr>
        </p:nvSpPr>
        <p:spPr>
          <a:prstGeom prst="rect">
            <a:avLst/>
          </a:prstGeom>
        </p:spPr>
        <p:txBody>
          <a:bodyPr/>
          <a:lstStyle>
            <a:lvl1pPr>
              <a:defRPr sz="1200"/>
            </a:lvl1pPr>
          </a:lstStyle>
          <a:p>
            <a:pPr/>
            <a:r>
              <a:t>Egy szervernél nagyon fontos a monitorozás, az hogy képben legyen a rendszergazda hogy éppen mennyire van leterhelve a szerver, a különböző szolgáltatások, stb. Ezek a monitorozó szoftverek a legtöbbször inteligensek is, és jól bekonfigurálva nagy segítségek lehetnek. pl ha a számítógép CPU használata nagy mértékben megnövekszik tartós ideig, akkor erről figyelmeztető emailt küldhetnek a rendszergazdának, aki ennek hatására be tud avatkozni.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Shape 385"/>
          <p:cNvSpPr/>
          <p:nvPr>
            <p:ph type="sldImg"/>
          </p:nvPr>
        </p:nvSpPr>
        <p:spPr>
          <a:prstGeom prst="rect">
            <a:avLst/>
          </a:prstGeom>
        </p:spPr>
        <p:txBody>
          <a:bodyPr/>
          <a:lstStyle/>
          <a:p>
            <a:pPr/>
          </a:p>
        </p:txBody>
      </p:sp>
      <p:sp>
        <p:nvSpPr>
          <p:cNvPr id="386" name="Shape 386"/>
          <p:cNvSpPr/>
          <p:nvPr>
            <p:ph type="body" sz="quarter" idx="1"/>
          </p:nvPr>
        </p:nvSpPr>
        <p:spPr>
          <a:prstGeom prst="rect">
            <a:avLst/>
          </a:prstGeom>
        </p:spPr>
        <p:txBody>
          <a:bodyPr/>
          <a:lstStyle/>
          <a:p>
            <a:pPr/>
            <a:r>
              <a:t>-o Process id</a:t>
            </a:r>
          </a:p>
          <a:p>
            <a:pPr/>
            <a:r>
              <a:t>-n Numeric</a:t>
            </a:r>
          </a:p>
          <a:p>
            <a:pPr/>
            <a:r>
              <a:t>-b show the process name (?)</a:t>
            </a:r>
          </a:p>
          <a:p>
            <a:pPr/>
            <a:r>
              <a:t>-a show me all active ports (even the ones I dont have connection right now)</a:t>
            </a:r>
          </a:p>
          <a:p>
            <a:pPr/>
            <a:r>
              <a:t>-r = route print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defRPr sz="1200"/>
            </a:pPr>
            <a:r>
              <a:t>A felhasználók azonosítása egy számítógépen helyileg is történhet (helyi felhasználók) ekkor az adott gépen hozzuk létre a felhasználókat.</a:t>
            </a:r>
          </a:p>
          <a:p>
            <a:pPr>
              <a:defRPr sz="1200"/>
            </a:pPr>
          </a:p>
          <a:p>
            <a:pPr>
              <a:defRPr sz="1200"/>
            </a:pPr>
            <a:r>
              <a:t>De egy nagy irodai hálózatban ez nagyon kényelmetlen lenne ezért kitaláltak egy olyan rendszert ahol a számítógépet “beléptetjük” egy domain-be (munkacsoport). Ezután a számítógépen lévő felhasználók továbbra is be tudnak jelentkezni a helyi userekkel, de ha domain-ban van a PC akkor a domain controller szerver-en is létre lehet hozni felhasználókat, akik beléphetnek a helyi gépekbe ugyanúgy mint egy lokális felhasználó. De valójában nem lokális felhasználók hanem a domain-ben léteznek és a jogosultságaikat is a domainben lévő rendszergazdák állíthatják. </a:t>
            </a:r>
          </a:p>
          <a:p>
            <a:pPr>
              <a:defRPr sz="1200"/>
            </a:pPr>
            <a:r>
              <a:t>Ha nem hozunk létre lokális felhasználókat (csak egy darabot ami telepítéskor létre kell hogy jöjjön, de ennek a jelszavát titokban tartjuk) akkor létre lehet hozni egy olyan rendszert ahol egy központi helyen (ez a domain controller) tároljuk a felhasználói fiókokat, itt szerkeszthetjük őket, jelszavakat állíthatunk nekik, stb, ez után a kliens gépekről pedig ezekkel a felhasználókkal tudnak (pl a dolgozók) bejelentkezni. Így egy kézben (domain controller) van minden, és nem kell pl egy nagy cégnél minden helyi géphez odamenni ha csak egy jogosultsági beállítást kell elvégezni, csak egyetlen egyszer kell kimenni hozzá (amikor domain-be léptetjük) utána minden távolról vezérelhető. </a:t>
            </a:r>
          </a:p>
          <a:p>
            <a:pPr>
              <a:defRPr sz="1200"/>
            </a:pPr>
          </a:p>
          <a:p>
            <a:pPr>
              <a:defRPr sz="1200"/>
            </a:pPr>
          </a:p>
          <a:p>
            <a:pPr>
              <a:defRPr sz="1200"/>
            </a:pPr>
            <a:r>
              <a:t>A domain controller egy külön szerver, ezen a szerveren léteznek a felhasználók és ez a szerver azonosítja őket, jogosultságaikat állíthatja, jelszavaikat, stb. </a:t>
            </a:r>
          </a:p>
          <a:p>
            <a:pPr>
              <a:defRPr sz="1200"/>
            </a:pPr>
          </a:p>
          <a:p>
            <a:pPr>
              <a:defRPr sz="1200"/>
            </a:pPr>
            <a:r>
              <a:t>Apple szerverek esetén Open Directorynak nevezik a szerveren futó szolgáltatást, windows hálózatokban pedig Active Directory-nak.</a:t>
            </a:r>
          </a:p>
          <a:p>
            <a:pPr>
              <a:defRPr sz="1200"/>
            </a:pPr>
          </a:p>
          <a:p>
            <a:pPr>
              <a:defRPr sz="12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defRPr sz="1200"/>
            </a:pPr>
            <a:r>
              <a:t>A DHCP szervereknek viszonylag könnyű a konfigurálása, be kell nekik állítani hogy mettől meddig osszanak ip címeket (a két végpontot kell megadni) Egyéb információk is (pl dns szerver neve, milyen idő múlva kell új IP címet kérni a kliensnek, stb) megadhatók.</a:t>
            </a:r>
          </a:p>
          <a:p>
            <a:pPr>
              <a:defRPr sz="1200"/>
            </a:pPr>
          </a:p>
          <a:p>
            <a:pPr>
              <a:defRPr sz="1200"/>
            </a:pPr>
            <a:r>
              <a:t>A windows szervereknél egy grafikus felületen tudjuk ezt bekattintgatni, linuxon általában erre parancssoros felületünk van, és egy szövegfáljt (konfigurációs fájlt) szerkesztve kell a paramétereket beállítani. </a:t>
            </a:r>
          </a:p>
          <a:p>
            <a:pPr>
              <a:defRPr sz="1200"/>
            </a:pPr>
          </a:p>
          <a:p>
            <a:pPr>
              <a:defRPr sz="1200"/>
            </a:pPr>
            <a:r>
              <a:t>ha több dhcp szerver van egy hálózatban ez hibás működést eredményezhet, ha ezek nincsenek szinkronban!!!!! (alap esetben nem ajánlott egy hálózatba több dhcp szervert futtatni, semmi értelme, legfeljebb olyan, módon hogy ha az egyik leáll a másik automatikusan elindul, de egy időbe kettő ne fusson)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defRPr sz="1200"/>
            </a:pPr>
            <a:r>
              <a:t>A dns szerverek két célt szolgálnak </a:t>
            </a:r>
          </a:p>
          <a:p>
            <a:pPr marL="211666" indent="-211666">
              <a:buSzPct val="100000"/>
              <a:buAutoNum type="arabicPeriod" startAt="1"/>
              <a:defRPr sz="1200"/>
            </a:pPr>
            <a:r>
              <a:t>tárolják az eddigi lekérdezéseket egy cache-ben, amiket később nem kell újra nekik is lekérdezni így</a:t>
            </a:r>
          </a:p>
          <a:p>
            <a:pPr marL="211666" indent="-211666">
              <a:buSzPct val="100000"/>
              <a:buAutoNum type="arabicPeriod" startAt="1"/>
              <a:defRPr sz="1200"/>
            </a:pPr>
            <a:r>
              <a:t>lekérdezéseket végeznek más dns szerverektől ha náluk nincs meg a bejegyzés</a:t>
            </a:r>
          </a:p>
          <a:p>
            <a:pPr marL="211666" indent="-211666">
              <a:buSzPct val="100000"/>
              <a:buAutoNum type="arabicPeriod" startAt="1"/>
              <a:defRPr sz="1200"/>
            </a:pPr>
            <a:r>
              <a:t>helyi bejegyzéseket is létrehozhatunk bennük</a:t>
            </a:r>
          </a:p>
          <a:p>
            <a:pPr>
              <a:defRPr sz="1200"/>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a:defRPr sz="1200"/>
            </a:pPr>
            <a:r>
              <a:t>Egy irodában elvárt funkció egy vpn szerver is, ami lehetővé teszi hogy távolról elérjük az irodában található szervereket. A leg elterjedtebb vpn szerver az openvpn szerver, linux szervereken futtatható, windows-on pedig a PPTP (nem biztonságos!!) és az IPSec tipusú vpn szerverek állíthatóak be alapértelmezetten. </a:t>
            </a:r>
          </a:p>
          <a:p>
            <a:pPr>
              <a:defRPr sz="1200"/>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defRPr sz="1200"/>
            </a:pPr>
            <a:r>
              <a:t>Egy biztonsági mentés lehet:</a:t>
            </a:r>
          </a:p>
          <a:p>
            <a:pPr marL="211666" indent="-211666">
              <a:buSzPct val="100000"/>
              <a:buAutoNum type="arabicPeriod" startAt="1"/>
              <a:defRPr sz="1200"/>
            </a:pPr>
            <a:r>
              <a:t>Lokális (helyi gépre mentünk, egy külön mappába, vagy egy külön merevlemezre)</a:t>
            </a:r>
          </a:p>
          <a:p>
            <a:pPr marL="211666" indent="-211666">
              <a:buSzPct val="100000"/>
              <a:buAutoNum type="arabicPeriod" startAt="1"/>
              <a:defRPr sz="1200"/>
            </a:pPr>
            <a:r>
              <a:t>Távoli, ekkor egy távoli gépre mentünk akár az adott helyi hálózaton belül, vagy az interneten egy külső szerverre is lehetséges. Cloud szolgáltatók nagyon olcsón biztosítanak nagy tárhelyet, biztonsági mentésre, cégek ezt is szokták használni. </a:t>
            </a:r>
          </a:p>
          <a:p>
            <a:pPr>
              <a:defRPr sz="1200"/>
            </a:pPr>
          </a:p>
          <a:p>
            <a:pPr>
              <a:defRPr sz="1200"/>
            </a:pPr>
            <a:r>
              <a:t>Full mentés: az adatot teljes egészében lementjük (az első biztonsági mentés mindíg full mentés kell hogy legyen)</a:t>
            </a:r>
          </a:p>
          <a:p>
            <a:pPr>
              <a:defRPr sz="1200"/>
            </a:pPr>
            <a:r>
              <a:t>Az ezutáni biztonsági mentések is lehetnek full-ok, de ha van 10 fájl amit le akarunk menteni minden nap, de héftőről keddre mondjuk csak egy darab file változott meg abból a 10ből akkor felesleges újra letárolnunk a maradék kilencet. Ez az inkrementális mentés lényege, ami csak a változásokat menti le mindíg. Ezzel rengeteg helyet lehet spórolni. </a:t>
            </a:r>
          </a:p>
          <a:p>
            <a:pPr>
              <a:defRPr sz="1200"/>
            </a:pPr>
          </a:p>
          <a:p>
            <a:pPr>
              <a:defRPr sz="1200"/>
            </a:pPr>
            <a:r>
              <a:t>A biztonsági mentéseket tárolhatjuk egyszerűen olyan állapotba is ahogyan azok léteztek (a nyers file-okat) vagy tárolhatjuk tömörítve, (pl zip) esetleg valamilyen image file-ban is, mint pl a CD/DVD lemezek esetén a lemezkép fájlok (img, iso)</a:t>
            </a:r>
          </a:p>
          <a:p>
            <a:pPr>
              <a:defRPr sz="1200"/>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a:defRPr sz="1200"/>
            </a:pPr>
            <a:r>
              <a:t>minden számítógépbe érdemes tűzfalat futtatni (helyi számítógépeken) és miden router hálózatban a külső ip címre kötött eszköz vagy szerver, (vagy az elé közvetlenül betéve) érdemes egy tűzfalat futtatni. A tűzfal célja a hálózati forgalom megszűrése, bizonyos szolgáltatások, alkalmazások vagy ip címek hálózati kommunikációjának tiltása/megengedése.</a:t>
            </a:r>
          </a:p>
          <a:p>
            <a:pPr>
              <a:defRPr sz="1200"/>
            </a:pPr>
          </a:p>
          <a:p>
            <a:pPr>
              <a:defRPr sz="1200"/>
            </a:pPr>
            <a:r>
              <a:t>Biztonsági szerepet tölt be. </a:t>
            </a:r>
          </a:p>
          <a:p>
            <a:pPr>
              <a:defRPr sz="1200"/>
            </a:pPr>
          </a:p>
          <a:p>
            <a:pPr>
              <a:defRPr sz="1200"/>
            </a:pPr>
            <a:r>
              <a:t>Linux: netfilter (paranccsoros, az iptables paranccsal lehet konfigurálni)</a:t>
            </a:r>
          </a:p>
          <a:p>
            <a:pPr>
              <a:defRPr sz="1200"/>
            </a:pPr>
            <a:r>
              <a:t>Windows: beépített tűzfal</a:t>
            </a:r>
          </a:p>
          <a:p>
            <a:pPr>
              <a:defRPr sz="1200"/>
            </a:pPr>
          </a:p>
          <a:p>
            <a:pPr>
              <a:defRPr sz="1200"/>
            </a:pPr>
            <a:r>
              <a:t>Rengeteg külső gyártó által elérhető számos tűzfal még…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defRPr sz="1200"/>
            </a:pPr>
            <a:r>
              <a:t>A proxy szerver lényege hogy a hálozati forgalmat nem direktbe a cél szerver felé küldjük hanem egy köztes szerver felé (proxy szerver) az ilyen szerver továbbküldi a kérést egy az egybe a cél szervernek, és a tőle kapott választ pedig visszaküldi a kliensnek (minden forgalmat lát gyakorlatilag ami rajta keresztül megy). Biztonsági szerepe is lehet, de a proxy szerverek cache-t is használnak, amivel a különböző weboldalak már letöltött adatait ideiglenesen letárolják, így gyorsítva a felhasználó számára a weboldalak elérését. </a:t>
            </a:r>
          </a:p>
          <a:p>
            <a:pPr>
              <a:defRPr sz="1200"/>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sldImg"/>
          </p:nvPr>
        </p:nvSpPr>
        <p:spPr>
          <a:prstGeom prst="rect">
            <a:avLst/>
          </a:prstGeom>
        </p:spPr>
        <p:txBody>
          <a:bodyPr/>
          <a:lstStyle/>
          <a:p>
            <a:pPr/>
          </a:p>
        </p:txBody>
      </p:sp>
      <p:sp>
        <p:nvSpPr>
          <p:cNvPr id="273" name="Shape 273"/>
          <p:cNvSpPr/>
          <p:nvPr>
            <p:ph type="body" sz="quarter" idx="1"/>
          </p:nvPr>
        </p:nvSpPr>
        <p:spPr>
          <a:prstGeom prst="rect">
            <a:avLst/>
          </a:prstGeom>
        </p:spPr>
        <p:txBody>
          <a:bodyPr/>
          <a:lstStyle/>
          <a:p>
            <a:pPr>
              <a:defRPr sz="1200"/>
            </a:pPr>
            <a:r>
              <a:t>A tor network a proxy szerverek elvén alapszik. Ez egy interneten létező külön hálózat amelyre erre alkalmas operációs rendszerekkel (Tails) vagy böngészőkkel (tor browser) tudunk csatlakozni. Az ilyen módon csatlakozott számítógép identitását nagyon nehéz (de persze nem lehetetlen) visszakövetni. Ezt a hálózatot nem csak átlag felhasználók használják arra hogy anonimitást szerezzenek az interneten, hanem bűnözők is ezzel védekeznek a leleplezés elől (fegyver, kábítószer, kereskedelem, gyerek pornográfióa, stb…)</a:t>
            </a:r>
          </a:p>
          <a:p>
            <a:pPr>
              <a:defRPr sz="1200"/>
            </a:pPr>
          </a:p>
          <a:p>
            <a:pPr>
              <a:defRPr sz="1200"/>
            </a:pPr>
            <a:r>
              <a:t>Az exit node(vagy más néven exit relay) minden esetben látja amit a kliens kommunikál. </a:t>
            </a:r>
          </a:p>
          <a:p>
            <a:pPr>
              <a:defRPr sz="1200"/>
            </a:pPr>
          </a:p>
          <a:p>
            <a:pPr>
              <a:defRPr sz="1200"/>
            </a:pPr>
            <a:r>
              <a:t>A dark net egy olyan hálózat amely csak ezen a tor hálózaton keresztül érhető el, (a .onion végződésű url-ek) a nyílt interneten nem.</a:t>
            </a:r>
          </a:p>
          <a:p>
            <a:pPr>
              <a:defRPr sz="1200"/>
            </a:pPr>
          </a:p>
          <a:p>
            <a:pPr>
              <a:defRPr sz="1200"/>
            </a:pPr>
            <a:r>
              <a:t>Ha valaki tort használ azt könnyű azonosítani </a:t>
            </a:r>
            <a:r>
              <a:rPr u="sng">
                <a:hlinkClick r:id="rId3" invalidUrl="" action="" tgtFrame="" tooltip="" history="1" highlightClick="0" endSnd="0"/>
              </a:rPr>
              <a:t>http://www.irongeek.com/i.php?page=security/detect-tor-exit-node-in-php</a:t>
            </a:r>
          </a:p>
          <a:p>
            <a:pPr>
              <a:defRPr sz="1200"/>
            </a:p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a:r>
              <a:t>Title Text</a:t>
            </a:r>
          </a:p>
        </p:txBody>
      </p:sp>
      <p:sp>
        <p:nvSpPr>
          <p:cNvPr id="118" name="Shape 11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jpeg"/><Relationship Id="rId4" Type="http://schemas.openxmlformats.org/officeDocument/2006/relationships/image" Target="../media/image1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gif"/><Relationship Id="rId5" Type="http://schemas.openxmlformats.org/officeDocument/2006/relationships/image" Target="../media/image19.png"/><Relationship Id="rId6" Type="http://schemas.openxmlformats.org/officeDocument/2006/relationships/image" Target="../media/image1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7.jpe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7.png"/><Relationship Id="rId10" Type="http://schemas.openxmlformats.org/officeDocument/2006/relationships/image" Target="../media/image9.png"/><Relationship Id="rId11"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8.jpe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11.pn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11.png"/><Relationship Id="rId6" Type="http://schemas.openxmlformats.org/officeDocument/2006/relationships/image" Target="../media/image5.png"/><Relationship Id="rId7" Type="http://schemas.openxmlformats.org/officeDocument/2006/relationships/image" Target="../media/image1.gif"/><Relationship Id="rId8" Type="http://schemas.openxmlformats.org/officeDocument/2006/relationships/image" Target="../media/image36.png"/><Relationship Id="rId9" Type="http://schemas.openxmlformats.org/officeDocument/2006/relationships/image" Target="../media/image37.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8.png"/><Relationship Id="rId4" Type="http://schemas.openxmlformats.org/officeDocument/2006/relationships/image" Target="../media/image39.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gif"/><Relationship Id="rId8" Type="http://schemas.openxmlformats.org/officeDocument/2006/relationships/image" Target="../media/image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jpeg"/><Relationship Id="rId6" Type="http://schemas.openxmlformats.org/officeDocument/2006/relationships/image" Target="../media/image2.jpeg"/><Relationship Id="rId7" Type="http://schemas.openxmlformats.org/officeDocument/2006/relationships/image" Target="../media/image4.png"/><Relationship Id="rId8" Type="http://schemas.openxmlformats.org/officeDocument/2006/relationships/image" Target="../media/image9.png"/><Relationship Id="rId9" Type="http://schemas.openxmlformats.org/officeDocument/2006/relationships/image" Target="../media/image10.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1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jpeg"/><Relationship Id="rId4" Type="http://schemas.openxmlformats.org/officeDocument/2006/relationships/image" Target="../media/image7.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ctrTitle"/>
          </p:nvPr>
        </p:nvSpPr>
        <p:spPr>
          <a:prstGeom prst="rect">
            <a:avLst/>
          </a:prstGeom>
        </p:spPr>
        <p:txBody>
          <a:bodyPr/>
          <a:lstStyle/>
          <a:p>
            <a:pPr/>
            <a:r>
              <a:t>Hálózatok 8</a:t>
            </a:r>
          </a:p>
        </p:txBody>
      </p:sp>
      <p:sp>
        <p:nvSpPr>
          <p:cNvPr id="129" name="Shape 129"/>
          <p:cNvSpPr/>
          <p:nvPr>
            <p:ph type="subTitle" sz="quarter" idx="1"/>
          </p:nvPr>
        </p:nvSpPr>
        <p:spPr>
          <a:prstGeom prst="rect">
            <a:avLst/>
          </a:prstGeom>
        </p:spPr>
        <p:txBody>
          <a:bodyPr/>
          <a:lstStyle/>
          <a:p>
            <a:pPr/>
            <a:r>
              <a:t>Lengyel Zsolt</a:t>
            </a:r>
          </a:p>
        </p:txBody>
      </p:sp>
      <p:sp>
        <p:nvSpPr>
          <p:cNvPr id="130" name="Shape 130"/>
          <p:cNvSpPr/>
          <p:nvPr/>
        </p:nvSpPr>
        <p:spPr>
          <a:xfrm>
            <a:off x="1071321" y="6248400"/>
            <a:ext cx="1086215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Server Applications, Proxy, TOR, Backup, Monitoring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title"/>
          </p:nvPr>
        </p:nvSpPr>
        <p:spPr>
          <a:xfrm>
            <a:off x="952500" y="86456"/>
            <a:ext cx="11099800" cy="2159001"/>
          </a:xfrm>
          <a:prstGeom prst="rect">
            <a:avLst/>
          </a:prstGeom>
        </p:spPr>
        <p:txBody>
          <a:bodyPr/>
          <a:lstStyle/>
          <a:p>
            <a:pPr/>
            <a:r>
              <a:t>Tor Network</a:t>
            </a:r>
          </a:p>
        </p:txBody>
      </p:sp>
      <p:pic>
        <p:nvPicPr>
          <p:cNvPr id="265" name="tor-structure.jpg"/>
          <p:cNvPicPr>
            <a:picLocks noChangeAspect="1"/>
          </p:cNvPicPr>
          <p:nvPr/>
        </p:nvPicPr>
        <p:blipFill>
          <a:blip r:embed="rId3">
            <a:extLst/>
          </a:blip>
          <a:stretch>
            <a:fillRect/>
          </a:stretch>
        </p:blipFill>
        <p:spPr>
          <a:xfrm>
            <a:off x="3791151" y="1683272"/>
            <a:ext cx="6580476" cy="4000930"/>
          </a:xfrm>
          <a:prstGeom prst="rect">
            <a:avLst/>
          </a:prstGeom>
          <a:ln w="12700">
            <a:miter lim="400000"/>
          </a:ln>
        </p:spPr>
      </p:pic>
      <p:grpSp>
        <p:nvGrpSpPr>
          <p:cNvPr id="268" name="Group 268"/>
          <p:cNvGrpSpPr/>
          <p:nvPr/>
        </p:nvGrpSpPr>
        <p:grpSpPr>
          <a:xfrm>
            <a:off x="1113391" y="5974802"/>
            <a:ext cx="7691246" cy="579101"/>
            <a:chOff x="0" y="0"/>
            <a:chExt cx="7691245" cy="579099"/>
          </a:xfrm>
        </p:grpSpPr>
        <p:sp>
          <p:nvSpPr>
            <p:cNvPr id="266" name="Shape 266"/>
            <p:cNvSpPr/>
            <p:nvPr/>
          </p:nvSpPr>
          <p:spPr>
            <a:xfrm>
              <a:off x="0" y="0"/>
              <a:ext cx="1979562" cy="57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defTabSz="233679">
                <a:defRPr sz="3200"/>
              </a:lvl1pPr>
            </a:lstStyle>
            <a:p>
              <a:pPr/>
              <a:r>
                <a:t>DarkNet</a:t>
              </a:r>
            </a:p>
          </p:txBody>
        </p:sp>
        <p:sp>
          <p:nvSpPr>
            <p:cNvPr id="267" name="Shape 267"/>
            <p:cNvSpPr/>
            <p:nvPr/>
          </p:nvSpPr>
          <p:spPr>
            <a:xfrm>
              <a:off x="3071717" y="0"/>
              <a:ext cx="4619529" cy="57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defTabSz="233679">
                <a:defRPr sz="3200"/>
              </a:lvl1pPr>
            </a:lstStyle>
            <a:p>
              <a:pPr/>
              <a:r>
                <a:t>dfs3rfdlordfd346.onion</a:t>
              </a:r>
            </a:p>
          </p:txBody>
        </p:sp>
      </p:grpSp>
      <p:grpSp>
        <p:nvGrpSpPr>
          <p:cNvPr id="271" name="Group 271"/>
          <p:cNvGrpSpPr/>
          <p:nvPr/>
        </p:nvGrpSpPr>
        <p:grpSpPr>
          <a:xfrm>
            <a:off x="1013991" y="7322164"/>
            <a:ext cx="7745841" cy="945567"/>
            <a:chOff x="0" y="0"/>
            <a:chExt cx="7745840" cy="945565"/>
          </a:xfrm>
        </p:grpSpPr>
        <p:pic>
          <p:nvPicPr>
            <p:cNvPr id="269" name="Screen Shot 2015-11-06 at 16.36.28.png"/>
            <p:cNvPicPr>
              <a:picLocks noChangeAspect="1"/>
            </p:cNvPicPr>
            <p:nvPr/>
          </p:nvPicPr>
          <p:blipFill>
            <a:blip r:embed="rId4">
              <a:extLst/>
            </a:blip>
            <a:stretch>
              <a:fillRect/>
            </a:stretch>
          </p:blipFill>
          <p:spPr>
            <a:xfrm>
              <a:off x="3230976" y="0"/>
              <a:ext cx="4514865" cy="945566"/>
            </a:xfrm>
            <a:prstGeom prst="rect">
              <a:avLst/>
            </a:prstGeom>
            <a:ln w="12700" cap="flat">
              <a:noFill/>
              <a:miter lim="400000"/>
            </a:ln>
            <a:effectLst/>
          </p:spPr>
        </p:pic>
        <p:sp>
          <p:nvSpPr>
            <p:cNvPr id="270" name="Shape 270"/>
            <p:cNvSpPr/>
            <p:nvPr/>
          </p:nvSpPr>
          <p:spPr>
            <a:xfrm>
              <a:off x="0" y="183233"/>
              <a:ext cx="1979562" cy="57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defTabSz="233679">
                <a:defRPr sz="3200"/>
              </a:lvl1pPr>
            </a:lstStyle>
            <a:p>
              <a:pPr/>
              <a:r>
                <a:t>OS:</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65"/>
                                        </p:tgtEl>
                                        <p:attrNameLst>
                                          <p:attrName>style.visibility</p:attrName>
                                        </p:attrNameLst>
                                      </p:cBhvr>
                                      <p:to>
                                        <p:strVal val="visible"/>
                                      </p:to>
                                    </p:set>
                                    <p:animEffect filter="dissolve" transition="in">
                                      <p:cBhvr>
                                        <p:cTn id="7" dur="199"/>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71"/>
                                        </p:tgtEl>
                                        <p:attrNameLst>
                                          <p:attrName>style.visibility</p:attrName>
                                        </p:attrNameLst>
                                      </p:cBhvr>
                                      <p:to>
                                        <p:strVal val="visible"/>
                                      </p:to>
                                    </p:set>
                                    <p:animEffect filter="dissolve" transition="in">
                                      <p:cBhvr>
                                        <p:cTn id="12" dur="199"/>
                                        <p:tgtEl>
                                          <p:spTgt spid="27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68"/>
                                        </p:tgtEl>
                                        <p:attrNameLst>
                                          <p:attrName>style.visibility</p:attrName>
                                        </p:attrNameLst>
                                      </p:cBhvr>
                                      <p:to>
                                        <p:strVal val="visible"/>
                                      </p:to>
                                    </p:set>
                                    <p:animEffect filter="dissolve" transition="in">
                                      <p:cBhvr>
                                        <p:cTn id="17" dur="199"/>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 grpId="3"/>
      <p:bldP build="whole" bldLvl="1" animBg="1" rev="0" advAuto="0" spid="271" grpId="2"/>
      <p:bldP build="whole" bldLvl="1" animBg="1" rev="0" advAuto="0" spid="26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title"/>
          </p:nvPr>
        </p:nvSpPr>
        <p:spPr>
          <a:prstGeom prst="rect">
            <a:avLst/>
          </a:prstGeom>
        </p:spPr>
        <p:txBody>
          <a:bodyPr/>
          <a:lstStyle/>
          <a:p>
            <a:pPr/>
            <a:r>
              <a:t>Web Server</a:t>
            </a:r>
          </a:p>
        </p:txBody>
      </p:sp>
      <p:grpSp>
        <p:nvGrpSpPr>
          <p:cNvPr id="278" name="Group 278"/>
          <p:cNvGrpSpPr/>
          <p:nvPr/>
        </p:nvGrpSpPr>
        <p:grpSpPr>
          <a:xfrm>
            <a:off x="693476" y="4358151"/>
            <a:ext cx="5394142" cy="1981947"/>
            <a:chOff x="0" y="0"/>
            <a:chExt cx="5394140" cy="1981946"/>
          </a:xfrm>
        </p:grpSpPr>
        <p:pic>
          <p:nvPicPr>
            <p:cNvPr id="276" name="336401_apache-logo.png"/>
            <p:cNvPicPr>
              <a:picLocks noChangeAspect="1"/>
            </p:cNvPicPr>
            <p:nvPr/>
          </p:nvPicPr>
          <p:blipFill>
            <a:blip r:embed="rId3">
              <a:extLst/>
            </a:blip>
            <a:stretch>
              <a:fillRect/>
            </a:stretch>
          </p:blipFill>
          <p:spPr>
            <a:xfrm>
              <a:off x="0" y="260228"/>
              <a:ext cx="2504317" cy="1721719"/>
            </a:xfrm>
            <a:prstGeom prst="rect">
              <a:avLst/>
            </a:prstGeom>
            <a:ln w="12700" cap="flat">
              <a:noFill/>
              <a:miter lim="400000"/>
            </a:ln>
            <a:effectLst/>
          </p:spPr>
        </p:pic>
        <p:pic>
          <p:nvPicPr>
            <p:cNvPr id="277" name="nginx1.gif"/>
            <p:cNvPicPr>
              <a:picLocks noChangeAspect="1"/>
            </p:cNvPicPr>
            <p:nvPr/>
          </p:nvPicPr>
          <p:blipFill>
            <a:blip r:embed="rId4">
              <a:extLst/>
            </a:blip>
            <a:stretch>
              <a:fillRect/>
            </a:stretch>
          </p:blipFill>
          <p:spPr>
            <a:xfrm>
              <a:off x="2536239" y="0"/>
              <a:ext cx="2857902" cy="1637142"/>
            </a:xfrm>
            <a:prstGeom prst="rect">
              <a:avLst/>
            </a:prstGeom>
            <a:ln w="12700" cap="flat">
              <a:noFill/>
              <a:miter lim="400000"/>
            </a:ln>
            <a:effectLst/>
          </p:spPr>
        </p:pic>
      </p:grpSp>
      <p:grpSp>
        <p:nvGrpSpPr>
          <p:cNvPr id="281" name="Group 281"/>
          <p:cNvGrpSpPr/>
          <p:nvPr/>
        </p:nvGrpSpPr>
        <p:grpSpPr>
          <a:xfrm>
            <a:off x="7794504" y="2321403"/>
            <a:ext cx="4588214" cy="4783579"/>
            <a:chOff x="0" y="0"/>
            <a:chExt cx="4588213" cy="4783577"/>
          </a:xfrm>
        </p:grpSpPr>
        <p:pic>
          <p:nvPicPr>
            <p:cNvPr id="279" name="IIS_8.5.9431_management_console.png"/>
            <p:cNvPicPr>
              <a:picLocks noChangeAspect="1"/>
            </p:cNvPicPr>
            <p:nvPr/>
          </p:nvPicPr>
          <p:blipFill>
            <a:blip r:embed="rId5">
              <a:extLst/>
            </a:blip>
            <a:stretch>
              <a:fillRect/>
            </a:stretch>
          </p:blipFill>
          <p:spPr>
            <a:xfrm>
              <a:off x="0" y="837713"/>
              <a:ext cx="4588214" cy="3945865"/>
            </a:xfrm>
            <a:prstGeom prst="rect">
              <a:avLst/>
            </a:prstGeom>
            <a:ln w="12700" cap="flat">
              <a:noFill/>
              <a:miter lim="400000"/>
            </a:ln>
            <a:effectLst/>
          </p:spPr>
        </p:pic>
        <p:sp>
          <p:nvSpPr>
            <p:cNvPr id="280" name="Shape 280"/>
            <p:cNvSpPr/>
            <p:nvPr/>
          </p:nvSpPr>
          <p:spPr>
            <a:xfrm>
              <a:off x="970741" y="0"/>
              <a:ext cx="264673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Microsoft IIS</a:t>
              </a:r>
            </a:p>
          </p:txBody>
        </p:sp>
      </p:grpSp>
      <p:pic>
        <p:nvPicPr>
          <p:cNvPr id="282" name="883px-Tux.svg.png"/>
          <p:cNvPicPr>
            <a:picLocks noChangeAspect="1"/>
          </p:cNvPicPr>
          <p:nvPr/>
        </p:nvPicPr>
        <p:blipFill>
          <a:blip r:embed="rId6">
            <a:extLst/>
          </a:blip>
          <a:stretch>
            <a:fillRect/>
          </a:stretch>
        </p:blipFill>
        <p:spPr>
          <a:xfrm>
            <a:off x="2273816" y="2148526"/>
            <a:ext cx="1550052" cy="17975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78"/>
                                        </p:tgtEl>
                                        <p:attrNameLst>
                                          <p:attrName>style.visibility</p:attrName>
                                        </p:attrNameLst>
                                      </p:cBhvr>
                                      <p:to>
                                        <p:strVal val="visible"/>
                                      </p:to>
                                    </p:set>
                                    <p:animEffect filter="dissolve" transition="in">
                                      <p:cBhvr>
                                        <p:cTn id="7" dur="199"/>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81"/>
                                        </p:tgtEl>
                                        <p:attrNameLst>
                                          <p:attrName>style.visibility</p:attrName>
                                        </p:attrNameLst>
                                      </p:cBhvr>
                                      <p:to>
                                        <p:strVal val="visible"/>
                                      </p:to>
                                    </p:set>
                                    <p:animEffect filter="dissolve" transition="in">
                                      <p:cBhvr>
                                        <p:cTn id="12" dur="199"/>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8" grpId="1"/>
      <p:bldP build="whole" bldLvl="1" animBg="1" rev="0" advAuto="0" spid="281"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Shape 286"/>
          <p:cNvSpPr/>
          <p:nvPr>
            <p:ph type="title"/>
          </p:nvPr>
        </p:nvSpPr>
        <p:spPr>
          <a:xfrm>
            <a:off x="952500" y="110237"/>
            <a:ext cx="11099800" cy="2159001"/>
          </a:xfrm>
          <a:prstGeom prst="rect">
            <a:avLst/>
          </a:prstGeom>
        </p:spPr>
        <p:txBody>
          <a:bodyPr/>
          <a:lstStyle>
            <a:lvl1pPr>
              <a:defRPr sz="5200"/>
            </a:lvl1pPr>
          </a:lstStyle>
          <a:p>
            <a:pPr/>
            <a:r>
              <a:t>Szerver oldali Programozási nyelvek</a:t>
            </a:r>
          </a:p>
        </p:txBody>
      </p:sp>
      <p:pic>
        <p:nvPicPr>
          <p:cNvPr id="287" name="1280px-PHP-logo.svg.png"/>
          <p:cNvPicPr>
            <a:picLocks noChangeAspect="1"/>
          </p:cNvPicPr>
          <p:nvPr/>
        </p:nvPicPr>
        <p:blipFill>
          <a:blip r:embed="rId3">
            <a:extLst/>
          </a:blip>
          <a:stretch>
            <a:fillRect/>
          </a:stretch>
        </p:blipFill>
        <p:spPr>
          <a:xfrm>
            <a:off x="1430019" y="3069107"/>
            <a:ext cx="1584808" cy="839453"/>
          </a:xfrm>
          <a:prstGeom prst="rect">
            <a:avLst/>
          </a:prstGeom>
          <a:ln w="12700">
            <a:miter lim="400000"/>
          </a:ln>
        </p:spPr>
      </p:pic>
      <p:pic>
        <p:nvPicPr>
          <p:cNvPr id="288" name="python-logo.png"/>
          <p:cNvPicPr>
            <a:picLocks noChangeAspect="1"/>
          </p:cNvPicPr>
          <p:nvPr/>
        </p:nvPicPr>
        <p:blipFill>
          <a:blip r:embed="rId4">
            <a:extLst/>
          </a:blip>
          <a:stretch>
            <a:fillRect/>
          </a:stretch>
        </p:blipFill>
        <p:spPr>
          <a:xfrm>
            <a:off x="6814887" y="2613817"/>
            <a:ext cx="1750032" cy="1750032"/>
          </a:xfrm>
          <a:prstGeom prst="rect">
            <a:avLst/>
          </a:prstGeom>
          <a:ln w="12700">
            <a:miter lim="400000"/>
          </a:ln>
        </p:spPr>
      </p:pic>
      <p:pic>
        <p:nvPicPr>
          <p:cNvPr id="289" name="nodejs-logo.png"/>
          <p:cNvPicPr>
            <a:picLocks noChangeAspect="1"/>
          </p:cNvPicPr>
          <p:nvPr/>
        </p:nvPicPr>
        <p:blipFill>
          <a:blip r:embed="rId5">
            <a:extLst/>
          </a:blip>
          <a:stretch>
            <a:fillRect/>
          </a:stretch>
        </p:blipFill>
        <p:spPr>
          <a:xfrm>
            <a:off x="3849584" y="4076031"/>
            <a:ext cx="2667001" cy="1333501"/>
          </a:xfrm>
          <a:prstGeom prst="rect">
            <a:avLst/>
          </a:prstGeom>
          <a:ln w="12700">
            <a:miter lim="400000"/>
          </a:ln>
        </p:spPr>
      </p:pic>
      <p:pic>
        <p:nvPicPr>
          <p:cNvPr id="290" name="java.jpg"/>
          <p:cNvPicPr>
            <a:picLocks noChangeAspect="1"/>
          </p:cNvPicPr>
          <p:nvPr/>
        </p:nvPicPr>
        <p:blipFill>
          <a:blip r:embed="rId6">
            <a:extLst/>
          </a:blip>
          <a:stretch>
            <a:fillRect/>
          </a:stretch>
        </p:blipFill>
        <p:spPr>
          <a:xfrm>
            <a:off x="9608595" y="2166175"/>
            <a:ext cx="2770852" cy="1662511"/>
          </a:xfrm>
          <a:prstGeom prst="rect">
            <a:avLst/>
          </a:prstGeom>
          <a:ln w="12700">
            <a:miter lim="400000"/>
          </a:ln>
        </p:spPr>
      </p:pic>
      <p:pic>
        <p:nvPicPr>
          <p:cNvPr id="291" name="Ruby_Logo_200-cd1ae1a142147548.png"/>
          <p:cNvPicPr>
            <a:picLocks noChangeAspect="1"/>
          </p:cNvPicPr>
          <p:nvPr/>
        </p:nvPicPr>
        <p:blipFill>
          <a:blip r:embed="rId7">
            <a:extLst/>
          </a:blip>
          <a:stretch>
            <a:fillRect/>
          </a:stretch>
        </p:blipFill>
        <p:spPr>
          <a:xfrm>
            <a:off x="4108614" y="2810096"/>
            <a:ext cx="2148939" cy="1128194"/>
          </a:xfrm>
          <a:prstGeom prst="rect">
            <a:avLst/>
          </a:prstGeom>
          <a:ln w="12700">
            <a:miter lim="400000"/>
          </a:ln>
        </p:spPr>
      </p:pic>
      <p:pic>
        <p:nvPicPr>
          <p:cNvPr id="292" name="asplogo-square.png"/>
          <p:cNvPicPr>
            <a:picLocks noChangeAspect="1"/>
          </p:cNvPicPr>
          <p:nvPr/>
        </p:nvPicPr>
        <p:blipFill>
          <a:blip r:embed="rId8">
            <a:extLst/>
          </a:blip>
          <a:stretch>
            <a:fillRect/>
          </a:stretch>
        </p:blipFill>
        <p:spPr>
          <a:xfrm>
            <a:off x="9334771" y="3697396"/>
            <a:ext cx="2358808" cy="2358808"/>
          </a:xfrm>
          <a:prstGeom prst="rect">
            <a:avLst/>
          </a:prstGeom>
          <a:ln w="12700">
            <a:miter lim="400000"/>
          </a:ln>
        </p:spPr>
      </p:pic>
      <p:pic>
        <p:nvPicPr>
          <p:cNvPr id="293" name="laptop-33521_640.png"/>
          <p:cNvPicPr>
            <a:picLocks noChangeAspect="1"/>
          </p:cNvPicPr>
          <p:nvPr/>
        </p:nvPicPr>
        <p:blipFill>
          <a:blip r:embed="rId9">
            <a:extLst/>
          </a:blip>
          <a:stretch>
            <a:fillRect/>
          </a:stretch>
        </p:blipFill>
        <p:spPr>
          <a:xfrm>
            <a:off x="885561" y="6825557"/>
            <a:ext cx="1482445" cy="1385160"/>
          </a:xfrm>
          <a:prstGeom prst="rect">
            <a:avLst/>
          </a:prstGeom>
          <a:ln w="12700">
            <a:miter lim="400000"/>
          </a:ln>
        </p:spPr>
      </p:pic>
      <p:pic>
        <p:nvPicPr>
          <p:cNvPr id="294" name="HomeServer.png"/>
          <p:cNvPicPr>
            <a:picLocks noChangeAspect="1"/>
          </p:cNvPicPr>
          <p:nvPr/>
        </p:nvPicPr>
        <p:blipFill>
          <a:blip r:embed="rId10">
            <a:extLst/>
          </a:blip>
          <a:stretch>
            <a:fillRect/>
          </a:stretch>
        </p:blipFill>
        <p:spPr>
          <a:xfrm>
            <a:off x="6849941" y="7868518"/>
            <a:ext cx="1262976" cy="1262975"/>
          </a:xfrm>
          <a:prstGeom prst="rect">
            <a:avLst/>
          </a:prstGeom>
          <a:ln w="12700">
            <a:miter lim="400000"/>
          </a:ln>
        </p:spPr>
      </p:pic>
      <p:sp>
        <p:nvSpPr>
          <p:cNvPr id="295" name="Shape 295"/>
          <p:cNvSpPr/>
          <p:nvPr/>
        </p:nvSpPr>
        <p:spPr>
          <a:xfrm>
            <a:off x="6647953" y="6102510"/>
            <a:ext cx="1666952" cy="469901"/>
          </a:xfrm>
          <a:prstGeom prst="rect">
            <a:avLst/>
          </a:prstGeom>
          <a:blipFill>
            <a:blip r:embed="rId11"/>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pPr/>
            <a:r>
              <a:t>Web server</a:t>
            </a:r>
          </a:p>
        </p:txBody>
      </p:sp>
      <p:sp>
        <p:nvSpPr>
          <p:cNvPr id="296" name="Shape 296"/>
          <p:cNvSpPr/>
          <p:nvPr/>
        </p:nvSpPr>
        <p:spPr>
          <a:xfrm flipV="1">
            <a:off x="2174433" y="6327367"/>
            <a:ext cx="4127210" cy="792660"/>
          </a:xfrm>
          <a:prstGeom prst="line">
            <a:avLst/>
          </a:prstGeom>
          <a:ln w="25400">
            <a:solidFill>
              <a:srgbClr val="000000"/>
            </a:solidFill>
            <a:miter lim="400000"/>
            <a:tailEnd type="triangle"/>
          </a:ln>
        </p:spPr>
        <p:txBody>
          <a:bodyPr lIns="50800" tIns="50800" rIns="50800" bIns="50800" anchor="ctr"/>
          <a:lstStyle/>
          <a:p>
            <a:pPr>
              <a:defRPr sz="2400"/>
            </a:pPr>
          </a:p>
        </p:txBody>
      </p:sp>
      <p:grpSp>
        <p:nvGrpSpPr>
          <p:cNvPr id="299" name="Group 299"/>
          <p:cNvGrpSpPr/>
          <p:nvPr/>
        </p:nvGrpSpPr>
        <p:grpSpPr>
          <a:xfrm>
            <a:off x="5911251" y="6625536"/>
            <a:ext cx="3140355" cy="1140826"/>
            <a:chOff x="0" y="0"/>
            <a:chExt cx="3140354" cy="1140824"/>
          </a:xfrm>
        </p:grpSpPr>
        <p:sp>
          <p:nvSpPr>
            <p:cNvPr id="297" name="Shape 297"/>
            <p:cNvSpPr/>
            <p:nvPr/>
          </p:nvSpPr>
          <p:spPr>
            <a:xfrm>
              <a:off x="-1" y="670924"/>
              <a:ext cx="3140356" cy="469901"/>
            </a:xfrm>
            <a:prstGeom prst="rect">
              <a:avLst/>
            </a:prstGeom>
            <a:blipFill rotWithShape="1">
              <a:blip r:embed="rId1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solidFill>
                    <a:srgbClr val="FFFFFF"/>
                  </a:solidFill>
                </a:defRPr>
              </a:lvl1pPr>
            </a:lstStyle>
            <a:p>
              <a:pPr/>
              <a:r>
                <a:t>Server side interpreter</a:t>
              </a:r>
            </a:p>
          </p:txBody>
        </p:sp>
        <p:sp>
          <p:nvSpPr>
            <p:cNvPr id="298" name="Shape 298"/>
            <p:cNvSpPr/>
            <p:nvPr/>
          </p:nvSpPr>
          <p:spPr>
            <a:xfrm flipH="1">
              <a:off x="1259536" y="0"/>
              <a:ext cx="1" cy="56876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grpSp>
        <p:nvGrpSpPr>
          <p:cNvPr id="302" name="Group 302"/>
          <p:cNvGrpSpPr/>
          <p:nvPr/>
        </p:nvGrpSpPr>
        <p:grpSpPr>
          <a:xfrm>
            <a:off x="9129224" y="7395758"/>
            <a:ext cx="2506338" cy="990344"/>
            <a:chOff x="0" y="0"/>
            <a:chExt cx="2506337" cy="990342"/>
          </a:xfrm>
        </p:grpSpPr>
        <p:sp>
          <p:nvSpPr>
            <p:cNvPr id="300" name="Shape 300"/>
            <p:cNvSpPr/>
            <p:nvPr/>
          </p:nvSpPr>
          <p:spPr>
            <a:xfrm>
              <a:off x="1070729" y="520442"/>
              <a:ext cx="1435609" cy="469901"/>
            </a:xfrm>
            <a:prstGeom prst="rect">
              <a:avLst/>
            </a:prstGeom>
            <a:blipFill rotWithShape="1">
              <a:blip r:embed="rId1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solidFill>
                    <a:srgbClr val="FFFFFF"/>
                  </a:solidFill>
                </a:defRPr>
              </a:lvl1pPr>
            </a:lstStyle>
            <a:p>
              <a:pPr/>
              <a:r>
                <a:t>Database</a:t>
              </a:r>
            </a:p>
          </p:txBody>
        </p:sp>
        <p:sp>
          <p:nvSpPr>
            <p:cNvPr id="301" name="Shape 301"/>
            <p:cNvSpPr/>
            <p:nvPr/>
          </p:nvSpPr>
          <p:spPr>
            <a:xfrm>
              <a:off x="-1" y="0"/>
              <a:ext cx="958842" cy="55830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grpSp>
        <p:nvGrpSpPr>
          <p:cNvPr id="306" name="Group 306"/>
          <p:cNvGrpSpPr/>
          <p:nvPr/>
        </p:nvGrpSpPr>
        <p:grpSpPr>
          <a:xfrm>
            <a:off x="2641052" y="6618153"/>
            <a:ext cx="7376296" cy="1604482"/>
            <a:chOff x="0" y="0"/>
            <a:chExt cx="7376294" cy="1604480"/>
          </a:xfrm>
        </p:grpSpPr>
        <p:sp>
          <p:nvSpPr>
            <p:cNvPr id="303" name="Shape 303"/>
            <p:cNvSpPr/>
            <p:nvPr/>
          </p:nvSpPr>
          <p:spPr>
            <a:xfrm flipV="1">
              <a:off x="5043901" y="0"/>
              <a:ext cx="1" cy="57615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04" name="Shape 304"/>
            <p:cNvSpPr/>
            <p:nvPr/>
          </p:nvSpPr>
          <p:spPr>
            <a:xfrm flipH="1" flipV="1">
              <a:off x="6546353" y="1145617"/>
              <a:ext cx="829942" cy="45886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05" name="Shape 305"/>
            <p:cNvSpPr/>
            <p:nvPr/>
          </p:nvSpPr>
          <p:spPr>
            <a:xfrm flipH="1">
              <a:off x="-1" y="18318"/>
              <a:ext cx="3719742" cy="79539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96"/>
                                        </p:tgtEl>
                                        <p:attrNameLst>
                                          <p:attrName>style.visibility</p:attrName>
                                        </p:attrNameLst>
                                      </p:cBhvr>
                                      <p:to>
                                        <p:strVal val="visible"/>
                                      </p:to>
                                    </p:set>
                                    <p:animEffect filter="dissolve" transition="in">
                                      <p:cBhvr>
                                        <p:cTn id="7" dur="199"/>
                                        <p:tgtEl>
                                          <p:spTgt spid="29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99"/>
                                        </p:tgtEl>
                                        <p:attrNameLst>
                                          <p:attrName>style.visibility</p:attrName>
                                        </p:attrNameLst>
                                      </p:cBhvr>
                                      <p:to>
                                        <p:strVal val="visible"/>
                                      </p:to>
                                    </p:set>
                                    <p:animEffect filter="dissolve" transition="in">
                                      <p:cBhvr>
                                        <p:cTn id="12" dur="199"/>
                                        <p:tgtEl>
                                          <p:spTgt spid="29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87"/>
                                        </p:tgtEl>
                                        <p:attrNameLst>
                                          <p:attrName>style.visibility</p:attrName>
                                        </p:attrNameLst>
                                      </p:cBhvr>
                                      <p:to>
                                        <p:strVal val="visible"/>
                                      </p:to>
                                    </p:set>
                                    <p:animEffect filter="dissolve" transition="in">
                                      <p:cBhvr>
                                        <p:cTn id="17" dur="199"/>
                                        <p:tgtEl>
                                          <p:spTgt spid="287"/>
                                        </p:tgtEl>
                                      </p:cBhvr>
                                    </p:animEffect>
                                  </p:childTnLst>
                                </p:cTn>
                              </p:par>
                            </p:childTnLst>
                          </p:cTn>
                        </p:par>
                        <p:par>
                          <p:cTn id="18" fill="hold">
                            <p:stCondLst>
                              <p:cond delay="199"/>
                            </p:stCondLst>
                            <p:childTnLst>
                              <p:par>
                                <p:cTn id="19" presetClass="entr" nodeType="afterEffect" presetID="9" grpId="4" fill="hold">
                                  <p:stCondLst>
                                    <p:cond delay="0"/>
                                  </p:stCondLst>
                                  <p:iterate type="el" backwards="0">
                                    <p:tmAbs val="0"/>
                                  </p:iterate>
                                  <p:childTnLst>
                                    <p:set>
                                      <p:cBhvr>
                                        <p:cTn id="20" fill="hold"/>
                                        <p:tgtEl>
                                          <p:spTgt spid="290"/>
                                        </p:tgtEl>
                                        <p:attrNameLst>
                                          <p:attrName>style.visibility</p:attrName>
                                        </p:attrNameLst>
                                      </p:cBhvr>
                                      <p:to>
                                        <p:strVal val="visible"/>
                                      </p:to>
                                    </p:set>
                                    <p:animEffect filter="dissolve" transition="in">
                                      <p:cBhvr>
                                        <p:cTn id="21" dur="199"/>
                                        <p:tgtEl>
                                          <p:spTgt spid="290"/>
                                        </p:tgtEl>
                                      </p:cBhvr>
                                    </p:animEffect>
                                  </p:childTnLst>
                                </p:cTn>
                              </p:par>
                            </p:childTnLst>
                          </p:cTn>
                        </p:par>
                        <p:par>
                          <p:cTn id="22" fill="hold">
                            <p:stCondLst>
                              <p:cond delay="398"/>
                            </p:stCondLst>
                            <p:childTnLst>
                              <p:par>
                                <p:cTn id="23" presetClass="entr" nodeType="afterEffect" presetID="9" grpId="5" fill="hold">
                                  <p:stCondLst>
                                    <p:cond delay="0"/>
                                  </p:stCondLst>
                                  <p:iterate type="el" backwards="0">
                                    <p:tmAbs val="0"/>
                                  </p:iterate>
                                  <p:childTnLst>
                                    <p:set>
                                      <p:cBhvr>
                                        <p:cTn id="24" fill="hold"/>
                                        <p:tgtEl>
                                          <p:spTgt spid="288"/>
                                        </p:tgtEl>
                                        <p:attrNameLst>
                                          <p:attrName>style.visibility</p:attrName>
                                        </p:attrNameLst>
                                      </p:cBhvr>
                                      <p:to>
                                        <p:strVal val="visible"/>
                                      </p:to>
                                    </p:set>
                                    <p:animEffect filter="dissolve" transition="in">
                                      <p:cBhvr>
                                        <p:cTn id="25" dur="199"/>
                                        <p:tgtEl>
                                          <p:spTgt spid="288"/>
                                        </p:tgtEl>
                                      </p:cBhvr>
                                    </p:animEffect>
                                  </p:childTnLst>
                                </p:cTn>
                              </p:par>
                            </p:childTnLst>
                          </p:cTn>
                        </p:par>
                        <p:par>
                          <p:cTn id="26" fill="hold">
                            <p:stCondLst>
                              <p:cond delay="597"/>
                            </p:stCondLst>
                            <p:childTnLst>
                              <p:par>
                                <p:cTn id="27" presetClass="entr" nodeType="afterEffect" presetID="9" grpId="6" fill="hold">
                                  <p:stCondLst>
                                    <p:cond delay="0"/>
                                  </p:stCondLst>
                                  <p:iterate type="el" backwards="0">
                                    <p:tmAbs val="0"/>
                                  </p:iterate>
                                  <p:childTnLst>
                                    <p:set>
                                      <p:cBhvr>
                                        <p:cTn id="28" fill="hold"/>
                                        <p:tgtEl>
                                          <p:spTgt spid="291"/>
                                        </p:tgtEl>
                                        <p:attrNameLst>
                                          <p:attrName>style.visibility</p:attrName>
                                        </p:attrNameLst>
                                      </p:cBhvr>
                                      <p:to>
                                        <p:strVal val="visible"/>
                                      </p:to>
                                    </p:set>
                                    <p:animEffect filter="dissolve" transition="in">
                                      <p:cBhvr>
                                        <p:cTn id="29" dur="199"/>
                                        <p:tgtEl>
                                          <p:spTgt spid="291"/>
                                        </p:tgtEl>
                                      </p:cBhvr>
                                    </p:animEffect>
                                  </p:childTnLst>
                                </p:cTn>
                              </p:par>
                            </p:childTnLst>
                          </p:cTn>
                        </p:par>
                        <p:par>
                          <p:cTn id="30" fill="hold">
                            <p:stCondLst>
                              <p:cond delay="796"/>
                            </p:stCondLst>
                            <p:childTnLst>
                              <p:par>
                                <p:cTn id="31" presetClass="entr" nodeType="afterEffect" presetID="9" grpId="7" fill="hold">
                                  <p:stCondLst>
                                    <p:cond delay="0"/>
                                  </p:stCondLst>
                                  <p:iterate type="el" backwards="0">
                                    <p:tmAbs val="0"/>
                                  </p:iterate>
                                  <p:childTnLst>
                                    <p:set>
                                      <p:cBhvr>
                                        <p:cTn id="32" fill="hold"/>
                                        <p:tgtEl>
                                          <p:spTgt spid="292"/>
                                        </p:tgtEl>
                                        <p:attrNameLst>
                                          <p:attrName>style.visibility</p:attrName>
                                        </p:attrNameLst>
                                      </p:cBhvr>
                                      <p:to>
                                        <p:strVal val="visible"/>
                                      </p:to>
                                    </p:set>
                                    <p:animEffect filter="dissolve" transition="in">
                                      <p:cBhvr>
                                        <p:cTn id="33" dur="199"/>
                                        <p:tgtEl>
                                          <p:spTgt spid="292"/>
                                        </p:tgtEl>
                                      </p:cBhvr>
                                    </p:animEffect>
                                  </p:childTnLst>
                                </p:cTn>
                              </p:par>
                            </p:childTnLst>
                          </p:cTn>
                        </p:par>
                        <p:par>
                          <p:cTn id="34" fill="hold">
                            <p:stCondLst>
                              <p:cond delay="995"/>
                            </p:stCondLst>
                            <p:childTnLst>
                              <p:par>
                                <p:cTn id="35" presetClass="entr" nodeType="afterEffect" presetID="9" grpId="8" fill="hold">
                                  <p:stCondLst>
                                    <p:cond delay="0"/>
                                  </p:stCondLst>
                                  <p:iterate type="el" backwards="0">
                                    <p:tmAbs val="0"/>
                                  </p:iterate>
                                  <p:childTnLst>
                                    <p:set>
                                      <p:cBhvr>
                                        <p:cTn id="36" fill="hold"/>
                                        <p:tgtEl>
                                          <p:spTgt spid="289"/>
                                        </p:tgtEl>
                                        <p:attrNameLst>
                                          <p:attrName>style.visibility</p:attrName>
                                        </p:attrNameLst>
                                      </p:cBhvr>
                                      <p:to>
                                        <p:strVal val="visible"/>
                                      </p:to>
                                    </p:set>
                                    <p:animEffect filter="dissolve" transition="in">
                                      <p:cBhvr>
                                        <p:cTn id="37" dur="199"/>
                                        <p:tgtEl>
                                          <p:spTgt spid="289"/>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9" fill="hold">
                                  <p:stCondLst>
                                    <p:cond delay="0"/>
                                  </p:stCondLst>
                                  <p:iterate type="el" backwards="0">
                                    <p:tmAbs val="0"/>
                                  </p:iterate>
                                  <p:childTnLst>
                                    <p:set>
                                      <p:cBhvr>
                                        <p:cTn id="41" fill="hold"/>
                                        <p:tgtEl>
                                          <p:spTgt spid="302"/>
                                        </p:tgtEl>
                                        <p:attrNameLst>
                                          <p:attrName>style.visibility</p:attrName>
                                        </p:attrNameLst>
                                      </p:cBhvr>
                                      <p:to>
                                        <p:strVal val="visible"/>
                                      </p:to>
                                    </p:set>
                                    <p:animEffect filter="dissolve" transition="in">
                                      <p:cBhvr>
                                        <p:cTn id="42" dur="199"/>
                                        <p:tgtEl>
                                          <p:spTgt spid="302"/>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10" fill="hold">
                                  <p:stCondLst>
                                    <p:cond delay="0"/>
                                  </p:stCondLst>
                                  <p:iterate type="el" backwards="0">
                                    <p:tmAbs val="0"/>
                                  </p:iterate>
                                  <p:childTnLst>
                                    <p:set>
                                      <p:cBhvr>
                                        <p:cTn id="46" fill="hold"/>
                                        <p:tgtEl>
                                          <p:spTgt spid="306"/>
                                        </p:tgtEl>
                                        <p:attrNameLst>
                                          <p:attrName>style.visibility</p:attrName>
                                        </p:attrNameLst>
                                      </p:cBhvr>
                                      <p:to>
                                        <p:strVal val="visible"/>
                                      </p:to>
                                    </p:set>
                                    <p:animEffect filter="dissolve" transition="in">
                                      <p:cBhvr>
                                        <p:cTn id="47" dur="199"/>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6" grpId="10"/>
      <p:bldP build="whole" bldLvl="1" animBg="1" rev="0" advAuto="0" spid="287" grpId="3"/>
      <p:bldP build="whole" bldLvl="1" animBg="1" rev="0" advAuto="0" spid="289" grpId="8"/>
      <p:bldP build="whole" bldLvl="1" animBg="1" rev="0" advAuto="0" spid="302" grpId="9"/>
      <p:bldP build="whole" bldLvl="1" animBg="1" rev="0" advAuto="0" spid="288" grpId="5"/>
      <p:bldP build="whole" bldLvl="1" animBg="1" rev="0" advAuto="0" spid="291" grpId="6"/>
      <p:bldP build="whole" bldLvl="1" animBg="1" rev="0" advAuto="0" spid="299" grpId="2"/>
      <p:bldP build="whole" bldLvl="1" animBg="1" rev="0" advAuto="0" spid="290" grpId="4"/>
      <p:bldP build="whole" bldLvl="1" animBg="1" rev="0" advAuto="0" spid="296" grpId="1"/>
      <p:bldP build="whole" bldLvl="1" animBg="1" rev="0" advAuto="0" spid="292" grpId="7"/>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title"/>
          </p:nvPr>
        </p:nvSpPr>
        <p:spPr>
          <a:xfrm>
            <a:off x="4015924" y="446405"/>
            <a:ext cx="5425693" cy="1145831"/>
          </a:xfrm>
          <a:prstGeom prst="rect">
            <a:avLst/>
          </a:prstGeom>
        </p:spPr>
        <p:txBody>
          <a:bodyPr/>
          <a:lstStyle>
            <a:lvl1pPr defTabSz="496570">
              <a:defRPr sz="6800"/>
            </a:lvl1pPr>
          </a:lstStyle>
          <a:p>
            <a:pPr/>
            <a:r>
              <a:t>Databases</a:t>
            </a:r>
          </a:p>
        </p:txBody>
      </p:sp>
      <p:grpSp>
        <p:nvGrpSpPr>
          <p:cNvPr id="313" name="Group 313"/>
          <p:cNvGrpSpPr/>
          <p:nvPr/>
        </p:nvGrpSpPr>
        <p:grpSpPr>
          <a:xfrm>
            <a:off x="2679931" y="2088917"/>
            <a:ext cx="8551825" cy="773848"/>
            <a:chOff x="0" y="0"/>
            <a:chExt cx="8551823" cy="773846"/>
          </a:xfrm>
        </p:grpSpPr>
        <p:sp>
          <p:nvSpPr>
            <p:cNvPr id="311" name="Shape 311"/>
            <p:cNvSpPr/>
            <p:nvPr/>
          </p:nvSpPr>
          <p:spPr>
            <a:xfrm>
              <a:off x="-1" y="126146"/>
              <a:ext cx="100355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SQL</a:t>
              </a:r>
            </a:p>
          </p:txBody>
        </p:sp>
        <p:sp>
          <p:nvSpPr>
            <p:cNvPr id="312" name="Shape 312"/>
            <p:cNvSpPr/>
            <p:nvPr/>
          </p:nvSpPr>
          <p:spPr>
            <a:xfrm>
              <a:off x="7039863" y="0"/>
              <a:ext cx="151196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noSQL</a:t>
              </a:r>
            </a:p>
          </p:txBody>
        </p:sp>
      </p:grpSp>
      <p:sp>
        <p:nvSpPr>
          <p:cNvPr id="314" name="Shape 314"/>
          <p:cNvSpPr/>
          <p:nvPr/>
        </p:nvSpPr>
        <p:spPr>
          <a:xfrm>
            <a:off x="5838261" y="2958517"/>
            <a:ext cx="166375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Servers</a:t>
            </a:r>
          </a:p>
        </p:txBody>
      </p:sp>
      <p:grpSp>
        <p:nvGrpSpPr>
          <p:cNvPr id="322" name="Group 322"/>
          <p:cNvGrpSpPr/>
          <p:nvPr/>
        </p:nvGrpSpPr>
        <p:grpSpPr>
          <a:xfrm>
            <a:off x="259176" y="3530042"/>
            <a:ext cx="12405788" cy="4156992"/>
            <a:chOff x="0" y="0"/>
            <a:chExt cx="12405786" cy="4156991"/>
          </a:xfrm>
        </p:grpSpPr>
        <p:pic>
          <p:nvPicPr>
            <p:cNvPr id="315" name="MySQL.svg.png"/>
            <p:cNvPicPr>
              <a:picLocks noChangeAspect="1"/>
            </p:cNvPicPr>
            <p:nvPr/>
          </p:nvPicPr>
          <p:blipFill>
            <a:blip r:embed="rId3">
              <a:extLst/>
            </a:blip>
            <a:stretch>
              <a:fillRect/>
            </a:stretch>
          </p:blipFill>
          <p:spPr>
            <a:xfrm>
              <a:off x="1047877" y="240482"/>
              <a:ext cx="1993804" cy="1031172"/>
            </a:xfrm>
            <a:prstGeom prst="rect">
              <a:avLst/>
            </a:prstGeom>
            <a:ln w="12700" cap="flat">
              <a:noFill/>
              <a:miter lim="400000"/>
            </a:ln>
            <a:effectLst/>
          </p:spPr>
        </p:pic>
        <p:pic>
          <p:nvPicPr>
            <p:cNvPr id="316" name="sql-server-express1.png"/>
            <p:cNvPicPr>
              <a:picLocks noChangeAspect="1"/>
            </p:cNvPicPr>
            <p:nvPr/>
          </p:nvPicPr>
          <p:blipFill>
            <a:blip r:embed="rId4">
              <a:extLst/>
            </a:blip>
            <a:stretch>
              <a:fillRect/>
            </a:stretch>
          </p:blipFill>
          <p:spPr>
            <a:xfrm>
              <a:off x="2583665" y="2036514"/>
              <a:ext cx="1743242" cy="1414806"/>
            </a:xfrm>
            <a:prstGeom prst="rect">
              <a:avLst/>
            </a:prstGeom>
            <a:ln w="12700" cap="flat">
              <a:noFill/>
              <a:miter lim="400000"/>
            </a:ln>
            <a:effectLst/>
          </p:spPr>
        </p:pic>
        <p:pic>
          <p:nvPicPr>
            <p:cNvPr id="317" name="m348_oracle.png"/>
            <p:cNvPicPr>
              <a:picLocks noChangeAspect="1"/>
            </p:cNvPicPr>
            <p:nvPr/>
          </p:nvPicPr>
          <p:blipFill>
            <a:blip r:embed="rId5">
              <a:extLst/>
            </a:blip>
            <a:stretch>
              <a:fillRect/>
            </a:stretch>
          </p:blipFill>
          <p:spPr>
            <a:xfrm>
              <a:off x="3342146" y="1191215"/>
              <a:ext cx="2297801" cy="549057"/>
            </a:xfrm>
            <a:prstGeom prst="rect">
              <a:avLst/>
            </a:prstGeom>
            <a:ln w="12700" cap="flat">
              <a:noFill/>
              <a:miter lim="400000"/>
            </a:ln>
            <a:effectLst/>
          </p:spPr>
        </p:pic>
        <p:pic>
          <p:nvPicPr>
            <p:cNvPr id="318" name="postgresql_1.png"/>
            <p:cNvPicPr>
              <a:picLocks noChangeAspect="1"/>
            </p:cNvPicPr>
            <p:nvPr/>
          </p:nvPicPr>
          <p:blipFill>
            <a:blip r:embed="rId6">
              <a:extLst/>
            </a:blip>
            <a:stretch>
              <a:fillRect/>
            </a:stretch>
          </p:blipFill>
          <p:spPr>
            <a:xfrm>
              <a:off x="518238" y="1800667"/>
              <a:ext cx="1743242" cy="1545824"/>
            </a:xfrm>
            <a:prstGeom prst="rect">
              <a:avLst/>
            </a:prstGeom>
            <a:ln w="12700" cap="flat">
              <a:noFill/>
              <a:miter lim="400000"/>
            </a:ln>
            <a:effectLst/>
          </p:spPr>
        </p:pic>
        <p:pic>
          <p:nvPicPr>
            <p:cNvPr id="319" name="mongoDB.jpg"/>
            <p:cNvPicPr>
              <a:picLocks noChangeAspect="1"/>
            </p:cNvPicPr>
            <p:nvPr/>
          </p:nvPicPr>
          <p:blipFill>
            <a:blip r:embed="rId7">
              <a:extLst/>
            </a:blip>
            <a:srcRect l="0" t="28435" r="0" b="25770"/>
            <a:stretch>
              <a:fillRect/>
            </a:stretch>
          </p:blipFill>
          <p:spPr>
            <a:xfrm>
              <a:off x="8489441" y="594678"/>
              <a:ext cx="3454037" cy="1186319"/>
            </a:xfrm>
            <a:prstGeom prst="rect">
              <a:avLst/>
            </a:prstGeom>
            <a:ln w="12700" cap="flat">
              <a:noFill/>
              <a:miter lim="400000"/>
            </a:ln>
            <a:effectLst/>
          </p:spPr>
        </p:pic>
        <p:pic>
          <p:nvPicPr>
            <p:cNvPr id="320" name="20130321214239!Couchbase,_Inc._official_logo.png"/>
            <p:cNvPicPr>
              <a:picLocks noChangeAspect="1"/>
            </p:cNvPicPr>
            <p:nvPr/>
          </p:nvPicPr>
          <p:blipFill>
            <a:blip r:embed="rId8">
              <a:extLst/>
            </a:blip>
            <a:stretch>
              <a:fillRect/>
            </a:stretch>
          </p:blipFill>
          <p:spPr>
            <a:xfrm>
              <a:off x="8856849" y="2080829"/>
              <a:ext cx="2719498" cy="1326176"/>
            </a:xfrm>
            <a:prstGeom prst="rect">
              <a:avLst/>
            </a:prstGeom>
            <a:ln w="12700" cap="flat">
              <a:noFill/>
              <a:miter lim="400000"/>
            </a:ln>
            <a:effectLst/>
          </p:spPr>
        </p:pic>
        <p:sp>
          <p:nvSpPr>
            <p:cNvPr id="321" name="Shape 321"/>
            <p:cNvSpPr/>
            <p:nvPr/>
          </p:nvSpPr>
          <p:spPr>
            <a:xfrm>
              <a:off x="0" y="0"/>
              <a:ext cx="12405787" cy="4156992"/>
            </a:xfrm>
            <a:prstGeom prst="rect">
              <a:avLst/>
            </a:prstGeom>
            <a:noFill/>
            <a:ln w="88900" cap="flat">
              <a:solidFill>
                <a:srgbClr val="85888D"/>
              </a:solidFill>
              <a:prstDash val="solid"/>
              <a:miter lim="400000"/>
            </a:ln>
            <a:effectLst/>
          </p:spPr>
          <p:txBody>
            <a:bodyPr wrap="square" lIns="50800" tIns="50800" rIns="50800" bIns="50800" numCol="1" anchor="ctr">
              <a:noAutofit/>
            </a:bodyPr>
            <a:lstStyle/>
            <a:p>
              <a:pPr>
                <a:defRPr sz="2400"/>
              </a:pPr>
            </a:p>
          </p:txBody>
        </p:sp>
      </p:grpSp>
      <p:grpSp>
        <p:nvGrpSpPr>
          <p:cNvPr id="327" name="Group 327"/>
          <p:cNvGrpSpPr/>
          <p:nvPr/>
        </p:nvGrpSpPr>
        <p:grpSpPr>
          <a:xfrm>
            <a:off x="386176" y="7868694"/>
            <a:ext cx="12405788" cy="1637084"/>
            <a:chOff x="0" y="0"/>
            <a:chExt cx="12405786" cy="1637083"/>
          </a:xfrm>
        </p:grpSpPr>
        <p:pic>
          <p:nvPicPr>
            <p:cNvPr id="323" name="SQLite370.svg.png"/>
            <p:cNvPicPr>
              <a:picLocks noChangeAspect="1"/>
            </p:cNvPicPr>
            <p:nvPr/>
          </p:nvPicPr>
          <p:blipFill>
            <a:blip r:embed="rId9">
              <a:extLst/>
            </a:blip>
            <a:stretch>
              <a:fillRect/>
            </a:stretch>
          </p:blipFill>
          <p:spPr>
            <a:xfrm>
              <a:off x="1112364" y="694999"/>
              <a:ext cx="1610829" cy="763533"/>
            </a:xfrm>
            <a:prstGeom prst="rect">
              <a:avLst/>
            </a:prstGeom>
            <a:ln w="12700" cap="flat">
              <a:noFill/>
              <a:miter lim="400000"/>
            </a:ln>
            <a:effectLst/>
          </p:spPr>
        </p:pic>
        <p:pic>
          <p:nvPicPr>
            <p:cNvPr id="324" name="CodernityDB.png"/>
            <p:cNvPicPr>
              <a:picLocks noChangeAspect="1"/>
            </p:cNvPicPr>
            <p:nvPr/>
          </p:nvPicPr>
          <p:blipFill>
            <a:blip r:embed="rId10">
              <a:extLst/>
            </a:blip>
            <a:stretch>
              <a:fillRect/>
            </a:stretch>
          </p:blipFill>
          <p:spPr>
            <a:xfrm>
              <a:off x="9270369" y="611764"/>
              <a:ext cx="1351095" cy="930004"/>
            </a:xfrm>
            <a:prstGeom prst="rect">
              <a:avLst/>
            </a:prstGeom>
            <a:ln w="12700" cap="flat">
              <a:noFill/>
              <a:miter lim="400000"/>
            </a:ln>
            <a:effectLst/>
          </p:spPr>
        </p:pic>
        <p:sp>
          <p:nvSpPr>
            <p:cNvPr id="325" name="Shape 325"/>
            <p:cNvSpPr/>
            <p:nvPr/>
          </p:nvSpPr>
          <p:spPr>
            <a:xfrm>
              <a:off x="5218339" y="0"/>
              <a:ext cx="2248510"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File based</a:t>
              </a:r>
            </a:p>
          </p:txBody>
        </p:sp>
        <p:sp>
          <p:nvSpPr>
            <p:cNvPr id="326" name="Shape 326"/>
            <p:cNvSpPr/>
            <p:nvPr/>
          </p:nvSpPr>
          <p:spPr>
            <a:xfrm>
              <a:off x="0" y="580152"/>
              <a:ext cx="12405787" cy="1056932"/>
            </a:xfrm>
            <a:prstGeom prst="rect">
              <a:avLst/>
            </a:prstGeom>
            <a:noFill/>
            <a:ln w="88900" cap="flat">
              <a:solidFill>
                <a:srgbClr val="85888D"/>
              </a:solidFill>
              <a:prstDash val="solid"/>
              <a:miter lim="400000"/>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13"/>
                                        </p:tgtEl>
                                        <p:attrNameLst>
                                          <p:attrName>style.visibility</p:attrName>
                                        </p:attrNameLst>
                                      </p:cBhvr>
                                      <p:to>
                                        <p:strVal val="visible"/>
                                      </p:to>
                                    </p:set>
                                    <p:animEffect filter="dissolve" transition="in">
                                      <p:cBhvr>
                                        <p:cTn id="7" dur="199"/>
                                        <p:tgtEl>
                                          <p:spTgt spid="31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22"/>
                                        </p:tgtEl>
                                        <p:attrNameLst>
                                          <p:attrName>style.visibility</p:attrName>
                                        </p:attrNameLst>
                                      </p:cBhvr>
                                      <p:to>
                                        <p:strVal val="visible"/>
                                      </p:to>
                                    </p:set>
                                    <p:animEffect filter="dissolve" transition="in">
                                      <p:cBhvr>
                                        <p:cTn id="12" dur="100"/>
                                        <p:tgtEl>
                                          <p:spTgt spid="32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27"/>
                                        </p:tgtEl>
                                        <p:attrNameLst>
                                          <p:attrName>style.visibility</p:attrName>
                                        </p:attrNameLst>
                                      </p:cBhvr>
                                      <p:to>
                                        <p:strVal val="visible"/>
                                      </p:to>
                                    </p:set>
                                    <p:animEffect filter="dissolve" transition="in">
                                      <p:cBhvr>
                                        <p:cTn id="17" dur="2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7" grpId="3"/>
      <p:bldP build="whole" bldLvl="1" animBg="1" rev="0" advAuto="0" spid="313" grpId="1"/>
      <p:bldP build="whole" bldLvl="1" animBg="1" rev="0" advAuto="0" spid="322"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Shape 331"/>
          <p:cNvSpPr/>
          <p:nvPr>
            <p:ph type="title"/>
          </p:nvPr>
        </p:nvSpPr>
        <p:spPr>
          <a:prstGeom prst="rect">
            <a:avLst/>
          </a:prstGeom>
        </p:spPr>
        <p:txBody>
          <a:bodyPr/>
          <a:lstStyle/>
          <a:p>
            <a:pPr/>
            <a:r>
              <a:t>Mail Server</a:t>
            </a:r>
          </a:p>
        </p:txBody>
      </p:sp>
      <p:grpSp>
        <p:nvGrpSpPr>
          <p:cNvPr id="334" name="Group 334"/>
          <p:cNvGrpSpPr/>
          <p:nvPr/>
        </p:nvGrpSpPr>
        <p:grpSpPr>
          <a:xfrm>
            <a:off x="1293897" y="3023319"/>
            <a:ext cx="2054965" cy="1805057"/>
            <a:chOff x="0" y="0"/>
            <a:chExt cx="2054963" cy="1805055"/>
          </a:xfrm>
        </p:grpSpPr>
        <p:pic>
          <p:nvPicPr>
            <p:cNvPr id="332" name="postfix_logo.png"/>
            <p:cNvPicPr>
              <a:picLocks noChangeAspect="1"/>
            </p:cNvPicPr>
            <p:nvPr/>
          </p:nvPicPr>
          <p:blipFill>
            <a:blip r:embed="rId3">
              <a:extLst/>
            </a:blip>
            <a:stretch>
              <a:fillRect/>
            </a:stretch>
          </p:blipFill>
          <p:spPr>
            <a:xfrm>
              <a:off x="0" y="0"/>
              <a:ext cx="2054964" cy="1089697"/>
            </a:xfrm>
            <a:prstGeom prst="rect">
              <a:avLst/>
            </a:prstGeom>
            <a:ln w="12700" cap="flat">
              <a:noFill/>
              <a:miter lim="400000"/>
            </a:ln>
            <a:effectLst/>
          </p:spPr>
        </p:pic>
        <p:sp>
          <p:nvSpPr>
            <p:cNvPr id="333" name="Shape 333"/>
            <p:cNvSpPr/>
            <p:nvPr/>
          </p:nvSpPr>
          <p:spPr>
            <a:xfrm>
              <a:off x="297104" y="1157355"/>
              <a:ext cx="146075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Postfix</a:t>
              </a:r>
            </a:p>
          </p:txBody>
        </p:sp>
      </p:grpSp>
      <p:pic>
        <p:nvPicPr>
          <p:cNvPr id="335" name="dovecotLogo.png"/>
          <p:cNvPicPr>
            <a:picLocks noChangeAspect="1"/>
          </p:cNvPicPr>
          <p:nvPr/>
        </p:nvPicPr>
        <p:blipFill>
          <a:blip r:embed="rId4">
            <a:extLst/>
          </a:blip>
          <a:stretch>
            <a:fillRect/>
          </a:stretch>
        </p:blipFill>
        <p:spPr>
          <a:xfrm>
            <a:off x="9247306" y="3200226"/>
            <a:ext cx="2236093" cy="973924"/>
          </a:xfrm>
          <a:prstGeom prst="rect">
            <a:avLst/>
          </a:prstGeom>
          <a:ln w="12700">
            <a:miter lim="400000"/>
          </a:ln>
        </p:spPr>
      </p:pic>
      <p:grpSp>
        <p:nvGrpSpPr>
          <p:cNvPr id="338" name="Group 338"/>
          <p:cNvGrpSpPr/>
          <p:nvPr/>
        </p:nvGrpSpPr>
        <p:grpSpPr>
          <a:xfrm>
            <a:off x="4959121" y="3259101"/>
            <a:ext cx="3086558" cy="1265250"/>
            <a:chOff x="0" y="0"/>
            <a:chExt cx="3086557" cy="1265249"/>
          </a:xfrm>
        </p:grpSpPr>
        <p:sp>
          <p:nvSpPr>
            <p:cNvPr id="336" name="Shape 336"/>
            <p:cNvSpPr/>
            <p:nvPr/>
          </p:nvSpPr>
          <p:spPr>
            <a:xfrm>
              <a:off x="0" y="617549"/>
              <a:ext cx="308655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Spamassassin</a:t>
              </a:r>
            </a:p>
          </p:txBody>
        </p:sp>
        <p:sp>
          <p:nvSpPr>
            <p:cNvPr id="337" name="Shape 337"/>
            <p:cNvSpPr/>
            <p:nvPr/>
          </p:nvSpPr>
          <p:spPr>
            <a:xfrm>
              <a:off x="736777" y="0"/>
              <a:ext cx="161300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Amavis</a:t>
              </a:r>
            </a:p>
          </p:txBody>
        </p:sp>
      </p:grpSp>
      <p:pic>
        <p:nvPicPr>
          <p:cNvPr id="339" name="883px-Tux.svg.png"/>
          <p:cNvPicPr>
            <a:picLocks noChangeAspect="1"/>
          </p:cNvPicPr>
          <p:nvPr/>
        </p:nvPicPr>
        <p:blipFill>
          <a:blip r:embed="rId5">
            <a:extLst/>
          </a:blip>
          <a:stretch>
            <a:fillRect/>
          </a:stretch>
        </p:blipFill>
        <p:spPr>
          <a:xfrm>
            <a:off x="12027417" y="3200226"/>
            <a:ext cx="839819" cy="973924"/>
          </a:xfrm>
          <a:prstGeom prst="rect">
            <a:avLst/>
          </a:prstGeom>
          <a:ln w="12700">
            <a:miter lim="400000"/>
          </a:ln>
        </p:spPr>
      </p:pic>
      <p:grpSp>
        <p:nvGrpSpPr>
          <p:cNvPr id="343" name="Group 343"/>
          <p:cNvGrpSpPr/>
          <p:nvPr/>
        </p:nvGrpSpPr>
        <p:grpSpPr>
          <a:xfrm>
            <a:off x="4266863" y="6468895"/>
            <a:ext cx="4471074" cy="2105344"/>
            <a:chOff x="0" y="0"/>
            <a:chExt cx="4471072" cy="2105343"/>
          </a:xfrm>
        </p:grpSpPr>
        <p:pic>
          <p:nvPicPr>
            <p:cNvPr id="340" name="kerio_connect_btn.jpg"/>
            <p:cNvPicPr>
              <a:picLocks noChangeAspect="1"/>
            </p:cNvPicPr>
            <p:nvPr/>
          </p:nvPicPr>
          <p:blipFill>
            <a:blip r:embed="rId6">
              <a:extLst/>
            </a:blip>
            <a:stretch>
              <a:fillRect/>
            </a:stretch>
          </p:blipFill>
          <p:spPr>
            <a:xfrm>
              <a:off x="1274039" y="0"/>
              <a:ext cx="1922994" cy="1089697"/>
            </a:xfrm>
            <a:prstGeom prst="rect">
              <a:avLst/>
            </a:prstGeom>
            <a:ln w="12700" cap="flat">
              <a:noFill/>
              <a:miter lim="400000"/>
            </a:ln>
            <a:effectLst/>
          </p:spPr>
        </p:pic>
        <p:pic>
          <p:nvPicPr>
            <p:cNvPr id="341" name="logo-Exchange-Color.jpg"/>
            <p:cNvPicPr>
              <a:picLocks noChangeAspect="1"/>
            </p:cNvPicPr>
            <p:nvPr/>
          </p:nvPicPr>
          <p:blipFill>
            <a:blip r:embed="rId7">
              <a:extLst/>
            </a:blip>
            <a:stretch>
              <a:fillRect/>
            </a:stretch>
          </p:blipFill>
          <p:spPr>
            <a:xfrm>
              <a:off x="1178921" y="1387654"/>
              <a:ext cx="3292152" cy="717690"/>
            </a:xfrm>
            <a:prstGeom prst="rect">
              <a:avLst/>
            </a:prstGeom>
            <a:ln w="12700" cap="flat">
              <a:noFill/>
              <a:miter lim="400000"/>
            </a:ln>
            <a:effectLst/>
          </p:spPr>
        </p:pic>
        <p:pic>
          <p:nvPicPr>
            <p:cNvPr id="342" name="windows-logo.png"/>
            <p:cNvPicPr>
              <a:picLocks noChangeAspect="1"/>
            </p:cNvPicPr>
            <p:nvPr/>
          </p:nvPicPr>
          <p:blipFill>
            <a:blip r:embed="rId8">
              <a:extLst/>
            </a:blip>
            <a:stretch>
              <a:fillRect/>
            </a:stretch>
          </p:blipFill>
          <p:spPr>
            <a:xfrm>
              <a:off x="0" y="664387"/>
              <a:ext cx="722175" cy="647701"/>
            </a:xfrm>
            <a:prstGeom prst="rect">
              <a:avLst/>
            </a:prstGeom>
            <a:ln w="12700" cap="flat">
              <a:noFill/>
              <a:miter lim="400000"/>
            </a:ln>
            <a:effectLst/>
          </p:spPr>
        </p:pic>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34"/>
                                        </p:tgtEl>
                                        <p:attrNameLst>
                                          <p:attrName>style.visibility</p:attrName>
                                        </p:attrNameLst>
                                      </p:cBhvr>
                                      <p:to>
                                        <p:strVal val="visible"/>
                                      </p:to>
                                    </p:set>
                                    <p:animEffect filter="dissolve" transition="in">
                                      <p:cBhvr>
                                        <p:cTn id="7" dur="199"/>
                                        <p:tgtEl>
                                          <p:spTgt spid="33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35"/>
                                        </p:tgtEl>
                                        <p:attrNameLst>
                                          <p:attrName>style.visibility</p:attrName>
                                        </p:attrNameLst>
                                      </p:cBhvr>
                                      <p:to>
                                        <p:strVal val="visible"/>
                                      </p:to>
                                    </p:set>
                                    <p:animEffect filter="dissolve" transition="in">
                                      <p:cBhvr>
                                        <p:cTn id="12" dur="199"/>
                                        <p:tgtEl>
                                          <p:spTgt spid="33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38"/>
                                        </p:tgtEl>
                                        <p:attrNameLst>
                                          <p:attrName>style.visibility</p:attrName>
                                        </p:attrNameLst>
                                      </p:cBhvr>
                                      <p:to>
                                        <p:strVal val="visible"/>
                                      </p:to>
                                    </p:set>
                                    <p:animEffect filter="dissolve" transition="in">
                                      <p:cBhvr>
                                        <p:cTn id="17" dur="199"/>
                                        <p:tgtEl>
                                          <p:spTgt spid="33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43"/>
                                        </p:tgtEl>
                                        <p:attrNameLst>
                                          <p:attrName>style.visibility</p:attrName>
                                        </p:attrNameLst>
                                      </p:cBhvr>
                                      <p:to>
                                        <p:strVal val="visible"/>
                                      </p:to>
                                    </p:set>
                                    <p:animEffect filter="dissolve" transition="in">
                                      <p:cBhvr>
                                        <p:cTn id="22" dur="199"/>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4" grpId="1"/>
      <p:bldP build="whole" bldLvl="1" animBg="1" rev="0" advAuto="0" spid="343" grpId="4"/>
      <p:bldP build="whole" bldLvl="1" animBg="1" rev="0" advAuto="0" spid="335" grpId="2"/>
      <p:bldP build="whole" bldLvl="1" animBg="1" rev="0" advAuto="0" spid="338" grpId="3"/>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ph type="title"/>
          </p:nvPr>
        </p:nvSpPr>
        <p:spPr>
          <a:xfrm>
            <a:off x="4508507" y="242906"/>
            <a:ext cx="3987785" cy="971631"/>
          </a:xfrm>
          <a:prstGeom prst="rect">
            <a:avLst/>
          </a:prstGeom>
        </p:spPr>
        <p:txBody>
          <a:bodyPr/>
          <a:lstStyle>
            <a:lvl1pPr defTabSz="420624">
              <a:defRPr sz="5760"/>
            </a:lvl1pPr>
          </a:lstStyle>
          <a:p>
            <a:pPr/>
            <a:r>
              <a:t>Monitoring</a:t>
            </a:r>
          </a:p>
        </p:txBody>
      </p:sp>
      <p:pic>
        <p:nvPicPr>
          <p:cNvPr id="348" name="Screen Shot 2015-11-06 at 16.08.51.png"/>
          <p:cNvPicPr>
            <a:picLocks noChangeAspect="1"/>
          </p:cNvPicPr>
          <p:nvPr/>
        </p:nvPicPr>
        <p:blipFill>
          <a:blip r:embed="rId3">
            <a:extLst/>
          </a:blip>
          <a:stretch>
            <a:fillRect/>
          </a:stretch>
        </p:blipFill>
        <p:spPr>
          <a:xfrm>
            <a:off x="4603883" y="3420639"/>
            <a:ext cx="8061440" cy="3381638"/>
          </a:xfrm>
          <a:prstGeom prst="rect">
            <a:avLst/>
          </a:prstGeom>
          <a:ln w="12700">
            <a:miter lim="400000"/>
          </a:ln>
        </p:spPr>
      </p:pic>
      <p:grpSp>
        <p:nvGrpSpPr>
          <p:cNvPr id="351" name="Group 351"/>
          <p:cNvGrpSpPr/>
          <p:nvPr/>
        </p:nvGrpSpPr>
        <p:grpSpPr>
          <a:xfrm>
            <a:off x="737812" y="1648508"/>
            <a:ext cx="3216782" cy="4626273"/>
            <a:chOff x="0" y="0"/>
            <a:chExt cx="3216781" cy="4626272"/>
          </a:xfrm>
        </p:grpSpPr>
        <p:pic>
          <p:nvPicPr>
            <p:cNvPr id="349" name="Screen Shot 2015-11-06 at 16.08.25.png"/>
            <p:cNvPicPr>
              <a:picLocks noChangeAspect="1"/>
            </p:cNvPicPr>
            <p:nvPr/>
          </p:nvPicPr>
          <p:blipFill>
            <a:blip r:embed="rId4">
              <a:extLst/>
            </a:blip>
            <a:stretch>
              <a:fillRect/>
            </a:stretch>
          </p:blipFill>
          <p:spPr>
            <a:xfrm>
              <a:off x="46165" y="0"/>
              <a:ext cx="3170617" cy="3670188"/>
            </a:xfrm>
            <a:prstGeom prst="rect">
              <a:avLst/>
            </a:prstGeom>
            <a:ln w="12700" cap="flat">
              <a:noFill/>
              <a:miter lim="400000"/>
            </a:ln>
            <a:effectLst/>
          </p:spPr>
        </p:pic>
        <p:sp>
          <p:nvSpPr>
            <p:cNvPr id="350" name="Shape 350"/>
            <p:cNvSpPr/>
            <p:nvPr/>
          </p:nvSpPr>
          <p:spPr>
            <a:xfrm>
              <a:off x="-1" y="3978572"/>
              <a:ext cx="298551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Task Manager</a:t>
              </a:r>
            </a:p>
          </p:txBody>
        </p:sp>
      </p:grpSp>
      <p:grpSp>
        <p:nvGrpSpPr>
          <p:cNvPr id="354" name="Group 354"/>
          <p:cNvGrpSpPr/>
          <p:nvPr/>
        </p:nvGrpSpPr>
        <p:grpSpPr>
          <a:xfrm>
            <a:off x="7562182" y="6998703"/>
            <a:ext cx="2558717" cy="765702"/>
            <a:chOff x="0" y="0"/>
            <a:chExt cx="2558715" cy="765700"/>
          </a:xfrm>
        </p:grpSpPr>
        <p:sp>
          <p:nvSpPr>
            <p:cNvPr id="352" name="Shape 352"/>
            <p:cNvSpPr/>
            <p:nvPr/>
          </p:nvSpPr>
          <p:spPr>
            <a:xfrm>
              <a:off x="-1" y="0"/>
              <a:ext cx="18928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Datadog</a:t>
              </a:r>
            </a:p>
          </p:txBody>
        </p:sp>
        <p:pic>
          <p:nvPicPr>
            <p:cNvPr id="353" name="883px-Tux.svg.png"/>
            <p:cNvPicPr>
              <a:picLocks noChangeAspect="1"/>
            </p:cNvPicPr>
            <p:nvPr/>
          </p:nvPicPr>
          <p:blipFill>
            <a:blip r:embed="rId5">
              <a:extLst/>
            </a:blip>
            <a:stretch>
              <a:fillRect/>
            </a:stretch>
          </p:blipFill>
          <p:spPr>
            <a:xfrm>
              <a:off x="2000200" y="118000"/>
              <a:ext cx="558516" cy="647701"/>
            </a:xfrm>
            <a:prstGeom prst="rect">
              <a:avLst/>
            </a:prstGeom>
            <a:ln w="12700" cap="flat">
              <a:noFill/>
              <a:miter lim="400000"/>
            </a:ln>
            <a:effectLst/>
          </p:spPr>
        </p:pic>
      </p:grpSp>
      <p:grpSp>
        <p:nvGrpSpPr>
          <p:cNvPr id="358" name="Group 358"/>
          <p:cNvGrpSpPr/>
          <p:nvPr/>
        </p:nvGrpSpPr>
        <p:grpSpPr>
          <a:xfrm>
            <a:off x="2218086" y="7237520"/>
            <a:ext cx="2566209" cy="1662667"/>
            <a:chOff x="0" y="0"/>
            <a:chExt cx="2566208" cy="1662666"/>
          </a:xfrm>
        </p:grpSpPr>
        <p:pic>
          <p:nvPicPr>
            <p:cNvPr id="355" name="windows-logo.png"/>
            <p:cNvPicPr>
              <a:picLocks noChangeAspect="1"/>
            </p:cNvPicPr>
            <p:nvPr/>
          </p:nvPicPr>
          <p:blipFill>
            <a:blip r:embed="rId6">
              <a:extLst/>
            </a:blip>
            <a:stretch>
              <a:fillRect/>
            </a:stretch>
          </p:blipFill>
          <p:spPr>
            <a:xfrm>
              <a:off x="0" y="0"/>
              <a:ext cx="722175" cy="647700"/>
            </a:xfrm>
            <a:prstGeom prst="rect">
              <a:avLst/>
            </a:prstGeom>
            <a:ln w="12700" cap="flat">
              <a:noFill/>
              <a:miter lim="400000"/>
            </a:ln>
            <a:effectLst/>
          </p:spPr>
        </p:pic>
        <p:pic>
          <p:nvPicPr>
            <p:cNvPr id="356" name="unix_logo-converted.png.gif"/>
            <p:cNvPicPr>
              <a:picLocks noChangeAspect="1"/>
            </p:cNvPicPr>
            <p:nvPr/>
          </p:nvPicPr>
          <p:blipFill>
            <a:blip r:embed="rId7">
              <a:extLst/>
            </a:blip>
            <a:stretch>
              <a:fillRect/>
            </a:stretch>
          </p:blipFill>
          <p:spPr>
            <a:xfrm>
              <a:off x="618939" y="622734"/>
              <a:ext cx="1039934" cy="1039933"/>
            </a:xfrm>
            <a:prstGeom prst="rect">
              <a:avLst/>
            </a:prstGeom>
            <a:ln w="12700" cap="flat">
              <a:noFill/>
              <a:miter lim="400000"/>
            </a:ln>
            <a:effectLst/>
          </p:spPr>
        </p:pic>
        <p:sp>
          <p:nvSpPr>
            <p:cNvPr id="357" name="Shape 357"/>
            <p:cNvSpPr/>
            <p:nvPr/>
          </p:nvSpPr>
          <p:spPr>
            <a:xfrm>
              <a:off x="1003956" y="201078"/>
              <a:ext cx="156225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Nagios</a:t>
              </a:r>
            </a:p>
          </p:txBody>
        </p:sp>
      </p:grpSp>
      <p:grpSp>
        <p:nvGrpSpPr>
          <p:cNvPr id="361" name="Group 361"/>
          <p:cNvGrpSpPr/>
          <p:nvPr/>
        </p:nvGrpSpPr>
        <p:grpSpPr>
          <a:xfrm>
            <a:off x="5718019" y="8532882"/>
            <a:ext cx="2432819" cy="647701"/>
            <a:chOff x="0" y="0"/>
            <a:chExt cx="2432817" cy="647700"/>
          </a:xfrm>
        </p:grpSpPr>
        <p:pic>
          <p:nvPicPr>
            <p:cNvPr id="359" name="windows-logo.png"/>
            <p:cNvPicPr>
              <a:picLocks noChangeAspect="1"/>
            </p:cNvPicPr>
            <p:nvPr/>
          </p:nvPicPr>
          <p:blipFill>
            <a:blip r:embed="rId6">
              <a:extLst/>
            </a:blip>
            <a:stretch>
              <a:fillRect/>
            </a:stretch>
          </p:blipFill>
          <p:spPr>
            <a:xfrm>
              <a:off x="1710643" y="0"/>
              <a:ext cx="722175" cy="647700"/>
            </a:xfrm>
            <a:prstGeom prst="rect">
              <a:avLst/>
            </a:prstGeom>
            <a:ln w="12700" cap="flat">
              <a:noFill/>
              <a:miter lim="400000"/>
            </a:ln>
            <a:effectLst/>
          </p:spPr>
        </p:pic>
        <p:sp>
          <p:nvSpPr>
            <p:cNvPr id="360" name="Shape 360"/>
            <p:cNvSpPr/>
            <p:nvPr/>
          </p:nvSpPr>
          <p:spPr>
            <a:xfrm>
              <a:off x="0" y="0"/>
              <a:ext cx="146029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SCOM</a:t>
              </a:r>
            </a:p>
          </p:txBody>
        </p:sp>
      </p:grpSp>
      <p:pic>
        <p:nvPicPr>
          <p:cNvPr id="362" name="logo3.png"/>
          <p:cNvPicPr>
            <a:picLocks noChangeAspect="1"/>
          </p:cNvPicPr>
          <p:nvPr/>
        </p:nvPicPr>
        <p:blipFill>
          <a:blip r:embed="rId8">
            <a:extLst/>
          </a:blip>
          <a:stretch>
            <a:fillRect/>
          </a:stretch>
        </p:blipFill>
        <p:spPr>
          <a:xfrm>
            <a:off x="5744136" y="1840107"/>
            <a:ext cx="2286001" cy="660401"/>
          </a:xfrm>
          <a:prstGeom prst="rect">
            <a:avLst/>
          </a:prstGeom>
          <a:ln w="12700">
            <a:miter lim="400000"/>
          </a:ln>
        </p:spPr>
      </p:pic>
      <p:grpSp>
        <p:nvGrpSpPr>
          <p:cNvPr id="365" name="Group 365"/>
          <p:cNvGrpSpPr/>
          <p:nvPr/>
        </p:nvGrpSpPr>
        <p:grpSpPr>
          <a:xfrm>
            <a:off x="8272060" y="1913528"/>
            <a:ext cx="4488464" cy="513724"/>
            <a:chOff x="0" y="0"/>
            <a:chExt cx="4488462" cy="513722"/>
          </a:xfrm>
        </p:grpSpPr>
        <p:pic>
          <p:nvPicPr>
            <p:cNvPr id="363" name="apple-virtual-reality1.png"/>
            <p:cNvPicPr>
              <a:picLocks noChangeAspect="1"/>
            </p:cNvPicPr>
            <p:nvPr/>
          </p:nvPicPr>
          <p:blipFill>
            <a:blip r:embed="rId9">
              <a:extLst/>
            </a:blip>
            <a:srcRect l="9813" t="35266" r="11883" b="40780"/>
            <a:stretch>
              <a:fillRect/>
            </a:stretch>
          </p:blipFill>
          <p:spPr>
            <a:xfrm>
              <a:off x="1502944" y="0"/>
              <a:ext cx="2985519" cy="513723"/>
            </a:xfrm>
            <a:prstGeom prst="rect">
              <a:avLst/>
            </a:prstGeom>
            <a:ln w="12700" cap="flat">
              <a:noFill/>
              <a:miter lim="400000"/>
            </a:ln>
            <a:effectLst/>
          </p:spPr>
        </p:pic>
        <p:sp>
          <p:nvSpPr>
            <p:cNvPr id="364" name="Shape 364"/>
            <p:cNvSpPr/>
            <p:nvPr/>
          </p:nvSpPr>
          <p:spPr>
            <a:xfrm flipV="1">
              <a:off x="0" y="256778"/>
              <a:ext cx="126102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51"/>
                                        </p:tgtEl>
                                        <p:attrNameLst>
                                          <p:attrName>style.visibility</p:attrName>
                                        </p:attrNameLst>
                                      </p:cBhvr>
                                      <p:to>
                                        <p:strVal val="visible"/>
                                      </p:to>
                                    </p:set>
                                    <p:animEffect filter="dissolve" transition="in">
                                      <p:cBhvr>
                                        <p:cTn id="7" dur="200"/>
                                        <p:tgtEl>
                                          <p:spTgt spid="35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48"/>
                                        </p:tgtEl>
                                        <p:attrNameLst>
                                          <p:attrName>style.visibility</p:attrName>
                                        </p:attrNameLst>
                                      </p:cBhvr>
                                      <p:to>
                                        <p:strVal val="visible"/>
                                      </p:to>
                                    </p:set>
                                    <p:animEffect filter="dissolve" transition="in">
                                      <p:cBhvr>
                                        <p:cTn id="12" dur="199"/>
                                        <p:tgtEl>
                                          <p:spTgt spid="34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54"/>
                                        </p:tgtEl>
                                        <p:attrNameLst>
                                          <p:attrName>style.visibility</p:attrName>
                                        </p:attrNameLst>
                                      </p:cBhvr>
                                      <p:to>
                                        <p:strVal val="visible"/>
                                      </p:to>
                                    </p:set>
                                    <p:animEffect filter="dissolve" transition="in">
                                      <p:cBhvr>
                                        <p:cTn id="17" dur="199"/>
                                        <p:tgtEl>
                                          <p:spTgt spid="35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58"/>
                                        </p:tgtEl>
                                        <p:attrNameLst>
                                          <p:attrName>style.visibility</p:attrName>
                                        </p:attrNameLst>
                                      </p:cBhvr>
                                      <p:to>
                                        <p:strVal val="visible"/>
                                      </p:to>
                                    </p:set>
                                    <p:animEffect filter="dissolve" transition="in">
                                      <p:cBhvr>
                                        <p:cTn id="22" dur="199"/>
                                        <p:tgtEl>
                                          <p:spTgt spid="358"/>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61"/>
                                        </p:tgtEl>
                                        <p:attrNameLst>
                                          <p:attrName>style.visibility</p:attrName>
                                        </p:attrNameLst>
                                      </p:cBhvr>
                                      <p:to>
                                        <p:strVal val="visible"/>
                                      </p:to>
                                    </p:set>
                                    <p:animEffect filter="dissolve" transition="in">
                                      <p:cBhvr>
                                        <p:cTn id="27" dur="199"/>
                                        <p:tgtEl>
                                          <p:spTgt spid="361"/>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362"/>
                                        </p:tgtEl>
                                        <p:attrNameLst>
                                          <p:attrName>style.visibility</p:attrName>
                                        </p:attrNameLst>
                                      </p:cBhvr>
                                      <p:to>
                                        <p:strVal val="visible"/>
                                      </p:to>
                                    </p:set>
                                    <p:animEffect filter="dissolve" transition="in">
                                      <p:cBhvr>
                                        <p:cTn id="32" dur="199"/>
                                        <p:tgtEl>
                                          <p:spTgt spid="362"/>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365"/>
                                        </p:tgtEl>
                                        <p:attrNameLst>
                                          <p:attrName>style.visibility</p:attrName>
                                        </p:attrNameLst>
                                      </p:cBhvr>
                                      <p:to>
                                        <p:strVal val="visible"/>
                                      </p:to>
                                    </p:set>
                                    <p:animEffect filter="dissolve" transition="in">
                                      <p:cBhvr>
                                        <p:cTn id="37" dur="199"/>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4" grpId="3"/>
      <p:bldP build="whole" bldLvl="1" animBg="1" rev="0" advAuto="0" spid="351" grpId="1"/>
      <p:bldP build="whole" bldLvl="1" animBg="1" rev="0" advAuto="0" spid="348" grpId="2"/>
      <p:bldP build="whole" bldLvl="1" animBg="1" rev="0" advAuto="0" spid="361" grpId="5"/>
      <p:bldP build="whole" bldLvl="1" animBg="1" rev="0" advAuto="0" spid="362" grpId="6"/>
      <p:bldP build="whole" bldLvl="1" animBg="1" rev="0" advAuto="0" spid="365" grpId="7"/>
      <p:bldP build="whole" bldLvl="1" animBg="1" rev="0" advAuto="0" spid="358" grpId="4"/>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nvSpPr>
        <p:spPr>
          <a:xfrm>
            <a:off x="529269" y="2060648"/>
            <a:ext cx="944269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a:ea typeface="Courier"/>
                <a:cs typeface="Courier"/>
                <a:sym typeface="Courier"/>
              </a:defRPr>
            </a:lvl1pPr>
          </a:lstStyle>
          <a:p>
            <a:pPr/>
            <a:r>
              <a:t>netstat (-n) (-ao) (as admin: -bn)</a:t>
            </a:r>
          </a:p>
        </p:txBody>
      </p:sp>
      <p:grpSp>
        <p:nvGrpSpPr>
          <p:cNvPr id="372" name="Group 372"/>
          <p:cNvGrpSpPr/>
          <p:nvPr/>
        </p:nvGrpSpPr>
        <p:grpSpPr>
          <a:xfrm>
            <a:off x="7313358" y="2846611"/>
            <a:ext cx="4467683" cy="1255546"/>
            <a:chOff x="0" y="0"/>
            <a:chExt cx="4467682" cy="1255544"/>
          </a:xfrm>
        </p:grpSpPr>
        <p:sp>
          <p:nvSpPr>
            <p:cNvPr id="370" name="Shape 370"/>
            <p:cNvSpPr/>
            <p:nvPr/>
          </p:nvSpPr>
          <p:spPr>
            <a:xfrm>
              <a:off x="-1" y="314918"/>
              <a:ext cx="2925446"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Wireshark</a:t>
              </a:r>
            </a:p>
          </p:txBody>
        </p:sp>
        <p:pic>
          <p:nvPicPr>
            <p:cNvPr id="371" name="wireshark.png"/>
            <p:cNvPicPr>
              <a:picLocks noChangeAspect="1"/>
            </p:cNvPicPr>
            <p:nvPr/>
          </p:nvPicPr>
          <p:blipFill>
            <a:blip r:embed="rId3">
              <a:extLst/>
            </a:blip>
            <a:stretch>
              <a:fillRect/>
            </a:stretch>
          </p:blipFill>
          <p:spPr>
            <a:xfrm>
              <a:off x="3212137" y="0"/>
              <a:ext cx="1255546" cy="1255545"/>
            </a:xfrm>
            <a:prstGeom prst="rect">
              <a:avLst/>
            </a:prstGeom>
            <a:ln w="12700" cap="flat">
              <a:noFill/>
              <a:miter lim="400000"/>
            </a:ln>
            <a:effectLst/>
          </p:spPr>
        </p:pic>
      </p:grpSp>
      <p:sp>
        <p:nvSpPr>
          <p:cNvPr id="373" name="Shape 373"/>
          <p:cNvSpPr/>
          <p:nvPr/>
        </p:nvSpPr>
        <p:spPr>
          <a:xfrm>
            <a:off x="2650947" y="591176"/>
            <a:ext cx="77029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Hálózati kommunikáció monitorozása</a:t>
            </a:r>
          </a:p>
        </p:txBody>
      </p:sp>
      <p:pic>
        <p:nvPicPr>
          <p:cNvPr id="374" name="Wireshark_screenshot.png"/>
          <p:cNvPicPr>
            <a:picLocks noChangeAspect="1"/>
          </p:cNvPicPr>
          <p:nvPr/>
        </p:nvPicPr>
        <p:blipFill>
          <a:blip r:embed="rId4">
            <a:extLst/>
          </a:blip>
          <a:stretch>
            <a:fillRect/>
          </a:stretch>
        </p:blipFill>
        <p:spPr>
          <a:xfrm>
            <a:off x="52865" y="4143104"/>
            <a:ext cx="8011998" cy="4520900"/>
          </a:xfrm>
          <a:prstGeom prst="rect">
            <a:avLst/>
          </a:prstGeom>
          <a:ln w="12700">
            <a:miter lim="400000"/>
          </a:ln>
        </p:spPr>
      </p:pic>
      <p:grpSp>
        <p:nvGrpSpPr>
          <p:cNvPr id="384" name="Group 384"/>
          <p:cNvGrpSpPr/>
          <p:nvPr/>
        </p:nvGrpSpPr>
        <p:grpSpPr>
          <a:xfrm>
            <a:off x="8385471" y="4299621"/>
            <a:ext cx="4460177" cy="5160064"/>
            <a:chOff x="0" y="0"/>
            <a:chExt cx="4460176" cy="5160063"/>
          </a:xfrm>
        </p:grpSpPr>
        <p:sp>
          <p:nvSpPr>
            <p:cNvPr id="375" name="Shape 375"/>
            <p:cNvSpPr/>
            <p:nvPr/>
          </p:nvSpPr>
          <p:spPr>
            <a:xfrm>
              <a:off x="596093" y="-1"/>
              <a:ext cx="1666876"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Filter:</a:t>
              </a:r>
            </a:p>
          </p:txBody>
        </p:sp>
        <p:sp>
          <p:nvSpPr>
            <p:cNvPr id="376" name="Shape 376"/>
            <p:cNvSpPr/>
            <p:nvPr/>
          </p:nvSpPr>
          <p:spPr>
            <a:xfrm>
              <a:off x="0" y="1043206"/>
              <a:ext cx="350489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ip.src == 8.8.8.8</a:t>
              </a:r>
            </a:p>
          </p:txBody>
        </p:sp>
        <p:sp>
          <p:nvSpPr>
            <p:cNvPr id="377" name="Shape 377"/>
            <p:cNvSpPr/>
            <p:nvPr/>
          </p:nvSpPr>
          <p:spPr>
            <a:xfrm>
              <a:off x="0" y="1550593"/>
              <a:ext cx="351312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ip.dst == 8.8.8.8</a:t>
              </a:r>
            </a:p>
          </p:txBody>
        </p:sp>
        <p:sp>
          <p:nvSpPr>
            <p:cNvPr id="378" name="Shape 378"/>
            <p:cNvSpPr/>
            <p:nvPr/>
          </p:nvSpPr>
          <p:spPr>
            <a:xfrm>
              <a:off x="0" y="2172279"/>
              <a:ext cx="4460177"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ip.src == 8.8.8.8 or ip.dst == 8.8.8.8</a:t>
              </a:r>
            </a:p>
          </p:txBody>
        </p:sp>
        <p:sp>
          <p:nvSpPr>
            <p:cNvPr id="379" name="Shape 379"/>
            <p:cNvSpPr/>
            <p:nvPr/>
          </p:nvSpPr>
          <p:spPr>
            <a:xfrm>
              <a:off x="13094" y="2632041"/>
              <a:ext cx="2510829"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900"/>
              </a:lvl1pPr>
            </a:lstStyle>
            <a:p>
              <a:pPr/>
              <a:r>
                <a:t>tcp.port == 22</a:t>
              </a:r>
            </a:p>
          </p:txBody>
        </p:sp>
        <p:sp>
          <p:nvSpPr>
            <p:cNvPr id="380" name="Shape 380"/>
            <p:cNvSpPr/>
            <p:nvPr/>
          </p:nvSpPr>
          <p:spPr>
            <a:xfrm>
              <a:off x="-1" y="3155303"/>
              <a:ext cx="426942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pPr/>
              <a:r>
                <a:t>eth.src == 52:6e:4d:97:da:54</a:t>
              </a:r>
            </a:p>
          </p:txBody>
        </p:sp>
        <p:sp>
          <p:nvSpPr>
            <p:cNvPr id="381" name="Shape 381"/>
            <p:cNvSpPr/>
            <p:nvPr/>
          </p:nvSpPr>
          <p:spPr>
            <a:xfrm>
              <a:off x="0" y="3662689"/>
              <a:ext cx="64357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pPr/>
              <a:r>
                <a:t>dns</a:t>
              </a:r>
            </a:p>
          </p:txBody>
        </p:sp>
        <p:sp>
          <p:nvSpPr>
            <p:cNvPr id="382" name="Shape 382"/>
            <p:cNvSpPr/>
            <p:nvPr/>
          </p:nvSpPr>
          <p:spPr>
            <a:xfrm>
              <a:off x="-1" y="4677463"/>
              <a:ext cx="943611"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pPr/>
              <a:r>
                <a:t>bootp</a:t>
              </a:r>
            </a:p>
          </p:txBody>
        </p:sp>
        <p:sp>
          <p:nvSpPr>
            <p:cNvPr id="383" name="Shape 383"/>
            <p:cNvSpPr/>
            <p:nvPr/>
          </p:nvSpPr>
          <p:spPr>
            <a:xfrm>
              <a:off x="0" y="4170076"/>
              <a:ext cx="590551"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pPr/>
              <a:r>
                <a:t>arp</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69"/>
                                        </p:tgtEl>
                                        <p:attrNameLst>
                                          <p:attrName>style.visibility</p:attrName>
                                        </p:attrNameLst>
                                      </p:cBhvr>
                                      <p:to>
                                        <p:strVal val="visible"/>
                                      </p:to>
                                    </p:set>
                                    <p:animEffect filter="dissolve" transition="in">
                                      <p:cBhvr>
                                        <p:cTn id="7" dur="200"/>
                                        <p:tgtEl>
                                          <p:spTgt spid="36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72"/>
                                        </p:tgtEl>
                                        <p:attrNameLst>
                                          <p:attrName>style.visibility</p:attrName>
                                        </p:attrNameLst>
                                      </p:cBhvr>
                                      <p:to>
                                        <p:strVal val="visible"/>
                                      </p:to>
                                    </p:set>
                                    <p:animEffect filter="dissolve" transition="in">
                                      <p:cBhvr>
                                        <p:cTn id="12" dur="199"/>
                                        <p:tgtEl>
                                          <p:spTgt spid="37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74"/>
                                        </p:tgtEl>
                                        <p:attrNameLst>
                                          <p:attrName>style.visibility</p:attrName>
                                        </p:attrNameLst>
                                      </p:cBhvr>
                                      <p:to>
                                        <p:strVal val="visible"/>
                                      </p:to>
                                    </p:set>
                                    <p:animEffect filter="dissolve" transition="in">
                                      <p:cBhvr>
                                        <p:cTn id="17" dur="199"/>
                                        <p:tgtEl>
                                          <p:spTgt spid="37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84"/>
                                        </p:tgtEl>
                                        <p:attrNameLst>
                                          <p:attrName>style.visibility</p:attrName>
                                        </p:attrNameLst>
                                      </p:cBhvr>
                                      <p:to>
                                        <p:strVal val="visible"/>
                                      </p:to>
                                    </p:set>
                                    <p:animEffect filter="dissolve" transition="in">
                                      <p:cBhvr>
                                        <p:cTn id="22" dur="199"/>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4" grpId="3"/>
      <p:bldP build="whole" bldLvl="1" animBg="1" rev="0" advAuto="0" spid="384" grpId="4"/>
      <p:bldP build="whole" bldLvl="1" animBg="1" rev="0" advAuto="0" spid="372" grpId="2"/>
      <p:bldP build="whole" bldLvl="1" animBg="1" rev="0" advAuto="0" spid="369"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Shape 388"/>
          <p:cNvSpPr/>
          <p:nvPr/>
        </p:nvSpPr>
        <p:spPr>
          <a:xfrm>
            <a:off x="4779352" y="730249"/>
            <a:ext cx="3446096"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lvl1pPr>
          </a:lstStyle>
          <a:p>
            <a:pPr/>
            <a:r>
              <a:t>#learnabout</a:t>
            </a:r>
          </a:p>
        </p:txBody>
      </p:sp>
      <p:sp>
        <p:nvSpPr>
          <p:cNvPr id="389" name="Shape 389"/>
          <p:cNvSpPr/>
          <p:nvPr/>
        </p:nvSpPr>
        <p:spPr>
          <a:xfrm>
            <a:off x="1066560" y="1553064"/>
            <a:ext cx="6706554"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https://en.wikipedia.org/wiki/Samba_(software)</a:t>
            </a:r>
          </a:p>
        </p:txBody>
      </p:sp>
      <p:sp>
        <p:nvSpPr>
          <p:cNvPr id="390" name="Shape 390"/>
          <p:cNvSpPr/>
          <p:nvPr/>
        </p:nvSpPr>
        <p:spPr>
          <a:xfrm>
            <a:off x="1066560" y="2184988"/>
            <a:ext cx="715327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https://en.wikipedia.org/wiki/Network_File_System</a:t>
            </a:r>
          </a:p>
        </p:txBody>
      </p:sp>
      <p:sp>
        <p:nvSpPr>
          <p:cNvPr id="391" name="Shape 391"/>
          <p:cNvSpPr/>
          <p:nvPr/>
        </p:nvSpPr>
        <p:spPr>
          <a:xfrm>
            <a:off x="1066560" y="2816913"/>
            <a:ext cx="7218364"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https://en.wikipedia.org/wiki/Apple_Filing_Protocol</a:t>
            </a:r>
          </a:p>
        </p:txBody>
      </p:sp>
      <p:sp>
        <p:nvSpPr>
          <p:cNvPr id="392" name="Shape 392"/>
          <p:cNvSpPr/>
          <p:nvPr/>
        </p:nvSpPr>
        <p:spPr>
          <a:xfrm>
            <a:off x="1066560" y="3448837"/>
            <a:ext cx="646557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https://en.wikipedia.org/wiki/Active_Directory</a:t>
            </a:r>
          </a:p>
        </p:txBody>
      </p:sp>
      <p:sp>
        <p:nvSpPr>
          <p:cNvPr id="393" name="Shape 393"/>
          <p:cNvSpPr/>
          <p:nvPr/>
        </p:nvSpPr>
        <p:spPr>
          <a:xfrm>
            <a:off x="1066560" y="4080762"/>
            <a:ext cx="524764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https://en.wikipedia.org/wiki/DHCPD</a:t>
            </a:r>
          </a:p>
        </p:txBody>
      </p:sp>
      <p:sp>
        <p:nvSpPr>
          <p:cNvPr id="394" name="Shape 394"/>
          <p:cNvSpPr/>
          <p:nvPr/>
        </p:nvSpPr>
        <p:spPr>
          <a:xfrm>
            <a:off x="1066560" y="5344610"/>
            <a:ext cx="5230814"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https://en.wikipedia.org/wiki/Backup</a:t>
            </a:r>
          </a:p>
        </p:txBody>
      </p:sp>
      <p:sp>
        <p:nvSpPr>
          <p:cNvPr id="395" name="Shape 395"/>
          <p:cNvSpPr/>
          <p:nvPr/>
        </p:nvSpPr>
        <p:spPr>
          <a:xfrm>
            <a:off x="1066560" y="6608459"/>
            <a:ext cx="523049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https://en.wikipedia.org/wiki/Netfilter</a:t>
            </a:r>
          </a:p>
        </p:txBody>
      </p:sp>
      <p:sp>
        <p:nvSpPr>
          <p:cNvPr id="396" name="Shape 396"/>
          <p:cNvSpPr/>
          <p:nvPr/>
        </p:nvSpPr>
        <p:spPr>
          <a:xfrm>
            <a:off x="1066560" y="7240383"/>
            <a:ext cx="596550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https://en.wikipedia.org/wiki/Proxy_server</a:t>
            </a:r>
          </a:p>
        </p:txBody>
      </p:sp>
      <p:sp>
        <p:nvSpPr>
          <p:cNvPr id="397" name="Shape 397"/>
          <p:cNvSpPr/>
          <p:nvPr/>
        </p:nvSpPr>
        <p:spPr>
          <a:xfrm>
            <a:off x="1066560" y="7872308"/>
            <a:ext cx="7647624"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https://en.wikipedia.org/wiki/Tor_(anonymity_network)</a:t>
            </a:r>
          </a:p>
        </p:txBody>
      </p:sp>
      <p:sp>
        <p:nvSpPr>
          <p:cNvPr id="398" name="Shape 398"/>
          <p:cNvSpPr/>
          <p:nvPr/>
        </p:nvSpPr>
        <p:spPr>
          <a:xfrm>
            <a:off x="1066560" y="8504232"/>
            <a:ext cx="475424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https://en.wikipedia.org/wiki/SQL</a:t>
            </a:r>
          </a:p>
        </p:txBody>
      </p:sp>
      <p:sp>
        <p:nvSpPr>
          <p:cNvPr id="399" name="Shape 399"/>
          <p:cNvSpPr/>
          <p:nvPr/>
        </p:nvSpPr>
        <p:spPr>
          <a:xfrm>
            <a:off x="1066560" y="9136157"/>
            <a:ext cx="516001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https://en.wikipedia.org/wiki/NoSQL</a:t>
            </a:r>
          </a:p>
        </p:txBody>
      </p:sp>
      <p:sp>
        <p:nvSpPr>
          <p:cNvPr id="400" name="Shape 400"/>
          <p:cNvSpPr/>
          <p:nvPr/>
        </p:nvSpPr>
        <p:spPr>
          <a:xfrm>
            <a:off x="1066560" y="5976535"/>
            <a:ext cx="663606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https://en.wikipedia.org/wiki/Postfix_(software)</a:t>
            </a:r>
          </a:p>
        </p:txBody>
      </p:sp>
      <p:sp>
        <p:nvSpPr>
          <p:cNvPr id="401" name="Shape 401"/>
          <p:cNvSpPr/>
          <p:nvPr/>
        </p:nvSpPr>
        <p:spPr>
          <a:xfrm>
            <a:off x="1066560" y="4712686"/>
            <a:ext cx="688340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https://en.wikipedia.org/wiki/Dovecot_(software)</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prstGeom prst="rect">
            <a:avLst/>
          </a:prstGeom>
        </p:spPr>
        <p:txBody>
          <a:bodyPr/>
          <a:lstStyle/>
          <a:p>
            <a:pPr/>
            <a:r>
              <a:t>File Sharing</a:t>
            </a:r>
          </a:p>
        </p:txBody>
      </p:sp>
      <p:pic>
        <p:nvPicPr>
          <p:cNvPr id="133" name="shareddeviceandusers.png"/>
          <p:cNvPicPr>
            <a:picLocks noChangeAspect="1"/>
          </p:cNvPicPr>
          <p:nvPr/>
        </p:nvPicPr>
        <p:blipFill>
          <a:blip r:embed="rId3">
            <a:extLst/>
          </a:blip>
          <a:stretch>
            <a:fillRect/>
          </a:stretch>
        </p:blipFill>
        <p:spPr>
          <a:xfrm>
            <a:off x="8760301" y="2174100"/>
            <a:ext cx="4152421" cy="3602836"/>
          </a:xfrm>
          <a:prstGeom prst="rect">
            <a:avLst/>
          </a:prstGeom>
          <a:ln w="12700">
            <a:miter lim="400000"/>
          </a:ln>
        </p:spPr>
      </p:pic>
      <p:pic>
        <p:nvPicPr>
          <p:cNvPr id="134" name="sharefolder-348x450.png"/>
          <p:cNvPicPr>
            <a:picLocks noChangeAspect="1"/>
          </p:cNvPicPr>
          <p:nvPr/>
        </p:nvPicPr>
        <p:blipFill>
          <a:blip r:embed="rId4">
            <a:extLst/>
          </a:blip>
          <a:stretch>
            <a:fillRect/>
          </a:stretch>
        </p:blipFill>
        <p:spPr>
          <a:xfrm>
            <a:off x="5563935" y="2277695"/>
            <a:ext cx="3026976" cy="3914192"/>
          </a:xfrm>
          <a:prstGeom prst="rect">
            <a:avLst/>
          </a:prstGeom>
          <a:ln w="12700">
            <a:miter lim="400000"/>
          </a:ln>
        </p:spPr>
      </p:pic>
      <p:grpSp>
        <p:nvGrpSpPr>
          <p:cNvPr id="137" name="Group 137"/>
          <p:cNvGrpSpPr/>
          <p:nvPr/>
        </p:nvGrpSpPr>
        <p:grpSpPr>
          <a:xfrm>
            <a:off x="200687" y="6710962"/>
            <a:ext cx="3850259" cy="1039933"/>
            <a:chOff x="0" y="0"/>
            <a:chExt cx="3850258" cy="1039932"/>
          </a:xfrm>
        </p:grpSpPr>
        <p:pic>
          <p:nvPicPr>
            <p:cNvPr id="135" name="Apple_logo_black.svg.png"/>
            <p:cNvPicPr>
              <a:picLocks noChangeAspect="1"/>
            </p:cNvPicPr>
            <p:nvPr/>
          </p:nvPicPr>
          <p:blipFill>
            <a:blip r:embed="rId5">
              <a:extLst/>
            </a:blip>
            <a:stretch>
              <a:fillRect/>
            </a:stretch>
          </p:blipFill>
          <p:spPr>
            <a:xfrm>
              <a:off x="0" y="0"/>
              <a:ext cx="1039933" cy="1039933"/>
            </a:xfrm>
            <a:prstGeom prst="rect">
              <a:avLst/>
            </a:prstGeom>
            <a:ln w="12700" cap="flat">
              <a:noFill/>
              <a:miter lim="400000"/>
            </a:ln>
            <a:effectLst/>
          </p:spPr>
        </p:pic>
        <p:sp>
          <p:nvSpPr>
            <p:cNvPr id="136" name="Shape 136"/>
            <p:cNvSpPr/>
            <p:nvPr/>
          </p:nvSpPr>
          <p:spPr>
            <a:xfrm>
              <a:off x="1101571" y="249687"/>
              <a:ext cx="274868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AFP Protocol</a:t>
              </a:r>
            </a:p>
          </p:txBody>
        </p:sp>
      </p:grpSp>
      <p:sp>
        <p:nvSpPr>
          <p:cNvPr id="138" name="Shape 138"/>
          <p:cNvSpPr/>
          <p:nvPr/>
        </p:nvSpPr>
        <p:spPr>
          <a:xfrm>
            <a:off x="4137984" y="6935250"/>
            <a:ext cx="166055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-&gt; SMB</a:t>
            </a:r>
          </a:p>
        </p:txBody>
      </p:sp>
      <p:grpSp>
        <p:nvGrpSpPr>
          <p:cNvPr id="141" name="Group 141"/>
          <p:cNvGrpSpPr/>
          <p:nvPr/>
        </p:nvGrpSpPr>
        <p:grpSpPr>
          <a:xfrm>
            <a:off x="630884" y="3146850"/>
            <a:ext cx="3806393" cy="647701"/>
            <a:chOff x="0" y="0"/>
            <a:chExt cx="3806392" cy="647700"/>
          </a:xfrm>
        </p:grpSpPr>
        <p:sp>
          <p:nvSpPr>
            <p:cNvPr id="139" name="Shape 139"/>
            <p:cNvSpPr/>
            <p:nvPr/>
          </p:nvSpPr>
          <p:spPr>
            <a:xfrm>
              <a:off x="931061" y="0"/>
              <a:ext cx="287533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SMB Protocol</a:t>
              </a:r>
            </a:p>
          </p:txBody>
        </p:sp>
        <p:pic>
          <p:nvPicPr>
            <p:cNvPr id="140" name="windows-logo.png"/>
            <p:cNvPicPr>
              <a:picLocks noChangeAspect="1"/>
            </p:cNvPicPr>
            <p:nvPr/>
          </p:nvPicPr>
          <p:blipFill>
            <a:blip r:embed="rId6">
              <a:extLst/>
            </a:blip>
            <a:stretch>
              <a:fillRect/>
            </a:stretch>
          </p:blipFill>
          <p:spPr>
            <a:xfrm>
              <a:off x="0" y="0"/>
              <a:ext cx="722175" cy="647700"/>
            </a:xfrm>
            <a:prstGeom prst="rect">
              <a:avLst/>
            </a:prstGeom>
            <a:ln w="12700" cap="flat">
              <a:noFill/>
              <a:miter lim="400000"/>
            </a:ln>
            <a:effectLst/>
          </p:spPr>
        </p:pic>
      </p:grpSp>
      <p:grpSp>
        <p:nvGrpSpPr>
          <p:cNvPr id="144" name="Group 144"/>
          <p:cNvGrpSpPr/>
          <p:nvPr/>
        </p:nvGrpSpPr>
        <p:grpSpPr>
          <a:xfrm>
            <a:off x="417890" y="4845470"/>
            <a:ext cx="4445676" cy="1549377"/>
            <a:chOff x="0" y="0"/>
            <a:chExt cx="4445675" cy="1549375"/>
          </a:xfrm>
        </p:grpSpPr>
        <p:pic>
          <p:nvPicPr>
            <p:cNvPr id="142" name="unix_logo-converted.png.gif"/>
            <p:cNvPicPr>
              <a:picLocks noChangeAspect="1"/>
            </p:cNvPicPr>
            <p:nvPr/>
          </p:nvPicPr>
          <p:blipFill>
            <a:blip r:embed="rId7">
              <a:extLst/>
            </a:blip>
            <a:stretch>
              <a:fillRect/>
            </a:stretch>
          </p:blipFill>
          <p:spPr>
            <a:xfrm>
              <a:off x="0" y="0"/>
              <a:ext cx="1549376" cy="1549376"/>
            </a:xfrm>
            <a:prstGeom prst="rect">
              <a:avLst/>
            </a:prstGeom>
            <a:ln w="12700" cap="flat">
              <a:noFill/>
              <a:miter lim="400000"/>
            </a:ln>
            <a:effectLst/>
          </p:spPr>
        </p:pic>
        <p:sp>
          <p:nvSpPr>
            <p:cNvPr id="143" name="Shape 143"/>
            <p:cNvSpPr/>
            <p:nvPr/>
          </p:nvSpPr>
          <p:spPr>
            <a:xfrm>
              <a:off x="1671842" y="450837"/>
              <a:ext cx="277383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NFS Protocol</a:t>
              </a:r>
            </a:p>
          </p:txBody>
        </p:sp>
      </p:grpSp>
      <p:sp>
        <p:nvSpPr>
          <p:cNvPr id="145" name="Shape 145"/>
          <p:cNvSpPr/>
          <p:nvPr/>
        </p:nvSpPr>
        <p:spPr>
          <a:xfrm>
            <a:off x="262166" y="2680516"/>
            <a:ext cx="4825744" cy="1549377"/>
          </a:xfrm>
          <a:prstGeom prst="ellipse">
            <a:avLst/>
          </a:prstGeom>
          <a:ln w="25400">
            <a:solidFill>
              <a:srgbClr val="007600"/>
            </a:solidFill>
            <a:miter lim="400000"/>
          </a:ln>
        </p:spPr>
        <p:txBody>
          <a:bodyPr lIns="50800" tIns="50800" rIns="50800" bIns="50800" anchor="ctr"/>
          <a:lstStyle/>
          <a:p>
            <a:pPr>
              <a:defRPr sz="2200">
                <a:solidFill>
                  <a:schemeClr val="accent2">
                    <a:hueOff val="-554920"/>
                    <a:satOff val="-21482"/>
                    <a:lumOff val="-6228"/>
                  </a:schemeClr>
                </a:solidFill>
              </a:defRPr>
            </a:pPr>
          </a:p>
        </p:txBody>
      </p:sp>
      <p:grpSp>
        <p:nvGrpSpPr>
          <p:cNvPr id="148" name="Group 148"/>
          <p:cNvGrpSpPr/>
          <p:nvPr/>
        </p:nvGrpSpPr>
        <p:grpSpPr>
          <a:xfrm>
            <a:off x="8016019" y="7432876"/>
            <a:ext cx="2177441" cy="1143001"/>
            <a:chOff x="0" y="0"/>
            <a:chExt cx="2177440" cy="1143000"/>
          </a:xfrm>
        </p:grpSpPr>
        <p:pic>
          <p:nvPicPr>
            <p:cNvPr id="146" name="images.png"/>
            <p:cNvPicPr>
              <a:picLocks noChangeAspect="1"/>
            </p:cNvPicPr>
            <p:nvPr/>
          </p:nvPicPr>
          <p:blipFill>
            <a:blip r:embed="rId8">
              <a:extLst/>
            </a:blip>
            <a:stretch>
              <a:fillRect/>
            </a:stretch>
          </p:blipFill>
          <p:spPr>
            <a:xfrm>
              <a:off x="530654" y="89634"/>
              <a:ext cx="1039933" cy="1039933"/>
            </a:xfrm>
            <a:prstGeom prst="rect">
              <a:avLst/>
            </a:prstGeom>
            <a:ln w="12700" cap="flat">
              <a:noFill/>
              <a:miter lim="400000"/>
            </a:ln>
            <a:effectLst/>
          </p:spPr>
        </p:pic>
        <p:sp>
          <p:nvSpPr>
            <p:cNvPr id="147" name="Shape 147"/>
            <p:cNvSpPr/>
            <p:nvPr/>
          </p:nvSpPr>
          <p:spPr>
            <a:xfrm>
              <a:off x="-1" y="0"/>
              <a:ext cx="2177442"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     !)</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33"/>
                                        </p:tgtEl>
                                        <p:attrNameLst>
                                          <p:attrName>style.visibility</p:attrName>
                                        </p:attrNameLst>
                                      </p:cBhvr>
                                      <p:to>
                                        <p:strVal val="visible"/>
                                      </p:to>
                                    </p:set>
                                    <p:animEffect filter="dissolve" transition="in">
                                      <p:cBhvr>
                                        <p:cTn id="7" dur="199"/>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34"/>
                                        </p:tgtEl>
                                        <p:attrNameLst>
                                          <p:attrName>style.visibility</p:attrName>
                                        </p:attrNameLst>
                                      </p:cBhvr>
                                      <p:to>
                                        <p:strVal val="visible"/>
                                      </p:to>
                                    </p:set>
                                    <p:animEffect filter="dissolve" transition="in">
                                      <p:cBhvr>
                                        <p:cTn id="12" dur="199"/>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41"/>
                                        </p:tgtEl>
                                        <p:attrNameLst>
                                          <p:attrName>style.visibility</p:attrName>
                                        </p:attrNameLst>
                                      </p:cBhvr>
                                      <p:to>
                                        <p:strVal val="visible"/>
                                      </p:to>
                                    </p:set>
                                    <p:animEffect filter="dissolve" transition="in">
                                      <p:cBhvr>
                                        <p:cTn id="17" dur="199"/>
                                        <p:tgtEl>
                                          <p:spTgt spid="14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44"/>
                                        </p:tgtEl>
                                        <p:attrNameLst>
                                          <p:attrName>style.visibility</p:attrName>
                                        </p:attrNameLst>
                                      </p:cBhvr>
                                      <p:to>
                                        <p:strVal val="visible"/>
                                      </p:to>
                                    </p:set>
                                    <p:animEffect filter="dissolve" transition="in">
                                      <p:cBhvr>
                                        <p:cTn id="22" dur="199"/>
                                        <p:tgtEl>
                                          <p:spTgt spid="144"/>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37"/>
                                        </p:tgtEl>
                                        <p:attrNameLst>
                                          <p:attrName>style.visibility</p:attrName>
                                        </p:attrNameLst>
                                      </p:cBhvr>
                                      <p:to>
                                        <p:strVal val="visible"/>
                                      </p:to>
                                    </p:set>
                                    <p:animEffect filter="dissolve" transition="in">
                                      <p:cBhvr>
                                        <p:cTn id="27" dur="199"/>
                                        <p:tgtEl>
                                          <p:spTgt spid="13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138"/>
                                        </p:tgtEl>
                                        <p:attrNameLst>
                                          <p:attrName>style.visibility</p:attrName>
                                        </p:attrNameLst>
                                      </p:cBhvr>
                                      <p:to>
                                        <p:strVal val="visible"/>
                                      </p:to>
                                    </p:set>
                                    <p:animEffect filter="dissolve" transition="in">
                                      <p:cBhvr>
                                        <p:cTn id="32" dur="199"/>
                                        <p:tgtEl>
                                          <p:spTgt spid="138"/>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145"/>
                                        </p:tgtEl>
                                        <p:attrNameLst>
                                          <p:attrName>style.visibility</p:attrName>
                                        </p:attrNameLst>
                                      </p:cBhvr>
                                      <p:to>
                                        <p:strVal val="visible"/>
                                      </p:to>
                                    </p:set>
                                    <p:animEffect filter="dissolve" transition="in">
                                      <p:cBhvr>
                                        <p:cTn id="37" dur="199"/>
                                        <p:tgtEl>
                                          <p:spTgt spid="145"/>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148"/>
                                        </p:tgtEl>
                                        <p:attrNameLst>
                                          <p:attrName>style.visibility</p:attrName>
                                        </p:attrNameLst>
                                      </p:cBhvr>
                                      <p:to>
                                        <p:strVal val="visible"/>
                                      </p:to>
                                    </p:set>
                                    <p:animEffect filter="dissolve" transition="in">
                                      <p:cBhvr>
                                        <p:cTn id="42" dur="199"/>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4" grpId="2"/>
      <p:bldP build="whole" bldLvl="1" animBg="1" rev="0" advAuto="0" spid="141" grpId="3"/>
      <p:bldP build="whole" bldLvl="1" animBg="1" rev="0" advAuto="0" spid="144" grpId="4"/>
      <p:bldP build="whole" bldLvl="1" animBg="1" rev="0" advAuto="0" spid="138" grpId="6"/>
      <p:bldP build="whole" bldLvl="1" animBg="1" rev="0" advAuto="0" spid="137" grpId="5"/>
      <p:bldP build="whole" bldLvl="1" animBg="1" rev="0" advAuto="0" spid="145" grpId="7"/>
      <p:bldP build="whole" bldLvl="1" animBg="1" rev="0" advAuto="0" spid="148" grpId="8"/>
      <p:bldP build="whole" bldLvl="1" animBg="1" rev="0" advAuto="0" spid="133"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xfrm>
            <a:off x="3551354" y="481538"/>
            <a:ext cx="5902093" cy="1080771"/>
          </a:xfrm>
          <a:prstGeom prst="rect">
            <a:avLst/>
          </a:prstGeom>
        </p:spPr>
        <p:txBody>
          <a:bodyPr/>
          <a:lstStyle>
            <a:lvl1pPr defTabSz="379729">
              <a:defRPr sz="5200"/>
            </a:lvl1pPr>
          </a:lstStyle>
          <a:p>
            <a:pPr/>
            <a:r>
              <a:t>User Authentication</a:t>
            </a:r>
          </a:p>
        </p:txBody>
      </p:sp>
      <p:pic>
        <p:nvPicPr>
          <p:cNvPr id="153" name="laptop-33521_640.png"/>
          <p:cNvPicPr>
            <a:picLocks noChangeAspect="1"/>
          </p:cNvPicPr>
          <p:nvPr/>
        </p:nvPicPr>
        <p:blipFill>
          <a:blip r:embed="rId3">
            <a:extLst/>
          </a:blip>
          <a:stretch>
            <a:fillRect/>
          </a:stretch>
        </p:blipFill>
        <p:spPr>
          <a:xfrm>
            <a:off x="1593346" y="6070924"/>
            <a:ext cx="1482445" cy="1385159"/>
          </a:xfrm>
          <a:prstGeom prst="rect">
            <a:avLst/>
          </a:prstGeom>
          <a:ln w="12700">
            <a:miter lim="400000"/>
          </a:ln>
        </p:spPr>
      </p:pic>
      <p:sp>
        <p:nvSpPr>
          <p:cNvPr id="154" name="Shape 154"/>
          <p:cNvSpPr/>
          <p:nvPr/>
        </p:nvSpPr>
        <p:spPr>
          <a:xfrm>
            <a:off x="1172137" y="7670506"/>
            <a:ext cx="232486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Local User</a:t>
            </a:r>
          </a:p>
        </p:txBody>
      </p:sp>
      <p:pic>
        <p:nvPicPr>
          <p:cNvPr id="155" name="Screen_Shot_2015-11-06_at_14_01_51.png"/>
          <p:cNvPicPr>
            <a:picLocks noChangeAspect="1"/>
          </p:cNvPicPr>
          <p:nvPr/>
        </p:nvPicPr>
        <p:blipFill>
          <a:blip r:embed="rId4">
            <a:extLst/>
          </a:blip>
          <a:stretch>
            <a:fillRect/>
          </a:stretch>
        </p:blipFill>
        <p:spPr>
          <a:xfrm>
            <a:off x="477970" y="2627685"/>
            <a:ext cx="3713197" cy="3109688"/>
          </a:xfrm>
          <a:prstGeom prst="rect">
            <a:avLst/>
          </a:prstGeom>
          <a:ln w="12700">
            <a:miter lim="400000"/>
          </a:ln>
        </p:spPr>
      </p:pic>
      <p:grpSp>
        <p:nvGrpSpPr>
          <p:cNvPr id="158" name="Group 158"/>
          <p:cNvGrpSpPr/>
          <p:nvPr/>
        </p:nvGrpSpPr>
        <p:grpSpPr>
          <a:xfrm>
            <a:off x="7634478" y="3636615"/>
            <a:ext cx="5285097" cy="4026844"/>
            <a:chOff x="0" y="0"/>
            <a:chExt cx="5285095" cy="4026843"/>
          </a:xfrm>
        </p:grpSpPr>
        <p:pic>
          <p:nvPicPr>
            <p:cNvPr id="156" name="Figure1.jpg"/>
            <p:cNvPicPr>
              <a:picLocks noChangeAspect="1"/>
            </p:cNvPicPr>
            <p:nvPr/>
          </p:nvPicPr>
          <p:blipFill>
            <a:blip r:embed="rId5">
              <a:extLst/>
            </a:blip>
            <a:stretch>
              <a:fillRect/>
            </a:stretch>
          </p:blipFill>
          <p:spPr>
            <a:xfrm>
              <a:off x="0" y="0"/>
              <a:ext cx="5285096" cy="3370766"/>
            </a:xfrm>
            <a:prstGeom prst="rect">
              <a:avLst/>
            </a:prstGeom>
            <a:ln w="12700" cap="flat">
              <a:noFill/>
              <a:miter lim="400000"/>
            </a:ln>
            <a:effectLst/>
          </p:spPr>
        </p:pic>
        <p:sp>
          <p:nvSpPr>
            <p:cNvPr id="157" name="Shape 157"/>
            <p:cNvSpPr/>
            <p:nvPr/>
          </p:nvSpPr>
          <p:spPr>
            <a:xfrm>
              <a:off x="363726" y="3379143"/>
              <a:ext cx="336636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Active Directory</a:t>
              </a:r>
            </a:p>
          </p:txBody>
        </p:sp>
      </p:grpSp>
      <p:pic>
        <p:nvPicPr>
          <p:cNvPr id="159" name="wiki-win7-domain-user-profile-roaming-014.jpg"/>
          <p:cNvPicPr>
            <a:picLocks noChangeAspect="1"/>
          </p:cNvPicPr>
          <p:nvPr/>
        </p:nvPicPr>
        <p:blipFill>
          <a:blip r:embed="rId6">
            <a:extLst/>
          </a:blip>
          <a:srcRect l="19631" t="11534" r="19631" b="11534"/>
          <a:stretch>
            <a:fillRect/>
          </a:stretch>
        </p:blipFill>
        <p:spPr>
          <a:xfrm>
            <a:off x="365274" y="1589300"/>
            <a:ext cx="3938652" cy="4267235"/>
          </a:xfrm>
          <a:prstGeom prst="rect">
            <a:avLst/>
          </a:prstGeom>
          <a:ln w="12700">
            <a:miter lim="400000"/>
          </a:ln>
        </p:spPr>
      </p:pic>
      <p:grpSp>
        <p:nvGrpSpPr>
          <p:cNvPr id="162" name="Group 162"/>
          <p:cNvGrpSpPr/>
          <p:nvPr/>
        </p:nvGrpSpPr>
        <p:grpSpPr>
          <a:xfrm>
            <a:off x="7375319" y="7907170"/>
            <a:ext cx="3925700" cy="685801"/>
            <a:chOff x="0" y="0"/>
            <a:chExt cx="3925698" cy="685800"/>
          </a:xfrm>
        </p:grpSpPr>
        <p:sp>
          <p:nvSpPr>
            <p:cNvPr id="160" name="Shape 160"/>
            <p:cNvSpPr/>
            <p:nvPr/>
          </p:nvSpPr>
          <p:spPr>
            <a:xfrm>
              <a:off x="686436" y="38100"/>
              <a:ext cx="323926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Open Directory</a:t>
              </a:r>
            </a:p>
          </p:txBody>
        </p:sp>
        <p:pic>
          <p:nvPicPr>
            <p:cNvPr id="161" name="Apple_logo_black.svg.png"/>
            <p:cNvPicPr>
              <a:picLocks noChangeAspect="1"/>
            </p:cNvPicPr>
            <p:nvPr/>
          </p:nvPicPr>
          <p:blipFill>
            <a:blip r:embed="rId7">
              <a:extLst/>
            </a:blip>
            <a:stretch>
              <a:fillRect/>
            </a:stretch>
          </p:blipFill>
          <p:spPr>
            <a:xfrm>
              <a:off x="0" y="0"/>
              <a:ext cx="647700" cy="647700"/>
            </a:xfrm>
            <a:prstGeom prst="rect">
              <a:avLst/>
            </a:prstGeom>
            <a:ln w="12700" cap="flat">
              <a:noFill/>
              <a:miter lim="400000"/>
            </a:ln>
            <a:effectLst/>
          </p:spPr>
        </p:pic>
      </p:grpSp>
      <p:grpSp>
        <p:nvGrpSpPr>
          <p:cNvPr id="166" name="Group 166"/>
          <p:cNvGrpSpPr/>
          <p:nvPr/>
        </p:nvGrpSpPr>
        <p:grpSpPr>
          <a:xfrm>
            <a:off x="2770073" y="1435751"/>
            <a:ext cx="9780088" cy="4955248"/>
            <a:chOff x="0" y="0"/>
            <a:chExt cx="9780086" cy="4955247"/>
          </a:xfrm>
        </p:grpSpPr>
        <p:pic>
          <p:nvPicPr>
            <p:cNvPr id="163" name="HomeServer.png"/>
            <p:cNvPicPr>
              <a:picLocks noChangeAspect="1"/>
            </p:cNvPicPr>
            <p:nvPr/>
          </p:nvPicPr>
          <p:blipFill>
            <a:blip r:embed="rId8">
              <a:extLst/>
            </a:blip>
            <a:stretch>
              <a:fillRect/>
            </a:stretch>
          </p:blipFill>
          <p:spPr>
            <a:xfrm>
              <a:off x="7410858" y="0"/>
              <a:ext cx="1262975" cy="1262975"/>
            </a:xfrm>
            <a:prstGeom prst="rect">
              <a:avLst/>
            </a:prstGeom>
            <a:ln w="12700" cap="flat">
              <a:noFill/>
              <a:miter lim="400000"/>
            </a:ln>
            <a:effectLst/>
          </p:spPr>
        </p:pic>
        <p:sp>
          <p:nvSpPr>
            <p:cNvPr id="164" name="Shape 164"/>
            <p:cNvSpPr/>
            <p:nvPr/>
          </p:nvSpPr>
          <p:spPr>
            <a:xfrm>
              <a:off x="6304604" y="1277029"/>
              <a:ext cx="3475483" cy="530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000"/>
              </a:lvl1pPr>
            </a:lstStyle>
            <a:p>
              <a:pPr/>
              <a:r>
                <a:t>Windows Domain Controller</a:t>
              </a:r>
            </a:p>
          </p:txBody>
        </p:sp>
        <p:sp>
          <p:nvSpPr>
            <p:cNvPr id="165" name="Shape 165"/>
            <p:cNvSpPr/>
            <p:nvPr/>
          </p:nvSpPr>
          <p:spPr>
            <a:xfrm flipV="1">
              <a:off x="-1" y="1631685"/>
              <a:ext cx="6119288" cy="332356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pic>
        <p:nvPicPr>
          <p:cNvPr id="167" name="worddav27a56b25654f104f47df4bcb0ad4b734.png"/>
          <p:cNvPicPr>
            <a:picLocks noChangeAspect="1"/>
          </p:cNvPicPr>
          <p:nvPr/>
        </p:nvPicPr>
        <p:blipFill>
          <a:blip r:embed="rId9">
            <a:extLst/>
          </a:blip>
          <a:stretch>
            <a:fillRect/>
          </a:stretch>
        </p:blipFill>
        <p:spPr>
          <a:xfrm>
            <a:off x="4843009" y="1589334"/>
            <a:ext cx="4138885" cy="4267132"/>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4"/>
                                        </p:tgtEl>
                                        <p:attrNameLst>
                                          <p:attrName>style.visibility</p:attrName>
                                        </p:attrNameLst>
                                      </p:cBhvr>
                                      <p:to>
                                        <p:strVal val="visible"/>
                                      </p:to>
                                    </p:set>
                                    <p:animEffect filter="dissolve" transition="in">
                                      <p:cBhvr>
                                        <p:cTn id="7" dur="199"/>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55"/>
                                        </p:tgtEl>
                                        <p:attrNameLst>
                                          <p:attrName>style.visibility</p:attrName>
                                        </p:attrNameLst>
                                      </p:cBhvr>
                                      <p:to>
                                        <p:strVal val="visible"/>
                                      </p:to>
                                    </p:set>
                                    <p:animEffect filter="dissolve" transition="in">
                                      <p:cBhvr>
                                        <p:cTn id="12" dur="199"/>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59"/>
                                        </p:tgtEl>
                                        <p:attrNameLst>
                                          <p:attrName>style.visibility</p:attrName>
                                        </p:attrNameLst>
                                      </p:cBhvr>
                                      <p:to>
                                        <p:strVal val="visible"/>
                                      </p:to>
                                    </p:set>
                                    <p:animEffect filter="dissolve" transition="in">
                                      <p:cBhvr>
                                        <p:cTn id="17" dur="199"/>
                                        <p:tgtEl>
                                          <p:spTgt spid="15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66"/>
                                        </p:tgtEl>
                                        <p:attrNameLst>
                                          <p:attrName>style.visibility</p:attrName>
                                        </p:attrNameLst>
                                      </p:cBhvr>
                                      <p:to>
                                        <p:strVal val="visible"/>
                                      </p:to>
                                    </p:set>
                                    <p:animEffect filter="dissolve" transition="in">
                                      <p:cBhvr>
                                        <p:cTn id="22" dur="199"/>
                                        <p:tgtEl>
                                          <p:spTgt spid="16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58"/>
                                        </p:tgtEl>
                                        <p:attrNameLst>
                                          <p:attrName>style.visibility</p:attrName>
                                        </p:attrNameLst>
                                      </p:cBhvr>
                                      <p:to>
                                        <p:strVal val="visible"/>
                                      </p:to>
                                    </p:set>
                                    <p:animEffect filter="dissolve" transition="in">
                                      <p:cBhvr>
                                        <p:cTn id="27" dur="199"/>
                                        <p:tgtEl>
                                          <p:spTgt spid="158"/>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167"/>
                                        </p:tgtEl>
                                        <p:attrNameLst>
                                          <p:attrName>style.visibility</p:attrName>
                                        </p:attrNameLst>
                                      </p:cBhvr>
                                      <p:to>
                                        <p:strVal val="visible"/>
                                      </p:to>
                                    </p:set>
                                    <p:animEffect filter="dissolve" transition="in">
                                      <p:cBhvr>
                                        <p:cTn id="32" dur="199"/>
                                        <p:tgtEl>
                                          <p:spTgt spid="167"/>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162"/>
                                        </p:tgtEl>
                                        <p:attrNameLst>
                                          <p:attrName>style.visibility</p:attrName>
                                        </p:attrNameLst>
                                      </p:cBhvr>
                                      <p:to>
                                        <p:strVal val="visible"/>
                                      </p:to>
                                    </p:set>
                                    <p:animEffect filter="dissolve" transition="in">
                                      <p:cBhvr>
                                        <p:cTn id="37" dur="199"/>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7"/>
      <p:bldP build="whole" bldLvl="1" animBg="1" rev="0" advAuto="0" spid="154" grpId="1"/>
      <p:bldP build="whole" bldLvl="1" animBg="1" rev="0" advAuto="0" spid="155" grpId="2"/>
      <p:bldP build="whole" bldLvl="1" animBg="1" rev="0" advAuto="0" spid="166" grpId="4"/>
      <p:bldP build="whole" bldLvl="1" animBg="1" rev="0" advAuto="0" spid="158" grpId="5"/>
      <p:bldP build="whole" bldLvl="1" animBg="1" rev="0" advAuto="0" spid="159" grpId="3"/>
      <p:bldP build="whole" bldLvl="1" animBg="1" rev="0" advAuto="0" spid="167" grpId="6"/>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xfrm>
            <a:off x="3483231" y="605002"/>
            <a:ext cx="6038337" cy="1084870"/>
          </a:xfrm>
          <a:prstGeom prst="rect">
            <a:avLst/>
          </a:prstGeom>
        </p:spPr>
        <p:txBody>
          <a:bodyPr/>
          <a:lstStyle>
            <a:lvl1pPr defTabSz="467359">
              <a:defRPr sz="6400"/>
            </a:lvl1pPr>
          </a:lstStyle>
          <a:p>
            <a:pPr/>
            <a:r>
              <a:t>DHCP server</a:t>
            </a:r>
          </a:p>
        </p:txBody>
      </p:sp>
      <p:pic>
        <p:nvPicPr>
          <p:cNvPr id="172" name="dhcp_scope.jpg"/>
          <p:cNvPicPr>
            <a:picLocks noChangeAspect="1"/>
          </p:cNvPicPr>
          <p:nvPr/>
        </p:nvPicPr>
        <p:blipFill>
          <a:blip r:embed="rId3">
            <a:extLst/>
          </a:blip>
          <a:stretch>
            <a:fillRect/>
          </a:stretch>
        </p:blipFill>
        <p:spPr>
          <a:xfrm>
            <a:off x="558012" y="2033736"/>
            <a:ext cx="5375840" cy="4617968"/>
          </a:xfrm>
          <a:prstGeom prst="rect">
            <a:avLst/>
          </a:prstGeom>
          <a:ln w="12700">
            <a:miter lim="400000"/>
          </a:ln>
        </p:spPr>
      </p:pic>
      <p:pic>
        <p:nvPicPr>
          <p:cNvPr id="173" name="88.jpg"/>
          <p:cNvPicPr>
            <a:picLocks noChangeAspect="1"/>
          </p:cNvPicPr>
          <p:nvPr/>
        </p:nvPicPr>
        <p:blipFill>
          <a:blip r:embed="rId4">
            <a:extLst/>
          </a:blip>
          <a:stretch>
            <a:fillRect/>
          </a:stretch>
        </p:blipFill>
        <p:spPr>
          <a:xfrm>
            <a:off x="6391943" y="2468886"/>
            <a:ext cx="6268961" cy="4815828"/>
          </a:xfrm>
          <a:prstGeom prst="rect">
            <a:avLst/>
          </a:prstGeom>
          <a:ln w="12700">
            <a:miter lim="400000"/>
          </a:ln>
        </p:spPr>
      </p:pic>
      <p:pic>
        <p:nvPicPr>
          <p:cNvPr id="174" name="windows-logo.png"/>
          <p:cNvPicPr>
            <a:picLocks noChangeAspect="1"/>
          </p:cNvPicPr>
          <p:nvPr/>
        </p:nvPicPr>
        <p:blipFill>
          <a:blip r:embed="rId5">
            <a:extLst/>
          </a:blip>
          <a:stretch>
            <a:fillRect/>
          </a:stretch>
        </p:blipFill>
        <p:spPr>
          <a:xfrm>
            <a:off x="2676371" y="6995568"/>
            <a:ext cx="722175" cy="647701"/>
          </a:xfrm>
          <a:prstGeom prst="rect">
            <a:avLst/>
          </a:prstGeom>
          <a:ln w="12700">
            <a:miter lim="400000"/>
          </a:ln>
        </p:spPr>
      </p:pic>
      <p:pic>
        <p:nvPicPr>
          <p:cNvPr id="175" name="883px-Tux.svg.png"/>
          <p:cNvPicPr>
            <a:picLocks noChangeAspect="1"/>
          </p:cNvPicPr>
          <p:nvPr/>
        </p:nvPicPr>
        <p:blipFill>
          <a:blip r:embed="rId6">
            <a:extLst/>
          </a:blip>
          <a:stretch>
            <a:fillRect/>
          </a:stretch>
        </p:blipFill>
        <p:spPr>
          <a:xfrm>
            <a:off x="9019436" y="7452034"/>
            <a:ext cx="1331841" cy="1544514"/>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xfrm>
            <a:off x="3426058" y="666733"/>
            <a:ext cx="6152685" cy="1109563"/>
          </a:xfrm>
          <a:prstGeom prst="rect">
            <a:avLst/>
          </a:prstGeom>
        </p:spPr>
        <p:txBody>
          <a:bodyPr/>
          <a:lstStyle>
            <a:lvl1pPr defTabSz="484886">
              <a:defRPr sz="6640"/>
            </a:lvl1pPr>
          </a:lstStyle>
          <a:p>
            <a:pPr/>
            <a:r>
              <a:t>DNS Server</a:t>
            </a:r>
          </a:p>
        </p:txBody>
      </p:sp>
      <p:grpSp>
        <p:nvGrpSpPr>
          <p:cNvPr id="182" name="Group 182"/>
          <p:cNvGrpSpPr/>
          <p:nvPr/>
        </p:nvGrpSpPr>
        <p:grpSpPr>
          <a:xfrm>
            <a:off x="333116" y="4149871"/>
            <a:ext cx="6511802" cy="4072489"/>
            <a:chOff x="0" y="0"/>
            <a:chExt cx="6511801" cy="4072488"/>
          </a:xfrm>
        </p:grpSpPr>
        <p:pic>
          <p:nvPicPr>
            <p:cNvPr id="180" name="001-how-to-configure-DNS-Stub-Zone-in-Windows-Server.png"/>
            <p:cNvPicPr>
              <a:picLocks noChangeAspect="1"/>
            </p:cNvPicPr>
            <p:nvPr/>
          </p:nvPicPr>
          <p:blipFill>
            <a:blip r:embed="rId3">
              <a:extLst/>
            </a:blip>
            <a:stretch>
              <a:fillRect/>
            </a:stretch>
          </p:blipFill>
          <p:spPr>
            <a:xfrm>
              <a:off x="0" y="0"/>
              <a:ext cx="6511802" cy="2756822"/>
            </a:xfrm>
            <a:prstGeom prst="rect">
              <a:avLst/>
            </a:prstGeom>
            <a:ln w="12700" cap="flat">
              <a:noFill/>
              <a:miter lim="400000"/>
            </a:ln>
            <a:effectLst/>
          </p:spPr>
        </p:pic>
        <p:pic>
          <p:nvPicPr>
            <p:cNvPr id="181" name="windows-logo.png"/>
            <p:cNvPicPr>
              <a:picLocks noChangeAspect="1"/>
            </p:cNvPicPr>
            <p:nvPr/>
          </p:nvPicPr>
          <p:blipFill>
            <a:blip r:embed="rId4">
              <a:extLst/>
            </a:blip>
            <a:stretch>
              <a:fillRect/>
            </a:stretch>
          </p:blipFill>
          <p:spPr>
            <a:xfrm>
              <a:off x="2894813" y="3424788"/>
              <a:ext cx="722175" cy="647701"/>
            </a:xfrm>
            <a:prstGeom prst="rect">
              <a:avLst/>
            </a:prstGeom>
            <a:ln w="12700" cap="flat">
              <a:noFill/>
              <a:miter lim="400000"/>
            </a:ln>
            <a:effectLst/>
          </p:spPr>
        </p:pic>
      </p:grpSp>
      <p:grpSp>
        <p:nvGrpSpPr>
          <p:cNvPr id="187" name="Group 187"/>
          <p:cNvGrpSpPr/>
          <p:nvPr/>
        </p:nvGrpSpPr>
        <p:grpSpPr>
          <a:xfrm>
            <a:off x="8836361" y="4337784"/>
            <a:ext cx="2356896" cy="3935173"/>
            <a:chOff x="0" y="0"/>
            <a:chExt cx="2356894" cy="3935172"/>
          </a:xfrm>
        </p:grpSpPr>
        <p:sp>
          <p:nvSpPr>
            <p:cNvPr id="183" name="Shape 183"/>
            <p:cNvSpPr/>
            <p:nvPr/>
          </p:nvSpPr>
          <p:spPr>
            <a:xfrm>
              <a:off x="46815" y="0"/>
              <a:ext cx="130850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Bind9</a:t>
              </a:r>
            </a:p>
          </p:txBody>
        </p:sp>
        <p:sp>
          <p:nvSpPr>
            <p:cNvPr id="184" name="Shape 184"/>
            <p:cNvSpPr/>
            <p:nvPr/>
          </p:nvSpPr>
          <p:spPr>
            <a:xfrm>
              <a:off x="32947" y="806048"/>
              <a:ext cx="232394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PowerDNS</a:t>
              </a:r>
            </a:p>
          </p:txBody>
        </p:sp>
        <p:sp>
          <p:nvSpPr>
            <p:cNvPr id="185" name="Shape 185"/>
            <p:cNvSpPr/>
            <p:nvPr/>
          </p:nvSpPr>
          <p:spPr>
            <a:xfrm>
              <a:off x="-1" y="1612096"/>
              <a:ext cx="201945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dnsmasq</a:t>
              </a:r>
            </a:p>
          </p:txBody>
        </p:sp>
        <p:pic>
          <p:nvPicPr>
            <p:cNvPr id="186" name="883px-Tux.svg.png"/>
            <p:cNvPicPr>
              <a:picLocks noChangeAspect="1"/>
            </p:cNvPicPr>
            <p:nvPr/>
          </p:nvPicPr>
          <p:blipFill>
            <a:blip r:embed="rId5">
              <a:extLst/>
            </a:blip>
            <a:stretch>
              <a:fillRect/>
            </a:stretch>
          </p:blipFill>
          <p:spPr>
            <a:xfrm>
              <a:off x="462037" y="2664881"/>
              <a:ext cx="1095378" cy="1270292"/>
            </a:xfrm>
            <a:prstGeom prst="rect">
              <a:avLst/>
            </a:prstGeom>
            <a:ln w="12700" cap="flat">
              <a:noFill/>
              <a:miter lim="400000"/>
            </a:ln>
            <a:effectLst/>
          </p:spPr>
        </p:pic>
      </p:grpSp>
      <p:sp>
        <p:nvSpPr>
          <p:cNvPr id="188" name="Shape 188"/>
          <p:cNvSpPr/>
          <p:nvPr/>
        </p:nvSpPr>
        <p:spPr>
          <a:xfrm>
            <a:off x="5294226" y="1798116"/>
            <a:ext cx="19696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 Cache</a:t>
            </a:r>
          </a:p>
        </p:txBody>
      </p:sp>
      <p:sp>
        <p:nvSpPr>
          <p:cNvPr id="189" name="Shape 189"/>
          <p:cNvSpPr/>
          <p:nvPr/>
        </p:nvSpPr>
        <p:spPr>
          <a:xfrm>
            <a:off x="5341089" y="2520756"/>
            <a:ext cx="187589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 Query</a:t>
            </a:r>
          </a:p>
        </p:txBody>
      </p:sp>
      <p:sp>
        <p:nvSpPr>
          <p:cNvPr id="190" name="Shape 190"/>
          <p:cNvSpPr/>
          <p:nvPr/>
        </p:nvSpPr>
        <p:spPr>
          <a:xfrm>
            <a:off x="5329563" y="3243396"/>
            <a:ext cx="329869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3. Manual Entry</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88"/>
                                        </p:tgtEl>
                                        <p:attrNameLst>
                                          <p:attrName>style.visibility</p:attrName>
                                        </p:attrNameLst>
                                      </p:cBhvr>
                                      <p:to>
                                        <p:strVal val="visible"/>
                                      </p:to>
                                    </p:set>
                                    <p:animEffect filter="dissolve" transition="in">
                                      <p:cBhvr>
                                        <p:cTn id="7" dur="199"/>
                                        <p:tgtEl>
                                          <p:spTgt spid="18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89"/>
                                        </p:tgtEl>
                                        <p:attrNameLst>
                                          <p:attrName>style.visibility</p:attrName>
                                        </p:attrNameLst>
                                      </p:cBhvr>
                                      <p:to>
                                        <p:strVal val="visible"/>
                                      </p:to>
                                    </p:set>
                                    <p:animEffect filter="dissolve" transition="in">
                                      <p:cBhvr>
                                        <p:cTn id="12" dur="199"/>
                                        <p:tgtEl>
                                          <p:spTgt spid="18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90"/>
                                        </p:tgtEl>
                                        <p:attrNameLst>
                                          <p:attrName>style.visibility</p:attrName>
                                        </p:attrNameLst>
                                      </p:cBhvr>
                                      <p:to>
                                        <p:strVal val="visible"/>
                                      </p:to>
                                    </p:set>
                                    <p:animEffect filter="dissolve" transition="in">
                                      <p:cBhvr>
                                        <p:cTn id="17" dur="199"/>
                                        <p:tgtEl>
                                          <p:spTgt spid="19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82"/>
                                        </p:tgtEl>
                                        <p:attrNameLst>
                                          <p:attrName>style.visibility</p:attrName>
                                        </p:attrNameLst>
                                      </p:cBhvr>
                                      <p:to>
                                        <p:strVal val="visible"/>
                                      </p:to>
                                    </p:set>
                                    <p:animEffect filter="dissolve" transition="in">
                                      <p:cBhvr>
                                        <p:cTn id="22" dur="199"/>
                                        <p:tgtEl>
                                          <p:spTgt spid="18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87"/>
                                        </p:tgtEl>
                                        <p:attrNameLst>
                                          <p:attrName>style.visibility</p:attrName>
                                        </p:attrNameLst>
                                      </p:cBhvr>
                                      <p:to>
                                        <p:strVal val="visible"/>
                                      </p:to>
                                    </p:set>
                                    <p:animEffect filter="dissolve" transition="in">
                                      <p:cBhvr>
                                        <p:cTn id="27" dur="199"/>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 grpId="3"/>
      <p:bldP build="whole" bldLvl="1" animBg="1" rev="0" advAuto="0" spid="189" grpId="2"/>
      <p:bldP build="whole" bldLvl="1" animBg="1" rev="0" advAuto="0" spid="182" grpId="4"/>
      <p:bldP build="whole" bldLvl="1" animBg="1" rev="0" advAuto="0" spid="187" grpId="5"/>
      <p:bldP build="whole" bldLvl="1" animBg="1" rev="0" advAuto="0" spid="188"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title"/>
          </p:nvPr>
        </p:nvSpPr>
        <p:spPr>
          <a:xfrm>
            <a:off x="4522735" y="605002"/>
            <a:ext cx="3959330" cy="1210021"/>
          </a:xfrm>
          <a:prstGeom prst="rect">
            <a:avLst/>
          </a:prstGeom>
        </p:spPr>
        <p:txBody>
          <a:bodyPr/>
          <a:lstStyle>
            <a:lvl1pPr defTabSz="432308">
              <a:defRPr sz="5920"/>
            </a:lvl1pPr>
          </a:lstStyle>
          <a:p>
            <a:pPr/>
            <a:r>
              <a:t>VPN Server</a:t>
            </a:r>
          </a:p>
        </p:txBody>
      </p:sp>
      <p:grpSp>
        <p:nvGrpSpPr>
          <p:cNvPr id="197" name="Group 197"/>
          <p:cNvGrpSpPr/>
          <p:nvPr/>
        </p:nvGrpSpPr>
        <p:grpSpPr>
          <a:xfrm>
            <a:off x="1300144" y="3431363"/>
            <a:ext cx="3143281" cy="2219639"/>
            <a:chOff x="0" y="0"/>
            <a:chExt cx="3143279" cy="2219638"/>
          </a:xfrm>
        </p:grpSpPr>
        <p:pic>
          <p:nvPicPr>
            <p:cNvPr id="195" name="openvpn.png"/>
            <p:cNvPicPr>
              <a:picLocks noChangeAspect="1"/>
            </p:cNvPicPr>
            <p:nvPr/>
          </p:nvPicPr>
          <p:blipFill>
            <a:blip r:embed="rId3">
              <a:extLst/>
            </a:blip>
            <a:stretch>
              <a:fillRect/>
            </a:stretch>
          </p:blipFill>
          <p:spPr>
            <a:xfrm>
              <a:off x="923641" y="0"/>
              <a:ext cx="2219639" cy="2219639"/>
            </a:xfrm>
            <a:prstGeom prst="rect">
              <a:avLst/>
            </a:prstGeom>
            <a:ln w="12700" cap="flat">
              <a:noFill/>
              <a:miter lim="400000"/>
            </a:ln>
            <a:effectLst/>
          </p:spPr>
        </p:pic>
        <p:pic>
          <p:nvPicPr>
            <p:cNvPr id="196" name="883px-Tux.svg.png"/>
            <p:cNvPicPr>
              <a:picLocks noChangeAspect="1"/>
            </p:cNvPicPr>
            <p:nvPr/>
          </p:nvPicPr>
          <p:blipFill>
            <a:blip r:embed="rId4">
              <a:extLst/>
            </a:blip>
            <a:stretch>
              <a:fillRect/>
            </a:stretch>
          </p:blipFill>
          <p:spPr>
            <a:xfrm>
              <a:off x="0" y="180339"/>
              <a:ext cx="1095378" cy="1270292"/>
            </a:xfrm>
            <a:prstGeom prst="rect">
              <a:avLst/>
            </a:prstGeom>
            <a:ln w="12700" cap="flat">
              <a:noFill/>
              <a:miter lim="400000"/>
            </a:ln>
            <a:effectLst/>
          </p:spPr>
        </p:pic>
      </p:grpSp>
      <p:grpSp>
        <p:nvGrpSpPr>
          <p:cNvPr id="202" name="Group 202"/>
          <p:cNvGrpSpPr/>
          <p:nvPr/>
        </p:nvGrpSpPr>
        <p:grpSpPr>
          <a:xfrm>
            <a:off x="7933659" y="3367702"/>
            <a:ext cx="3681725" cy="1515481"/>
            <a:chOff x="0" y="0"/>
            <a:chExt cx="3681723" cy="1515479"/>
          </a:xfrm>
        </p:grpSpPr>
        <p:sp>
          <p:nvSpPr>
            <p:cNvPr id="198" name="Shape 198"/>
            <p:cNvSpPr/>
            <p:nvPr/>
          </p:nvSpPr>
          <p:spPr>
            <a:xfrm>
              <a:off x="1348358" y="0"/>
              <a:ext cx="120655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PPTP</a:t>
              </a:r>
            </a:p>
          </p:txBody>
        </p:sp>
        <p:sp>
          <p:nvSpPr>
            <p:cNvPr id="199" name="Shape 199"/>
            <p:cNvSpPr/>
            <p:nvPr/>
          </p:nvSpPr>
          <p:spPr>
            <a:xfrm>
              <a:off x="1297381" y="867779"/>
              <a:ext cx="130850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IPSec</a:t>
              </a:r>
            </a:p>
          </p:txBody>
        </p:sp>
        <p:pic>
          <p:nvPicPr>
            <p:cNvPr id="200" name="windows-logo.png"/>
            <p:cNvPicPr>
              <a:picLocks noChangeAspect="1"/>
            </p:cNvPicPr>
            <p:nvPr/>
          </p:nvPicPr>
          <p:blipFill>
            <a:blip r:embed="rId5">
              <a:extLst/>
            </a:blip>
            <a:stretch>
              <a:fillRect/>
            </a:stretch>
          </p:blipFill>
          <p:spPr>
            <a:xfrm>
              <a:off x="2959549" y="318737"/>
              <a:ext cx="722175" cy="647701"/>
            </a:xfrm>
            <a:prstGeom prst="rect">
              <a:avLst/>
            </a:prstGeom>
            <a:ln w="12700" cap="flat">
              <a:noFill/>
              <a:miter lim="400000"/>
            </a:ln>
            <a:effectLst/>
          </p:spPr>
        </p:pic>
        <p:pic>
          <p:nvPicPr>
            <p:cNvPr id="201" name="883px-Tux.svg.png"/>
            <p:cNvPicPr>
              <a:picLocks noChangeAspect="1"/>
            </p:cNvPicPr>
            <p:nvPr/>
          </p:nvPicPr>
          <p:blipFill>
            <a:blip r:embed="rId4">
              <a:extLst/>
            </a:blip>
            <a:stretch>
              <a:fillRect/>
            </a:stretch>
          </p:blipFill>
          <p:spPr>
            <a:xfrm>
              <a:off x="0" y="7442"/>
              <a:ext cx="1095378" cy="1270292"/>
            </a:xfrm>
            <a:prstGeom prst="rect">
              <a:avLst/>
            </a:prstGeom>
            <a:ln w="12700" cap="flat">
              <a:noFill/>
              <a:miter lim="400000"/>
            </a:ln>
            <a:effectLst/>
          </p:spPr>
        </p:pic>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7"/>
                                        </p:tgtEl>
                                        <p:attrNameLst>
                                          <p:attrName>style.visibility</p:attrName>
                                        </p:attrNameLst>
                                      </p:cBhvr>
                                      <p:to>
                                        <p:strVal val="visible"/>
                                      </p:to>
                                    </p:set>
                                    <p:animEffect filter="dissolve" transition="in">
                                      <p:cBhvr>
                                        <p:cTn id="7" dur="199"/>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02"/>
                                        </p:tgtEl>
                                        <p:attrNameLst>
                                          <p:attrName>style.visibility</p:attrName>
                                        </p:attrNameLst>
                                      </p:cBhvr>
                                      <p:to>
                                        <p:strVal val="visible"/>
                                      </p:to>
                                    </p:set>
                                    <p:animEffect filter="dissolve" transition="in">
                                      <p:cBhvr>
                                        <p:cTn id="12" dur="199"/>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1"/>
      <p:bldP build="whole" bldLvl="1" animBg="1" rev="0" advAuto="0" spid="202"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title"/>
          </p:nvPr>
        </p:nvSpPr>
        <p:spPr>
          <a:xfrm>
            <a:off x="4708195" y="617348"/>
            <a:ext cx="3588410" cy="1037704"/>
          </a:xfrm>
          <a:prstGeom prst="rect">
            <a:avLst/>
          </a:prstGeom>
        </p:spPr>
        <p:txBody>
          <a:bodyPr/>
          <a:lstStyle>
            <a:lvl1pPr defTabSz="455675">
              <a:defRPr sz="6240"/>
            </a:lvl1pPr>
          </a:lstStyle>
          <a:p>
            <a:pPr/>
            <a:r>
              <a:t>Backup</a:t>
            </a:r>
          </a:p>
        </p:txBody>
      </p:sp>
      <p:grpSp>
        <p:nvGrpSpPr>
          <p:cNvPr id="211" name="Group 211"/>
          <p:cNvGrpSpPr/>
          <p:nvPr/>
        </p:nvGrpSpPr>
        <p:grpSpPr>
          <a:xfrm>
            <a:off x="341555" y="2494240"/>
            <a:ext cx="3605409" cy="1414428"/>
            <a:chOff x="0" y="0"/>
            <a:chExt cx="3605407" cy="1414426"/>
          </a:xfrm>
        </p:grpSpPr>
        <p:sp>
          <p:nvSpPr>
            <p:cNvPr id="207" name="Shape 207"/>
            <p:cNvSpPr/>
            <p:nvPr/>
          </p:nvSpPr>
          <p:spPr>
            <a:xfrm>
              <a:off x="-1" y="730394"/>
              <a:ext cx="123261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Local</a:t>
              </a:r>
            </a:p>
          </p:txBody>
        </p:sp>
        <p:sp>
          <p:nvSpPr>
            <p:cNvPr id="208" name="Shape 208"/>
            <p:cNvSpPr/>
            <p:nvPr/>
          </p:nvSpPr>
          <p:spPr>
            <a:xfrm>
              <a:off x="1915596" y="766726"/>
              <a:ext cx="168981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Remote</a:t>
              </a:r>
            </a:p>
          </p:txBody>
        </p:sp>
        <p:sp>
          <p:nvSpPr>
            <p:cNvPr id="209" name="Shape 209"/>
            <p:cNvSpPr/>
            <p:nvPr/>
          </p:nvSpPr>
          <p:spPr>
            <a:xfrm flipV="1">
              <a:off x="586275" y="0"/>
              <a:ext cx="1071399" cy="78796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210" name="Shape 210"/>
            <p:cNvSpPr/>
            <p:nvPr/>
          </p:nvSpPr>
          <p:spPr>
            <a:xfrm flipH="1" flipV="1">
              <a:off x="1922728" y="16551"/>
              <a:ext cx="807744" cy="80774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216" name="Group 216"/>
          <p:cNvGrpSpPr/>
          <p:nvPr/>
        </p:nvGrpSpPr>
        <p:grpSpPr>
          <a:xfrm>
            <a:off x="4731576" y="2440914"/>
            <a:ext cx="4119205" cy="1471954"/>
            <a:chOff x="0" y="0"/>
            <a:chExt cx="4119204" cy="1471952"/>
          </a:xfrm>
        </p:grpSpPr>
        <p:sp>
          <p:nvSpPr>
            <p:cNvPr id="212" name="Shape 212"/>
            <p:cNvSpPr/>
            <p:nvPr/>
          </p:nvSpPr>
          <p:spPr>
            <a:xfrm>
              <a:off x="-1" y="824252"/>
              <a:ext cx="82570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Full</a:t>
              </a:r>
            </a:p>
          </p:txBody>
        </p:sp>
        <p:sp>
          <p:nvSpPr>
            <p:cNvPr id="213" name="Shape 213"/>
            <p:cNvSpPr/>
            <p:nvPr/>
          </p:nvSpPr>
          <p:spPr>
            <a:xfrm>
              <a:off x="1599117" y="824252"/>
              <a:ext cx="252008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Incremental</a:t>
              </a:r>
            </a:p>
          </p:txBody>
        </p:sp>
        <p:sp>
          <p:nvSpPr>
            <p:cNvPr id="214" name="Shape 214"/>
            <p:cNvSpPr/>
            <p:nvPr/>
          </p:nvSpPr>
          <p:spPr>
            <a:xfrm flipV="1">
              <a:off x="482522" y="0"/>
              <a:ext cx="807743" cy="80774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215" name="Shape 215"/>
            <p:cNvSpPr/>
            <p:nvPr/>
          </p:nvSpPr>
          <p:spPr>
            <a:xfrm flipH="1" flipV="1">
              <a:off x="2061964" y="83968"/>
              <a:ext cx="807743" cy="80774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221" name="Group 221"/>
          <p:cNvGrpSpPr/>
          <p:nvPr/>
        </p:nvGrpSpPr>
        <p:grpSpPr>
          <a:xfrm>
            <a:off x="2267492" y="4010762"/>
            <a:ext cx="2473245" cy="2942489"/>
            <a:chOff x="0" y="0"/>
            <a:chExt cx="2473244" cy="2942487"/>
          </a:xfrm>
        </p:grpSpPr>
        <p:pic>
          <p:nvPicPr>
            <p:cNvPr id="217" name="cloud-icon.png"/>
            <p:cNvPicPr>
              <a:picLocks noChangeAspect="1"/>
            </p:cNvPicPr>
            <p:nvPr/>
          </p:nvPicPr>
          <p:blipFill>
            <a:blip r:embed="rId3">
              <a:extLst/>
            </a:blip>
            <a:stretch>
              <a:fillRect/>
            </a:stretch>
          </p:blipFill>
          <p:spPr>
            <a:xfrm>
              <a:off x="190545" y="0"/>
              <a:ext cx="1037703" cy="1037703"/>
            </a:xfrm>
            <a:prstGeom prst="rect">
              <a:avLst/>
            </a:prstGeom>
            <a:ln w="12700" cap="flat">
              <a:noFill/>
              <a:miter lim="400000"/>
            </a:ln>
            <a:effectLst/>
          </p:spPr>
        </p:pic>
        <p:sp>
          <p:nvSpPr>
            <p:cNvPr id="218" name="Shape 218"/>
            <p:cNvSpPr/>
            <p:nvPr/>
          </p:nvSpPr>
          <p:spPr>
            <a:xfrm>
              <a:off x="21280" y="974309"/>
              <a:ext cx="245196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Amazon S3</a:t>
              </a:r>
            </a:p>
          </p:txBody>
        </p:sp>
        <p:sp>
          <p:nvSpPr>
            <p:cNvPr id="219" name="Shape 219"/>
            <p:cNvSpPr/>
            <p:nvPr/>
          </p:nvSpPr>
          <p:spPr>
            <a:xfrm>
              <a:off x="0" y="1653068"/>
              <a:ext cx="222290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CrashPlan</a:t>
              </a:r>
            </a:p>
          </p:txBody>
        </p:sp>
        <p:sp>
          <p:nvSpPr>
            <p:cNvPr id="220" name="Shape 220"/>
            <p:cNvSpPr/>
            <p:nvPr/>
          </p:nvSpPr>
          <p:spPr>
            <a:xfrm>
              <a:off x="26559" y="2294787"/>
              <a:ext cx="163860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Bitcalm</a:t>
              </a:r>
            </a:p>
          </p:txBody>
        </p:sp>
      </p:grpSp>
      <p:grpSp>
        <p:nvGrpSpPr>
          <p:cNvPr id="226" name="Group 226"/>
          <p:cNvGrpSpPr/>
          <p:nvPr/>
        </p:nvGrpSpPr>
        <p:grpSpPr>
          <a:xfrm>
            <a:off x="9229185" y="2385570"/>
            <a:ext cx="3682737" cy="1542701"/>
            <a:chOff x="0" y="0"/>
            <a:chExt cx="3682735" cy="1542699"/>
          </a:xfrm>
        </p:grpSpPr>
        <p:sp>
          <p:nvSpPr>
            <p:cNvPr id="222" name="Shape 222"/>
            <p:cNvSpPr/>
            <p:nvPr/>
          </p:nvSpPr>
          <p:spPr>
            <a:xfrm>
              <a:off x="0" y="894999"/>
              <a:ext cx="274777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Compressed</a:t>
              </a:r>
            </a:p>
          </p:txBody>
        </p:sp>
        <p:sp>
          <p:nvSpPr>
            <p:cNvPr id="223" name="Shape 223"/>
            <p:cNvSpPr/>
            <p:nvPr/>
          </p:nvSpPr>
          <p:spPr>
            <a:xfrm flipV="1">
              <a:off x="1384433" y="0"/>
              <a:ext cx="479541" cy="9624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224" name="Shape 224"/>
            <p:cNvSpPr/>
            <p:nvPr/>
          </p:nvSpPr>
          <p:spPr>
            <a:xfrm>
              <a:off x="2857032" y="894999"/>
              <a:ext cx="8257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File</a:t>
              </a:r>
            </a:p>
          </p:txBody>
        </p:sp>
        <p:sp>
          <p:nvSpPr>
            <p:cNvPr id="225" name="Shape 225"/>
            <p:cNvSpPr/>
            <p:nvPr/>
          </p:nvSpPr>
          <p:spPr>
            <a:xfrm flipH="1" flipV="1">
              <a:off x="2389799" y="70746"/>
              <a:ext cx="807744" cy="80774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229" name="Group 229"/>
          <p:cNvGrpSpPr/>
          <p:nvPr/>
        </p:nvGrpSpPr>
        <p:grpSpPr>
          <a:xfrm>
            <a:off x="10241197" y="4034520"/>
            <a:ext cx="723748" cy="1288014"/>
            <a:chOff x="0" y="0"/>
            <a:chExt cx="723747" cy="1288012"/>
          </a:xfrm>
        </p:grpSpPr>
        <p:sp>
          <p:nvSpPr>
            <p:cNvPr id="227" name="Shape 227"/>
            <p:cNvSpPr/>
            <p:nvPr/>
          </p:nvSpPr>
          <p:spPr>
            <a:xfrm>
              <a:off x="-1" y="0"/>
              <a:ext cx="72374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zip</a:t>
              </a:r>
            </a:p>
          </p:txBody>
        </p:sp>
        <p:sp>
          <p:nvSpPr>
            <p:cNvPr id="228" name="Shape 228"/>
            <p:cNvSpPr/>
            <p:nvPr/>
          </p:nvSpPr>
          <p:spPr>
            <a:xfrm>
              <a:off x="12572" y="640312"/>
              <a:ext cx="69860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iso</a:t>
              </a:r>
            </a:p>
          </p:txBody>
        </p:sp>
      </p:grpSp>
      <p:sp>
        <p:nvSpPr>
          <p:cNvPr id="230" name="Shape 230"/>
          <p:cNvSpPr/>
          <p:nvPr/>
        </p:nvSpPr>
        <p:spPr>
          <a:xfrm>
            <a:off x="5716674" y="4034520"/>
            <a:ext cx="374812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csak változásokat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11"/>
                                        </p:tgtEl>
                                        <p:attrNameLst>
                                          <p:attrName>style.visibility</p:attrName>
                                        </p:attrNameLst>
                                      </p:cBhvr>
                                      <p:to>
                                        <p:strVal val="visible"/>
                                      </p:to>
                                    </p:set>
                                    <p:animEffect filter="dissolve" transition="in">
                                      <p:cBhvr>
                                        <p:cTn id="7" dur="199"/>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21"/>
                                        </p:tgtEl>
                                        <p:attrNameLst>
                                          <p:attrName>style.visibility</p:attrName>
                                        </p:attrNameLst>
                                      </p:cBhvr>
                                      <p:to>
                                        <p:strVal val="visible"/>
                                      </p:to>
                                    </p:set>
                                    <p:animEffect filter="dissolve" transition="in">
                                      <p:cBhvr>
                                        <p:cTn id="12" dur="199"/>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16"/>
                                        </p:tgtEl>
                                        <p:attrNameLst>
                                          <p:attrName>style.visibility</p:attrName>
                                        </p:attrNameLst>
                                      </p:cBhvr>
                                      <p:to>
                                        <p:strVal val="visible"/>
                                      </p:to>
                                    </p:set>
                                    <p:animEffect filter="dissolve" transition="in">
                                      <p:cBhvr>
                                        <p:cTn id="17" dur="199"/>
                                        <p:tgtEl>
                                          <p:spTgt spid="21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30"/>
                                        </p:tgtEl>
                                        <p:attrNameLst>
                                          <p:attrName>style.visibility</p:attrName>
                                        </p:attrNameLst>
                                      </p:cBhvr>
                                      <p:to>
                                        <p:strVal val="visible"/>
                                      </p:to>
                                    </p:set>
                                    <p:animEffect filter="dissolve" transition="in">
                                      <p:cBhvr>
                                        <p:cTn id="22" dur="199"/>
                                        <p:tgtEl>
                                          <p:spTgt spid="230"/>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226"/>
                                        </p:tgtEl>
                                        <p:attrNameLst>
                                          <p:attrName>style.visibility</p:attrName>
                                        </p:attrNameLst>
                                      </p:cBhvr>
                                      <p:to>
                                        <p:strVal val="visible"/>
                                      </p:to>
                                    </p:set>
                                    <p:animEffect filter="dissolve" transition="in">
                                      <p:cBhvr>
                                        <p:cTn id="27" dur="199"/>
                                        <p:tgtEl>
                                          <p:spTgt spid="22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229"/>
                                        </p:tgtEl>
                                        <p:attrNameLst>
                                          <p:attrName>style.visibility</p:attrName>
                                        </p:attrNameLst>
                                      </p:cBhvr>
                                      <p:to>
                                        <p:strVal val="visible"/>
                                      </p:to>
                                    </p:set>
                                    <p:animEffect filter="dissolve" transition="in">
                                      <p:cBhvr>
                                        <p:cTn id="32" dur="199"/>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0" grpId="4"/>
      <p:bldP build="whole" bldLvl="1" animBg="1" rev="0" advAuto="0" spid="226" grpId="5"/>
      <p:bldP build="whole" bldLvl="1" animBg="1" rev="0" advAuto="0" spid="216" grpId="3"/>
      <p:bldP build="whole" bldLvl="1" animBg="1" rev="0" advAuto="0" spid="211" grpId="1"/>
      <p:bldP build="whole" bldLvl="1" animBg="1" rev="0" advAuto="0" spid="221" grpId="2"/>
      <p:bldP build="whole" bldLvl="1" animBg="1" rev="0" advAuto="0" spid="229" grpId="6"/>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p:nvPr>
        </p:nvSpPr>
        <p:spPr>
          <a:prstGeom prst="rect">
            <a:avLst/>
          </a:prstGeom>
        </p:spPr>
        <p:txBody>
          <a:bodyPr/>
          <a:lstStyle/>
          <a:p>
            <a:pPr/>
            <a:r>
              <a:t>Tűzfalak</a:t>
            </a:r>
          </a:p>
        </p:txBody>
      </p:sp>
      <p:grpSp>
        <p:nvGrpSpPr>
          <p:cNvPr id="237" name="Group 237"/>
          <p:cNvGrpSpPr/>
          <p:nvPr/>
        </p:nvGrpSpPr>
        <p:grpSpPr>
          <a:xfrm>
            <a:off x="470344" y="2685051"/>
            <a:ext cx="2805172" cy="957320"/>
            <a:chOff x="0" y="0"/>
            <a:chExt cx="2805170" cy="957318"/>
          </a:xfrm>
        </p:grpSpPr>
        <p:sp>
          <p:nvSpPr>
            <p:cNvPr id="235" name="Shape 235"/>
            <p:cNvSpPr/>
            <p:nvPr/>
          </p:nvSpPr>
          <p:spPr>
            <a:xfrm>
              <a:off x="-1" y="154809"/>
              <a:ext cx="168935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Netfilter</a:t>
              </a:r>
            </a:p>
          </p:txBody>
        </p:sp>
        <p:pic>
          <p:nvPicPr>
            <p:cNvPr id="236" name="883px-Tux.svg.png"/>
            <p:cNvPicPr>
              <a:picLocks noChangeAspect="1"/>
            </p:cNvPicPr>
            <p:nvPr/>
          </p:nvPicPr>
          <p:blipFill>
            <a:blip r:embed="rId3">
              <a:extLst/>
            </a:blip>
            <a:stretch>
              <a:fillRect/>
            </a:stretch>
          </p:blipFill>
          <p:spPr>
            <a:xfrm>
              <a:off x="1979670" y="0"/>
              <a:ext cx="825501" cy="957319"/>
            </a:xfrm>
            <a:prstGeom prst="rect">
              <a:avLst/>
            </a:prstGeom>
            <a:ln w="12700" cap="flat">
              <a:noFill/>
              <a:miter lim="400000"/>
            </a:ln>
            <a:effectLst/>
          </p:spPr>
        </p:pic>
      </p:grpSp>
      <p:grpSp>
        <p:nvGrpSpPr>
          <p:cNvPr id="240" name="Group 240"/>
          <p:cNvGrpSpPr/>
          <p:nvPr/>
        </p:nvGrpSpPr>
        <p:grpSpPr>
          <a:xfrm>
            <a:off x="4172337" y="2750960"/>
            <a:ext cx="7611959" cy="825501"/>
            <a:chOff x="0" y="0"/>
            <a:chExt cx="7611958" cy="825500"/>
          </a:xfrm>
        </p:grpSpPr>
        <p:sp>
          <p:nvSpPr>
            <p:cNvPr id="238" name="Shape 238"/>
            <p:cNvSpPr/>
            <p:nvPr/>
          </p:nvSpPr>
          <p:spPr>
            <a:xfrm>
              <a:off x="890042" y="234949"/>
              <a:ext cx="6721917"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atin typeface="Courier"/>
                  <a:ea typeface="Courier"/>
                  <a:cs typeface="Courier"/>
                  <a:sym typeface="Courier"/>
                </a:defRPr>
              </a:lvl1pPr>
            </a:lstStyle>
            <a:p>
              <a:pPr/>
              <a:r>
                <a:t>iptables -A INPUT -p tcp --source-port 80 -j ACCEPT</a:t>
              </a:r>
            </a:p>
          </p:txBody>
        </p:sp>
        <p:pic>
          <p:nvPicPr>
            <p:cNvPr id="239" name="Apps-Command-Prompt-Metro-icon copy.png"/>
            <p:cNvPicPr>
              <a:picLocks noChangeAspect="1"/>
            </p:cNvPicPr>
            <p:nvPr/>
          </p:nvPicPr>
          <p:blipFill>
            <a:blip r:embed="rId4">
              <a:extLst/>
            </a:blip>
            <a:stretch>
              <a:fillRect/>
            </a:stretch>
          </p:blipFill>
          <p:spPr>
            <a:xfrm>
              <a:off x="0" y="0"/>
              <a:ext cx="825500" cy="825500"/>
            </a:xfrm>
            <a:prstGeom prst="rect">
              <a:avLst/>
            </a:prstGeom>
            <a:ln w="12700" cap="flat">
              <a:noFill/>
              <a:miter lim="400000"/>
            </a:ln>
            <a:effectLst/>
          </p:spPr>
        </p:pic>
      </p:grpSp>
      <p:grpSp>
        <p:nvGrpSpPr>
          <p:cNvPr id="245" name="Group 245"/>
          <p:cNvGrpSpPr/>
          <p:nvPr/>
        </p:nvGrpSpPr>
        <p:grpSpPr>
          <a:xfrm>
            <a:off x="396582" y="4452410"/>
            <a:ext cx="12065834" cy="3529159"/>
            <a:chOff x="0" y="0"/>
            <a:chExt cx="12065832" cy="3529157"/>
          </a:xfrm>
        </p:grpSpPr>
        <p:pic>
          <p:nvPicPr>
            <p:cNvPr id="241" name="Windows%20Firewall%20with%20Advanced%20Settings.png"/>
            <p:cNvPicPr>
              <a:picLocks noChangeAspect="1"/>
            </p:cNvPicPr>
            <p:nvPr/>
          </p:nvPicPr>
          <p:blipFill>
            <a:blip r:embed="rId5">
              <a:extLst/>
            </a:blip>
            <a:stretch>
              <a:fillRect/>
            </a:stretch>
          </p:blipFill>
          <p:spPr>
            <a:xfrm>
              <a:off x="6750008" y="0"/>
              <a:ext cx="5315825" cy="3529158"/>
            </a:xfrm>
            <a:prstGeom prst="rect">
              <a:avLst/>
            </a:prstGeom>
            <a:ln w="12700" cap="flat">
              <a:noFill/>
              <a:miter lim="400000"/>
            </a:ln>
            <a:effectLst/>
          </p:spPr>
        </p:pic>
        <p:grpSp>
          <p:nvGrpSpPr>
            <p:cNvPr id="244" name="Group 244"/>
            <p:cNvGrpSpPr/>
            <p:nvPr/>
          </p:nvGrpSpPr>
          <p:grpSpPr>
            <a:xfrm>
              <a:off x="0" y="100539"/>
              <a:ext cx="5873192" cy="1375091"/>
              <a:chOff x="0" y="0"/>
              <a:chExt cx="5873191" cy="1375090"/>
            </a:xfrm>
          </p:grpSpPr>
          <p:pic>
            <p:nvPicPr>
              <p:cNvPr id="242" name="windows-logo.png"/>
              <p:cNvPicPr>
                <a:picLocks noChangeAspect="1"/>
              </p:cNvPicPr>
              <p:nvPr/>
            </p:nvPicPr>
            <p:blipFill>
              <a:blip r:embed="rId6">
                <a:extLst/>
              </a:blip>
              <a:stretch>
                <a:fillRect/>
              </a:stretch>
            </p:blipFill>
            <p:spPr>
              <a:xfrm>
                <a:off x="557352" y="727390"/>
                <a:ext cx="722175" cy="647701"/>
              </a:xfrm>
              <a:prstGeom prst="rect">
                <a:avLst/>
              </a:prstGeom>
              <a:ln w="12700" cap="flat">
                <a:noFill/>
                <a:miter lim="400000"/>
              </a:ln>
              <a:effectLst/>
            </p:spPr>
          </p:pic>
          <p:sp>
            <p:nvSpPr>
              <p:cNvPr id="243" name="Shape 243"/>
              <p:cNvSpPr/>
              <p:nvPr/>
            </p:nvSpPr>
            <p:spPr>
              <a:xfrm>
                <a:off x="0" y="0"/>
                <a:ext cx="587319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Windows Advanced Firewall</a:t>
                </a:r>
              </a:p>
            </p:txBody>
          </p:sp>
        </p:gr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37"/>
                                        </p:tgtEl>
                                        <p:attrNameLst>
                                          <p:attrName>style.visibility</p:attrName>
                                        </p:attrNameLst>
                                      </p:cBhvr>
                                      <p:to>
                                        <p:strVal val="visible"/>
                                      </p:to>
                                    </p:set>
                                    <p:animEffect filter="dissolve" transition="in">
                                      <p:cBhvr>
                                        <p:cTn id="7" dur="199"/>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40"/>
                                        </p:tgtEl>
                                        <p:attrNameLst>
                                          <p:attrName>style.visibility</p:attrName>
                                        </p:attrNameLst>
                                      </p:cBhvr>
                                      <p:to>
                                        <p:strVal val="visible"/>
                                      </p:to>
                                    </p:set>
                                    <p:animEffect filter="dissolve" transition="in">
                                      <p:cBhvr>
                                        <p:cTn id="12" dur="199"/>
                                        <p:tgtEl>
                                          <p:spTgt spid="24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45"/>
                                        </p:tgtEl>
                                        <p:attrNameLst>
                                          <p:attrName>style.visibility</p:attrName>
                                        </p:attrNameLst>
                                      </p:cBhvr>
                                      <p:to>
                                        <p:strVal val="visible"/>
                                      </p:to>
                                    </p:set>
                                    <p:animEffect filter="dissolve" transition="in">
                                      <p:cBhvr>
                                        <p:cTn id="17" dur="199"/>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0" grpId="2"/>
      <p:bldP build="whole" bldLvl="1" animBg="1" rev="0" advAuto="0" spid="245" grpId="3"/>
      <p:bldP build="whole" bldLvl="1" animBg="1" rev="0" advAuto="0" spid="237"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title"/>
          </p:nvPr>
        </p:nvSpPr>
        <p:spPr>
          <a:xfrm>
            <a:off x="3838864" y="261041"/>
            <a:ext cx="5327072" cy="1060708"/>
          </a:xfrm>
          <a:prstGeom prst="rect">
            <a:avLst/>
          </a:prstGeom>
        </p:spPr>
        <p:txBody>
          <a:bodyPr/>
          <a:lstStyle>
            <a:lvl1pPr defTabSz="455675">
              <a:defRPr sz="6240"/>
            </a:lvl1pPr>
          </a:lstStyle>
          <a:p>
            <a:pPr/>
            <a:r>
              <a:t>Proxy</a:t>
            </a:r>
          </a:p>
        </p:txBody>
      </p:sp>
      <p:pic>
        <p:nvPicPr>
          <p:cNvPr id="250" name="Squid-proxy-logo.jpg"/>
          <p:cNvPicPr>
            <a:picLocks noChangeAspect="1"/>
          </p:cNvPicPr>
          <p:nvPr/>
        </p:nvPicPr>
        <p:blipFill>
          <a:blip r:embed="rId3">
            <a:extLst/>
          </a:blip>
          <a:stretch>
            <a:fillRect/>
          </a:stretch>
        </p:blipFill>
        <p:spPr>
          <a:xfrm>
            <a:off x="9035503" y="2881871"/>
            <a:ext cx="2520646" cy="2520645"/>
          </a:xfrm>
          <a:prstGeom prst="rect">
            <a:avLst/>
          </a:prstGeom>
          <a:ln w="12700">
            <a:miter lim="400000"/>
          </a:ln>
        </p:spPr>
      </p:pic>
      <p:pic>
        <p:nvPicPr>
          <p:cNvPr id="251" name="laptop-33521_640.png"/>
          <p:cNvPicPr>
            <a:picLocks noChangeAspect="1"/>
          </p:cNvPicPr>
          <p:nvPr/>
        </p:nvPicPr>
        <p:blipFill>
          <a:blip r:embed="rId4">
            <a:extLst/>
          </a:blip>
          <a:stretch>
            <a:fillRect/>
          </a:stretch>
        </p:blipFill>
        <p:spPr>
          <a:xfrm>
            <a:off x="2593399" y="6527737"/>
            <a:ext cx="1482444" cy="1385160"/>
          </a:xfrm>
          <a:prstGeom prst="rect">
            <a:avLst/>
          </a:prstGeom>
          <a:ln w="12700">
            <a:miter lim="400000"/>
          </a:ln>
        </p:spPr>
      </p:pic>
      <p:pic>
        <p:nvPicPr>
          <p:cNvPr id="252" name="HomeServer.png"/>
          <p:cNvPicPr>
            <a:picLocks noChangeAspect="1"/>
          </p:cNvPicPr>
          <p:nvPr/>
        </p:nvPicPr>
        <p:blipFill>
          <a:blip r:embed="rId5">
            <a:extLst/>
          </a:blip>
          <a:stretch>
            <a:fillRect/>
          </a:stretch>
        </p:blipFill>
        <p:spPr>
          <a:xfrm>
            <a:off x="3346554" y="2278838"/>
            <a:ext cx="1262975" cy="1262975"/>
          </a:xfrm>
          <a:prstGeom prst="rect">
            <a:avLst/>
          </a:prstGeom>
          <a:ln w="12700">
            <a:miter lim="400000"/>
          </a:ln>
        </p:spPr>
      </p:pic>
      <p:sp>
        <p:nvSpPr>
          <p:cNvPr id="253" name="Shape 253"/>
          <p:cNvSpPr/>
          <p:nvPr/>
        </p:nvSpPr>
        <p:spPr>
          <a:xfrm>
            <a:off x="2794896" y="7997576"/>
            <a:ext cx="107945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User</a:t>
            </a:r>
          </a:p>
        </p:txBody>
      </p:sp>
      <p:grpSp>
        <p:nvGrpSpPr>
          <p:cNvPr id="256" name="Group 256"/>
          <p:cNvGrpSpPr/>
          <p:nvPr/>
        </p:nvGrpSpPr>
        <p:grpSpPr>
          <a:xfrm>
            <a:off x="9664338" y="5719927"/>
            <a:ext cx="1262976" cy="2040304"/>
            <a:chOff x="0" y="0"/>
            <a:chExt cx="1262974" cy="2040302"/>
          </a:xfrm>
        </p:grpSpPr>
        <p:pic>
          <p:nvPicPr>
            <p:cNvPr id="254" name="HomeServer.png"/>
            <p:cNvPicPr>
              <a:picLocks noChangeAspect="1"/>
            </p:cNvPicPr>
            <p:nvPr/>
          </p:nvPicPr>
          <p:blipFill>
            <a:blip r:embed="rId5">
              <a:extLst/>
            </a:blip>
            <a:stretch>
              <a:fillRect/>
            </a:stretch>
          </p:blipFill>
          <p:spPr>
            <a:xfrm>
              <a:off x="0" y="0"/>
              <a:ext cx="1262975" cy="1262975"/>
            </a:xfrm>
            <a:prstGeom prst="rect">
              <a:avLst/>
            </a:prstGeom>
            <a:ln w="12700" cap="flat">
              <a:noFill/>
              <a:miter lim="400000"/>
            </a:ln>
            <a:effectLst/>
          </p:spPr>
        </p:pic>
        <p:sp>
          <p:nvSpPr>
            <p:cNvPr id="255" name="Shape 255"/>
            <p:cNvSpPr/>
            <p:nvPr/>
          </p:nvSpPr>
          <p:spPr>
            <a:xfrm>
              <a:off x="6951" y="1392602"/>
              <a:ext cx="124907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Proxy</a:t>
              </a:r>
            </a:p>
          </p:txBody>
        </p:sp>
      </p:grpSp>
      <p:sp>
        <p:nvSpPr>
          <p:cNvPr id="257" name="Shape 257"/>
          <p:cNvSpPr/>
          <p:nvPr/>
        </p:nvSpPr>
        <p:spPr>
          <a:xfrm>
            <a:off x="2657633" y="3720826"/>
            <a:ext cx="244327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Web server</a:t>
            </a:r>
          </a:p>
        </p:txBody>
      </p:sp>
      <p:sp>
        <p:nvSpPr>
          <p:cNvPr id="258" name="Shape 258"/>
          <p:cNvSpPr/>
          <p:nvPr/>
        </p:nvSpPr>
        <p:spPr>
          <a:xfrm flipV="1">
            <a:off x="3841171" y="4371039"/>
            <a:ext cx="1" cy="2204865"/>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59" name="Shape 259"/>
          <p:cNvSpPr/>
          <p:nvPr/>
        </p:nvSpPr>
        <p:spPr>
          <a:xfrm flipV="1">
            <a:off x="4003544" y="5998769"/>
            <a:ext cx="4999931" cy="88063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60" name="Shape 260"/>
          <p:cNvSpPr/>
          <p:nvPr/>
        </p:nvSpPr>
        <p:spPr>
          <a:xfrm flipH="1" flipV="1">
            <a:off x="4765658" y="3269059"/>
            <a:ext cx="4107260" cy="2303274"/>
          </a:xfrm>
          <a:prstGeom prst="line">
            <a:avLst/>
          </a:prstGeom>
          <a:ln w="25400">
            <a:solidFill>
              <a:srgbClr val="000000"/>
            </a:solidFill>
            <a:miter lim="400000"/>
            <a:tailEnd type="triangle"/>
          </a:ln>
        </p:spPr>
        <p:txBody>
          <a:bodyPr lIns="50800" tIns="50800" rIns="50800" bIns="50800" anchor="ctr"/>
          <a:lstStyle/>
          <a:p>
            <a:pPr>
              <a:defRPr sz="2400"/>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58"/>
                                        </p:tgtEl>
                                        <p:attrNameLst>
                                          <p:attrName>style.visibility</p:attrName>
                                        </p:attrNameLst>
                                      </p:cBhvr>
                                      <p:to>
                                        <p:strVal val="visible"/>
                                      </p:to>
                                    </p:set>
                                    <p:animEffect filter="dissolve" transition="in">
                                      <p:cBhvr>
                                        <p:cTn id="7" dur="199"/>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59"/>
                                        </p:tgtEl>
                                        <p:attrNameLst>
                                          <p:attrName>style.visibility</p:attrName>
                                        </p:attrNameLst>
                                      </p:cBhvr>
                                      <p:to>
                                        <p:strVal val="visible"/>
                                      </p:to>
                                    </p:set>
                                    <p:animEffect filter="dissolve" transition="in">
                                      <p:cBhvr>
                                        <p:cTn id="12" dur="199"/>
                                        <p:tgtEl>
                                          <p:spTgt spid="259"/>
                                        </p:tgtEl>
                                      </p:cBhvr>
                                    </p:animEffect>
                                  </p:childTnLst>
                                </p:cTn>
                              </p:par>
                            </p:childTnLst>
                          </p:cTn>
                        </p:par>
                        <p:par>
                          <p:cTn id="13" fill="hold">
                            <p:stCondLst>
                              <p:cond delay="199"/>
                            </p:stCondLst>
                            <p:childTnLst>
                              <p:par>
                                <p:cTn id="14" presetClass="exit" nodeType="afterEffect" presetID="9" grpId="3" fill="hold">
                                  <p:stCondLst>
                                    <p:cond delay="0"/>
                                  </p:stCondLst>
                                  <p:iterate type="el" backwards="0">
                                    <p:tmAbs val="0"/>
                                  </p:iterate>
                                  <p:childTnLst>
                                    <p:animEffect filter="dissolve" transition="out">
                                      <p:cBhvr>
                                        <p:cTn id="15" dur="200" fill="hold"/>
                                        <p:tgtEl>
                                          <p:spTgt spid="258"/>
                                        </p:tgtEl>
                                      </p:cBhvr>
                                    </p:animEffect>
                                    <p:set>
                                      <p:cBhvr>
                                        <p:cTn id="16" fill="hold">
                                          <p:stCondLst>
                                            <p:cond delay="199"/>
                                          </p:stCondLst>
                                        </p:cTn>
                                        <p:tgtEl>
                                          <p:spTgt spid="25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260"/>
                                        </p:tgtEl>
                                        <p:attrNameLst>
                                          <p:attrName>style.visibility</p:attrName>
                                        </p:attrNameLst>
                                      </p:cBhvr>
                                      <p:to>
                                        <p:strVal val="visible"/>
                                      </p:to>
                                    </p:set>
                                    <p:animEffect filter="dissolve" transition="in">
                                      <p:cBhvr>
                                        <p:cTn id="21" dur="200"/>
                                        <p:tgtEl>
                                          <p:spTgt spid="260"/>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5" fill="hold">
                                  <p:stCondLst>
                                    <p:cond delay="0"/>
                                  </p:stCondLst>
                                  <p:iterate type="el" backwards="0">
                                    <p:tmAbs val="0"/>
                                  </p:iterate>
                                  <p:childTnLst>
                                    <p:set>
                                      <p:cBhvr>
                                        <p:cTn id="25" fill="hold"/>
                                        <p:tgtEl>
                                          <p:spTgt spid="250"/>
                                        </p:tgtEl>
                                        <p:attrNameLst>
                                          <p:attrName>style.visibility</p:attrName>
                                        </p:attrNameLst>
                                      </p:cBhvr>
                                      <p:to>
                                        <p:strVal val="visible"/>
                                      </p:to>
                                    </p:set>
                                    <p:animEffect filter="dissolve" transition="in">
                                      <p:cBhvr>
                                        <p:cTn id="26" dur="199"/>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8" grpId="1"/>
      <p:bldP build="whole" bldLvl="1" animBg="1" rev="0" advAuto="0" spid="260" grpId="4"/>
      <p:bldP build="whole" bldLvl="1" animBg="1" rev="0" advAuto="0" spid="258" grpId="3"/>
      <p:bldP build="whole" bldLvl="1" animBg="1" rev="0" advAuto="0" spid="250" grpId="5"/>
      <p:bldP build="whole" bldLvl="1" animBg="1" rev="0" advAuto="0" spid="259"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